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dp" ContentType="image/vnd.ms-photo"/>
  <Default Extension="webp" ContentType="image/webp"/>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1"/>
  </p:sldMasterIdLst>
  <p:sldIdLst>
    <p:sldId id="318" r:id="rId2"/>
    <p:sldId id="260" r:id="rId3"/>
    <p:sldId id="319" r:id="rId4"/>
    <p:sldId id="320" r:id="rId5"/>
    <p:sldId id="322" r:id="rId6"/>
    <p:sldId id="323" r:id="rId7"/>
    <p:sldId id="324" r:id="rId8"/>
    <p:sldId id="325" r:id="rId9"/>
    <p:sldId id="327" r:id="rId10"/>
    <p:sldId id="328" r:id="rId11"/>
    <p:sldId id="329" r:id="rId12"/>
    <p:sldId id="330" r:id="rId13"/>
    <p:sldId id="331" r:id="rId14"/>
    <p:sldId id="332" r:id="rId15"/>
    <p:sldId id="333" r:id="rId16"/>
    <p:sldId id="334" r:id="rId17"/>
    <p:sldId id="335" r:id="rId18"/>
    <p:sldId id="336" r:id="rId19"/>
    <p:sldId id="337" r:id="rId20"/>
    <p:sldId id="312" r:id="rId21"/>
    <p:sldId id="288" r:id="rId22"/>
    <p:sldId id="289" r:id="rId23"/>
    <p:sldId id="313" r:id="rId24"/>
    <p:sldId id="290" r:id="rId25"/>
    <p:sldId id="314" r:id="rId26"/>
    <p:sldId id="315" r:id="rId27"/>
    <p:sldId id="291" r:id="rId28"/>
    <p:sldId id="296" r:id="rId29"/>
    <p:sldId id="308" r:id="rId30"/>
    <p:sldId id="309" r:id="rId31"/>
    <p:sldId id="311" r:id="rId32"/>
    <p:sldId id="310" r:id="rId33"/>
    <p:sldId id="261" r:id="rId34"/>
    <p:sldId id="369" r:id="rId35"/>
    <p:sldId id="376" r:id="rId36"/>
    <p:sldId id="356" r:id="rId37"/>
    <p:sldId id="316" r:id="rId38"/>
    <p:sldId id="284" r:id="rId39"/>
    <p:sldId id="286" r:id="rId40"/>
    <p:sldId id="307" r:id="rId41"/>
    <p:sldId id="379" r:id="rId42"/>
    <p:sldId id="380" r:id="rId43"/>
    <p:sldId id="381" r:id="rId44"/>
    <p:sldId id="382" r:id="rId45"/>
    <p:sldId id="287" r:id="rId46"/>
    <p:sldId id="262" r:id="rId47"/>
    <p:sldId id="279" r:id="rId48"/>
    <p:sldId id="306" r:id="rId49"/>
    <p:sldId id="280" r:id="rId50"/>
    <p:sldId id="281" r:id="rId51"/>
    <p:sldId id="282" r:id="rId52"/>
    <p:sldId id="348" r:id="rId53"/>
    <p:sldId id="349" r:id="rId54"/>
    <p:sldId id="350" r:id="rId55"/>
    <p:sldId id="351" r:id="rId56"/>
    <p:sldId id="305" r:id="rId57"/>
    <p:sldId id="283" r:id="rId58"/>
    <p:sldId id="352" r:id="rId59"/>
    <p:sldId id="353" r:id="rId60"/>
    <p:sldId id="263" r:id="rId61"/>
    <p:sldId id="275" r:id="rId62"/>
    <p:sldId id="304" r:id="rId63"/>
    <p:sldId id="276" r:id="rId64"/>
    <p:sldId id="277" r:id="rId65"/>
    <p:sldId id="278" r:id="rId66"/>
    <p:sldId id="370" r:id="rId67"/>
    <p:sldId id="264" r:id="rId68"/>
    <p:sldId id="269" r:id="rId69"/>
    <p:sldId id="300" r:id="rId70"/>
    <p:sldId id="270" r:id="rId71"/>
    <p:sldId id="271" r:id="rId72"/>
    <p:sldId id="301" r:id="rId73"/>
    <p:sldId id="371" r:id="rId74"/>
    <p:sldId id="272" r:id="rId75"/>
    <p:sldId id="302" r:id="rId76"/>
    <p:sldId id="274" r:id="rId77"/>
    <p:sldId id="303" r:id="rId78"/>
    <p:sldId id="387" r:id="rId79"/>
    <p:sldId id="389" r:id="rId80"/>
    <p:sldId id="390" r:id="rId81"/>
    <p:sldId id="391" r:id="rId82"/>
    <p:sldId id="392" r:id="rId83"/>
    <p:sldId id="393" r:id="rId84"/>
    <p:sldId id="394" r:id="rId85"/>
    <p:sldId id="395" r:id="rId86"/>
    <p:sldId id="373" r:id="rId87"/>
    <p:sldId id="383" r:id="rId88"/>
    <p:sldId id="384" r:id="rId89"/>
    <p:sldId id="385" r:id="rId90"/>
    <p:sldId id="386" r:id="rId91"/>
    <p:sldId id="265" r:id="rId92"/>
    <p:sldId id="266" r:id="rId93"/>
    <p:sldId id="357" r:id="rId94"/>
    <p:sldId id="297" r:id="rId95"/>
    <p:sldId id="298" r:id="rId96"/>
    <p:sldId id="268" r:id="rId97"/>
    <p:sldId id="299" r:id="rId98"/>
    <p:sldId id="267" r:id="rId99"/>
    <p:sldId id="358" r:id="rId100"/>
    <p:sldId id="359" r:id="rId101"/>
    <p:sldId id="360" r:id="rId102"/>
    <p:sldId id="361" r:id="rId103"/>
    <p:sldId id="362" r:id="rId104"/>
    <p:sldId id="363" r:id="rId105"/>
    <p:sldId id="364" r:id="rId106"/>
    <p:sldId id="365" r:id="rId107"/>
    <p:sldId id="366" r:id="rId108"/>
    <p:sldId id="388" r:id="rId10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5768"/>
  </p:normalViewPr>
  <p:slideViewPr>
    <p:cSldViewPr snapToGrid="0" snapToObjects="1">
      <p:cViewPr varScale="1">
        <p:scale>
          <a:sx n="79" d="100"/>
          <a:sy n="79" d="100"/>
        </p:scale>
        <p:origin x="90" y="3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1857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章节名">
    <p:spTree>
      <p:nvGrpSpPr>
        <p:cNvPr id="1" name=""/>
        <p:cNvGrpSpPr/>
        <p:nvPr/>
      </p:nvGrpSpPr>
      <p:grpSpPr>
        <a:xfrm>
          <a:off x="0" y="0"/>
          <a:ext cx="0" cy="0"/>
          <a:chOff x="0" y="0"/>
          <a:chExt cx="0" cy="0"/>
        </a:xfrm>
      </p:grpSpPr>
      <p:sp>
        <p:nvSpPr>
          <p:cNvPr id="2" name="标题 1"/>
          <p:cNvSpPr>
            <a:spLocks noGrp="1"/>
          </p:cNvSpPr>
          <p:nvPr>
            <p:ph type="title"/>
          </p:nvPr>
        </p:nvSpPr>
        <p:spPr>
          <a:xfrm>
            <a:off x="628650" y="2841626"/>
            <a:ext cx="7886700" cy="1325563"/>
          </a:xfrm>
          <a:prstGeom prst="rect">
            <a:avLst/>
          </a:prstGeom>
        </p:spPr>
        <p:txBody>
          <a:bodyPr>
            <a:noAutofit/>
          </a:bodyPr>
          <a:lstStyle>
            <a:lvl1pPr algn="ctr">
              <a:defRPr sz="6000" baseline="0">
                <a:solidFill>
                  <a:schemeClr val="tx2"/>
                </a:solidFill>
                <a:latin typeface="Verdana" panose="020B0604030504040204" pitchFamily="34" charset="0"/>
                <a:ea typeface="幼圆" panose="02010509060101010101" pitchFamily="49" charset="-122"/>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2376660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60350" y="42864"/>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260350" y="1158536"/>
            <a:ext cx="8616950" cy="4930775"/>
          </a:xfrm>
        </p:spPr>
        <p:txBody>
          <a:bodyPr tIns="46800"/>
          <a:lstStyle>
            <a:lvl1pPr marL="228600" indent="-360000" algn="l">
              <a:buClr>
                <a:schemeClr val="accent1"/>
              </a:buClr>
              <a:buSzPct val="100000"/>
              <a:buFont typeface="Wingdings" panose="05000000000000000000" pitchFamily="2" charset="2"/>
              <a:buChar char="p"/>
              <a:defRPr lang="zh-CN" altLang="en-US" dirty="0" smtClean="0"/>
            </a:lvl1pPr>
            <a:lvl2pPr marL="685800" indent="-360000">
              <a:buClr>
                <a:schemeClr val="accent1"/>
              </a:buClr>
              <a:buFont typeface="Wingdings" panose="05000000000000000000" pitchFamily="2" charset="2"/>
              <a:buChar char="l"/>
              <a:defRPr sz="2000"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sz="1800"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5pPr>
            <a:lvl6pPr marL="2286000" indent="0">
              <a:buClr>
                <a:schemeClr val="tx2"/>
              </a:buClr>
              <a:buFont typeface="Arial" panose="020B0604020202020204" pitchFamily="34" charset="0"/>
              <a:buNone/>
              <a:defRPr/>
            </a:lvl6pPr>
            <a:lvl7pPr marL="2743200" indent="0">
              <a:buNone/>
              <a:defRPr/>
            </a:lvl7pPr>
            <a:lvl8pPr marL="3200400" indent="0">
              <a:buNone/>
              <a:defRPr/>
            </a:lvl8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dirty="0"/>
          </a:p>
        </p:txBody>
      </p:sp>
    </p:spTree>
    <p:extLst>
      <p:ext uri="{BB962C8B-B14F-4D97-AF65-F5344CB8AC3E}">
        <p14:creationId xmlns:p14="http://schemas.microsoft.com/office/powerpoint/2010/main" val="3979799808"/>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260350" y="50800"/>
            <a:ext cx="7194550" cy="787400"/>
          </a:xfrm>
        </p:spPr>
        <p:txBody>
          <a:bodyPr/>
          <a:lstStyle>
            <a:lvl1pPr>
              <a:defRPr baseline="0"/>
            </a:lvl1pPr>
          </a:lstStyle>
          <a:p>
            <a:r>
              <a:rPr lang="zh-CN" altLang="en-US"/>
              <a:t>单击此处编辑母版标题样式</a:t>
            </a:r>
            <a:endParaRPr lang="zh-CN" altLang="en-US" dirty="0"/>
          </a:p>
        </p:txBody>
      </p:sp>
      <p:sp>
        <p:nvSpPr>
          <p:cNvPr id="7" name="文本占位符 6"/>
          <p:cNvSpPr>
            <a:spLocks noGrp="1"/>
          </p:cNvSpPr>
          <p:nvPr>
            <p:ph type="body" sz="quarter" idx="13"/>
          </p:nvPr>
        </p:nvSpPr>
        <p:spPr>
          <a:xfrm>
            <a:off x="260350" y="1149013"/>
            <a:ext cx="8629650" cy="457200"/>
          </a:xfrm>
        </p:spPr>
        <p:txBody>
          <a:bodyPr>
            <a:normAutofit/>
          </a:bodyPr>
          <a:lstStyle>
            <a:lvl1pPr marL="0" indent="0">
              <a:buFont typeface="Arial" panose="020B0604020202020204" pitchFamily="34" charset="0"/>
              <a:buNone/>
              <a:defRPr sz="3000" baseline="0">
                <a:solidFill>
                  <a:schemeClr val="tx2"/>
                </a:solidFill>
                <a:latin typeface="Verdana" panose="020B0604030504040204" pitchFamily="34" charset="0"/>
                <a:ea typeface="微软雅黑" panose="020B0503020204020204" pitchFamily="34" charset="-122"/>
              </a:defRPr>
            </a:lvl1pPr>
            <a:lvl2pPr marL="457200" indent="0">
              <a:buNone/>
              <a:defRPr/>
            </a:lvl2pPr>
          </a:lstStyle>
          <a:p>
            <a:pPr lvl="0"/>
            <a:r>
              <a:rPr lang="zh-CN" altLang="en-US"/>
              <a:t>单击此处编辑母版文本样式</a:t>
            </a:r>
          </a:p>
        </p:txBody>
      </p:sp>
      <p:sp>
        <p:nvSpPr>
          <p:cNvPr id="9" name="内容占位符 8"/>
          <p:cNvSpPr>
            <a:spLocks noGrp="1"/>
          </p:cNvSpPr>
          <p:nvPr>
            <p:ph sz="quarter" idx="14"/>
          </p:nvPr>
        </p:nvSpPr>
        <p:spPr>
          <a:xfrm>
            <a:off x="260350" y="1720513"/>
            <a:ext cx="8629650" cy="4343400"/>
          </a:xfrm>
        </p:spPr>
        <p:txBody>
          <a:bodyPr/>
          <a:lstStyle>
            <a:lvl1pPr>
              <a:buClr>
                <a:schemeClr val="accent1"/>
              </a:buClr>
              <a:defRPr baseline="0"/>
            </a:lvl1pPr>
            <a:lvl2pPr>
              <a:buClr>
                <a:schemeClr val="accent1"/>
              </a:buClr>
              <a:defRPr baseline="0"/>
            </a:lvl2pPr>
            <a:lvl3pPr>
              <a:buClr>
                <a:schemeClr val="accent1"/>
              </a:buClr>
              <a:defRPr baseline="0"/>
            </a:lvl3pPr>
            <a:lvl4pPr>
              <a:buClr>
                <a:schemeClr val="accent1"/>
              </a:buClr>
              <a:defRPr baseline="0"/>
            </a:lvl4pPr>
            <a:lvl5pPr>
              <a:buClr>
                <a:schemeClr val="accent1"/>
              </a:buClr>
              <a:defRPr baseline="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529192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6700" y="1171237"/>
            <a:ext cx="396240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171237"/>
            <a:ext cx="426085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8" name="Title 1"/>
          <p:cNvSpPr>
            <a:spLocks noGrp="1"/>
          </p:cNvSpPr>
          <p:nvPr>
            <p:ph type="title"/>
          </p:nvPr>
        </p:nvSpPr>
        <p:spPr>
          <a:xfrm>
            <a:off x="260350" y="60327"/>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608820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112791"/>
            <a:ext cx="400685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60350" y="1724773"/>
            <a:ext cx="400685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572000" y="1112791"/>
            <a:ext cx="430530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572000" y="1724773"/>
            <a:ext cx="430530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 name="Title 1"/>
          <p:cNvSpPr>
            <a:spLocks noGrp="1"/>
          </p:cNvSpPr>
          <p:nvPr>
            <p:ph type="title"/>
          </p:nvPr>
        </p:nvSpPr>
        <p:spPr>
          <a:xfrm>
            <a:off x="260350" y="73027"/>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2908034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6" name="Title 1"/>
          <p:cNvSpPr>
            <a:spLocks noGrp="1"/>
          </p:cNvSpPr>
          <p:nvPr>
            <p:ph type="title"/>
          </p:nvPr>
        </p:nvSpPr>
        <p:spPr>
          <a:xfrm>
            <a:off x="260350" y="73027"/>
            <a:ext cx="7886700" cy="777874"/>
          </a:xfrm>
          <a:prstGeom prst="rect">
            <a:avLst/>
          </a:prstGeom>
        </p:spPr>
        <p:txBody>
          <a:bodyPr>
            <a:normAutofit/>
          </a:bodyPr>
          <a:lstStyle>
            <a:lvl1pPr>
              <a:defRPr sz="3600" b="1"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942904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505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28650" y="6356353"/>
            <a:ext cx="2057400" cy="365125"/>
          </a:xfrm>
          <a:prstGeom prst="rect">
            <a:avLst/>
          </a:prstGeom>
        </p:spPr>
        <p:txBody>
          <a:bodyPr/>
          <a:lstStyle>
            <a:lvl1pPr>
              <a:defRPr>
                <a:latin typeface="幼圆" panose="02010509060101010101" pitchFamily="49" charset="-122"/>
                <a:ea typeface="幼圆" panose="02010509060101010101" pitchFamily="49" charset="-122"/>
              </a:defRPr>
            </a:lvl1pPr>
          </a:lstStyle>
          <a:p>
            <a:fld id="{DD087ABC-C147-4608-9421-DC913BD4572E}" type="datetimeFigureOut">
              <a:rPr lang="zh-CN" altLang="en-US" smtClean="0"/>
              <a:pPr/>
              <a:t>2023/4/12</a:t>
            </a:fld>
            <a:endParaRPr lang="zh-CN" altLang="en-US"/>
          </a:p>
        </p:txBody>
      </p:sp>
      <p:sp>
        <p:nvSpPr>
          <p:cNvPr id="4" name="Footer Placeholder 3"/>
          <p:cNvSpPr>
            <a:spLocks noGrp="1"/>
          </p:cNvSpPr>
          <p:nvPr>
            <p:ph type="ftr" sz="quarter" idx="11"/>
          </p:nvPr>
        </p:nvSpPr>
        <p:spPr>
          <a:xfrm>
            <a:off x="3028950" y="6356353"/>
            <a:ext cx="3086100" cy="365125"/>
          </a:xfrm>
          <a:prstGeom prst="rect">
            <a:avLst/>
          </a:prstGeom>
        </p:spPr>
        <p:txBody>
          <a:bodyPr/>
          <a:lstStyle>
            <a:lvl1pPr>
              <a:defRPr>
                <a:latin typeface="幼圆" panose="02010509060101010101" pitchFamily="49" charset="-122"/>
                <a:ea typeface="幼圆" panose="02010509060101010101" pitchFamily="49" charset="-122"/>
              </a:defRPr>
            </a:lvl1pPr>
          </a:lstStyle>
          <a:p>
            <a:endParaRPr lang="zh-CN" altLang="en-US"/>
          </a:p>
        </p:txBody>
      </p:sp>
      <p:sp>
        <p:nvSpPr>
          <p:cNvPr id="5" name="Slide Number Placeholder 4"/>
          <p:cNvSpPr>
            <a:spLocks noGrp="1"/>
          </p:cNvSpPr>
          <p:nvPr>
            <p:ph type="sldNum" sz="quarter" idx="12"/>
          </p:nvPr>
        </p:nvSpPr>
        <p:spPr>
          <a:xfrm>
            <a:off x="6457950" y="6356353"/>
            <a:ext cx="2057400" cy="365125"/>
          </a:xfrm>
          <a:prstGeom prst="rect">
            <a:avLst/>
          </a:prstGeom>
        </p:spPr>
        <p:txBody>
          <a:bodyPr/>
          <a:lstStyle>
            <a:lvl1pPr>
              <a:defRPr>
                <a:latin typeface="幼圆" panose="02010509060101010101" pitchFamily="49" charset="-122"/>
                <a:ea typeface="幼圆" panose="02010509060101010101" pitchFamily="49" charset="-122"/>
              </a:defRPr>
            </a:lvl1pPr>
          </a:lstStyle>
          <a:p>
            <a:fld id="{DE0B59AC-3424-42EB-B3D4-DEBEAAEEC0DC}" type="slidenum">
              <a:rPr lang="zh-CN" altLang="en-US" smtClean="0"/>
              <a:pPr/>
              <a:t>‹#›</a:t>
            </a:fld>
            <a:endParaRPr lang="zh-CN" altLang="en-US"/>
          </a:p>
        </p:txBody>
      </p:sp>
      <p:sp>
        <p:nvSpPr>
          <p:cNvPr id="6" name="Title 1"/>
          <p:cNvSpPr>
            <a:spLocks noGrp="1"/>
          </p:cNvSpPr>
          <p:nvPr>
            <p:ph type="title"/>
          </p:nvPr>
        </p:nvSpPr>
        <p:spPr>
          <a:xfrm>
            <a:off x="260350" y="161927"/>
            <a:ext cx="7886700" cy="777874"/>
          </a:xfrm>
          <a:prstGeom prst="rect">
            <a:avLst/>
          </a:prstGeom>
        </p:spPr>
        <p:txBody>
          <a:bodyPr>
            <a:normAutofit/>
          </a:bodyPr>
          <a:lstStyle>
            <a:lvl1pPr>
              <a:defRPr sz="2700" baseline="0">
                <a:solidFill>
                  <a:schemeClr val="bg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1497096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050917"/>
            <a:ext cx="8629650" cy="507047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8" name="标题占位符 7"/>
          <p:cNvSpPr>
            <a:spLocks noGrp="1"/>
          </p:cNvSpPr>
          <p:nvPr>
            <p:ph type="title"/>
          </p:nvPr>
        </p:nvSpPr>
        <p:spPr>
          <a:xfrm>
            <a:off x="260350" y="50800"/>
            <a:ext cx="7194550" cy="787400"/>
          </a:xfrm>
          <a:prstGeom prst="rect">
            <a:avLst/>
          </a:prstGeom>
        </p:spPr>
        <p:txBody>
          <a:bodyPr vert="horz" lIns="91440" tIns="45720" rIns="91440" bIns="45720" rtlCol="0" anchor="ctr">
            <a:normAutofit/>
          </a:bodyPr>
          <a:lstStyle/>
          <a:p>
            <a:r>
              <a:rPr lang="zh-CN" altLang="en-US" dirty="0"/>
              <a:t>单击此处编辑母版标题样式</a:t>
            </a:r>
          </a:p>
        </p:txBody>
      </p:sp>
    </p:spTree>
    <p:extLst>
      <p:ext uri="{BB962C8B-B14F-4D97-AF65-F5344CB8AC3E}">
        <p14:creationId xmlns:p14="http://schemas.microsoft.com/office/powerpoint/2010/main" val="1761184777"/>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Lst>
  <p:txStyles>
    <p:titleStyle>
      <a:lvl1pPr algn="l" defTabSz="914400" rtl="0" eaLnBrk="1" latinLnBrk="0" hangingPunct="1">
        <a:lnSpc>
          <a:spcPct val="90000"/>
        </a:lnSpc>
        <a:spcBef>
          <a:spcPct val="0"/>
        </a:spcBef>
        <a:buNone/>
        <a:defRPr sz="3600" b="1" kern="1200"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p:titleStyle>
    <p:bodyStyle>
      <a:lvl1pPr marL="228600" indent="-360000" algn="l" defTabSz="914400" rtl="0" eaLnBrk="1" latinLnBrk="0" hangingPunct="1">
        <a:lnSpc>
          <a:spcPct val="90000"/>
        </a:lnSpc>
        <a:spcBef>
          <a:spcPts val="1000"/>
        </a:spcBef>
        <a:buClr>
          <a:schemeClr val="tx2"/>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tx2"/>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220.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hdphoto" Target="../media/hdphoto3.wdp"/><Relationship Id="rId7" Type="http://schemas.openxmlformats.org/officeDocument/2006/relationships/image" Target="../media/image240.png"/><Relationship Id="rId2" Type="http://schemas.openxmlformats.org/officeDocument/2006/relationships/image" Target="../media/image17.png"/><Relationship Id="rId1" Type="http://schemas.openxmlformats.org/officeDocument/2006/relationships/slideLayout" Target="../slideLayouts/slideLayout3.xml"/><Relationship Id="rId6" Type="http://schemas.openxmlformats.org/officeDocument/2006/relationships/image" Target="../media/image231.png"/><Relationship Id="rId5" Type="http://schemas.microsoft.com/office/2007/relationships/hdphoto" Target="../media/hdphoto4.wdp"/><Relationship Id="rId10" Type="http://schemas.openxmlformats.org/officeDocument/2006/relationships/image" Target="../media/image20.png"/><Relationship Id="rId4" Type="http://schemas.openxmlformats.org/officeDocument/2006/relationships/image" Target="../media/image18.png"/><Relationship Id="rId9" Type="http://schemas.microsoft.com/office/2007/relationships/hdphoto" Target="../media/hdphoto5.wdp"/></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3.xml"/><Relationship Id="rId6" Type="http://schemas.microsoft.com/office/2007/relationships/hdphoto" Target="../media/hdphoto6.wdp"/><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37.wmf"/><Relationship Id="rId18" Type="http://schemas.openxmlformats.org/officeDocument/2006/relationships/image" Target="../media/image39.wmf"/><Relationship Id="rId3" Type="http://schemas.openxmlformats.org/officeDocument/2006/relationships/image" Target="../media/image32.wmf"/><Relationship Id="rId21" Type="http://schemas.openxmlformats.org/officeDocument/2006/relationships/image" Target="../media/image41.png"/><Relationship Id="rId7" Type="http://schemas.openxmlformats.org/officeDocument/2006/relationships/image" Target="../media/image34.wmf"/><Relationship Id="rId12" Type="http://schemas.openxmlformats.org/officeDocument/2006/relationships/oleObject" Target="../embeddings/oleObject6.bin"/><Relationship Id="rId17" Type="http://schemas.openxmlformats.org/officeDocument/2006/relationships/oleObject" Target="../embeddings/oleObject9.bin"/><Relationship Id="rId2" Type="http://schemas.openxmlformats.org/officeDocument/2006/relationships/oleObject" Target="../embeddings/oleObject1.bin"/><Relationship Id="rId16" Type="http://schemas.openxmlformats.org/officeDocument/2006/relationships/image" Target="../media/image38.wmf"/><Relationship Id="rId20" Type="http://schemas.openxmlformats.org/officeDocument/2006/relationships/image" Target="../media/image40.wmf"/><Relationship Id="rId1" Type="http://schemas.openxmlformats.org/officeDocument/2006/relationships/slideLayout" Target="../slideLayouts/slideLayout4.xml"/><Relationship Id="rId6" Type="http://schemas.openxmlformats.org/officeDocument/2006/relationships/oleObject" Target="../embeddings/oleObject3.bin"/><Relationship Id="rId11" Type="http://schemas.openxmlformats.org/officeDocument/2006/relationships/image" Target="../media/image36.wmf"/><Relationship Id="rId24" Type="http://schemas.openxmlformats.org/officeDocument/2006/relationships/image" Target="../media/image43.png"/><Relationship Id="rId5" Type="http://schemas.openxmlformats.org/officeDocument/2006/relationships/image" Target="../media/image33.wmf"/><Relationship Id="rId15" Type="http://schemas.openxmlformats.org/officeDocument/2006/relationships/oleObject" Target="../embeddings/oleObject8.bin"/><Relationship Id="rId23" Type="http://schemas.openxmlformats.org/officeDocument/2006/relationships/image" Target="../media/image42.wmf"/><Relationship Id="rId10" Type="http://schemas.openxmlformats.org/officeDocument/2006/relationships/oleObject" Target="../embeddings/oleObject5.bin"/><Relationship Id="rId19" Type="http://schemas.openxmlformats.org/officeDocument/2006/relationships/oleObject" Target="../embeddings/oleObject10.bin"/><Relationship Id="rId4" Type="http://schemas.openxmlformats.org/officeDocument/2006/relationships/oleObject" Target="../embeddings/oleObject2.bin"/><Relationship Id="rId9" Type="http://schemas.openxmlformats.org/officeDocument/2006/relationships/image" Target="../media/image35.wmf"/><Relationship Id="rId14" Type="http://schemas.openxmlformats.org/officeDocument/2006/relationships/oleObject" Target="../embeddings/oleObject7.bin"/><Relationship Id="rId22" Type="http://schemas.openxmlformats.org/officeDocument/2006/relationships/oleObject" Target="../embeddings/oleObject11.bin"/></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37.wmf"/><Relationship Id="rId7" Type="http://schemas.openxmlformats.org/officeDocument/2006/relationships/image" Target="../media/image45.wmf"/><Relationship Id="rId2" Type="http://schemas.openxmlformats.org/officeDocument/2006/relationships/oleObject" Target="../embeddings/oleObject12.bin"/><Relationship Id="rId1" Type="http://schemas.openxmlformats.org/officeDocument/2006/relationships/slideLayout" Target="../slideLayouts/slideLayout4.xml"/><Relationship Id="rId6" Type="http://schemas.openxmlformats.org/officeDocument/2006/relationships/oleObject" Target="../embeddings/oleObject14.bin"/><Relationship Id="rId5" Type="http://schemas.openxmlformats.org/officeDocument/2006/relationships/image" Target="../media/image44.wmf"/><Relationship Id="rId4" Type="http://schemas.openxmlformats.org/officeDocument/2006/relationships/oleObject" Target="../embeddings/oleObject13.bin"/><Relationship Id="rId9" Type="http://schemas.openxmlformats.org/officeDocument/2006/relationships/image" Target="../media/image46.wmf"/></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48.wmf"/><Relationship Id="rId3" Type="http://schemas.openxmlformats.org/officeDocument/2006/relationships/image" Target="../media/image37.wmf"/><Relationship Id="rId7" Type="http://schemas.openxmlformats.org/officeDocument/2006/relationships/image" Target="../media/image45.wmf"/><Relationship Id="rId12" Type="http://schemas.openxmlformats.org/officeDocument/2006/relationships/oleObject" Target="../embeddings/oleObject21.bin"/><Relationship Id="rId17" Type="http://schemas.openxmlformats.org/officeDocument/2006/relationships/image" Target="../media/image51.png"/><Relationship Id="rId2" Type="http://schemas.openxmlformats.org/officeDocument/2006/relationships/oleObject" Target="../embeddings/oleObject16.bin"/><Relationship Id="rId16" Type="http://schemas.openxmlformats.org/officeDocument/2006/relationships/image" Target="../media/image50.png"/><Relationship Id="rId1" Type="http://schemas.openxmlformats.org/officeDocument/2006/relationships/slideLayout" Target="../slideLayouts/slideLayout4.xml"/><Relationship Id="rId6" Type="http://schemas.openxmlformats.org/officeDocument/2006/relationships/oleObject" Target="../embeddings/oleObject18.bin"/><Relationship Id="rId11" Type="http://schemas.openxmlformats.org/officeDocument/2006/relationships/image" Target="../media/image47.wmf"/><Relationship Id="rId5" Type="http://schemas.openxmlformats.org/officeDocument/2006/relationships/image" Target="../media/image44.wmf"/><Relationship Id="rId15" Type="http://schemas.openxmlformats.org/officeDocument/2006/relationships/image" Target="../media/image49.wmf"/><Relationship Id="rId10" Type="http://schemas.openxmlformats.org/officeDocument/2006/relationships/oleObject" Target="../embeddings/oleObject20.bin"/><Relationship Id="rId4" Type="http://schemas.openxmlformats.org/officeDocument/2006/relationships/oleObject" Target="../embeddings/oleObject17.bin"/><Relationship Id="rId9" Type="http://schemas.openxmlformats.org/officeDocument/2006/relationships/image" Target="../media/image46.wmf"/><Relationship Id="rId14" Type="http://schemas.openxmlformats.org/officeDocument/2006/relationships/oleObject" Target="../embeddings/oleObject22.bin"/></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 Id="rId6" Type="http://schemas.microsoft.com/office/2007/relationships/hdphoto" Target="../media/hdphoto7.wdp"/><Relationship Id="rId5" Type="http://schemas.openxmlformats.org/officeDocument/2006/relationships/image" Target="../media/image55.png"/><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4.xml"/><Relationship Id="rId6" Type="http://schemas.openxmlformats.org/officeDocument/2006/relationships/image" Target="../media/image56.wmf"/><Relationship Id="rId5" Type="http://schemas.openxmlformats.org/officeDocument/2006/relationships/oleObject" Target="../embeddings/oleObject23.bin"/><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0.wmf"/><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oleObject" Target="../embeddings/oleObject26.bin"/><Relationship Id="rId2" Type="http://schemas.openxmlformats.org/officeDocument/2006/relationships/image" Target="../media/image52.png"/><Relationship Id="rId1" Type="http://schemas.openxmlformats.org/officeDocument/2006/relationships/slideLayout" Target="../slideLayouts/slideLayout4.xml"/><Relationship Id="rId6" Type="http://schemas.openxmlformats.org/officeDocument/2006/relationships/image" Target="../media/image56.wmf"/><Relationship Id="rId11" Type="http://schemas.openxmlformats.org/officeDocument/2006/relationships/image" Target="../media/image37.wmf"/><Relationship Id="rId5" Type="http://schemas.openxmlformats.org/officeDocument/2006/relationships/oleObject" Target="../embeddings/oleObject24.bin"/><Relationship Id="rId10" Type="http://schemas.openxmlformats.org/officeDocument/2006/relationships/oleObject" Target="../embeddings/oleObject25.bin"/><Relationship Id="rId4" Type="http://schemas.openxmlformats.org/officeDocument/2006/relationships/image" Target="../media/image54.png"/><Relationship Id="rId9" Type="http://schemas.openxmlformats.org/officeDocument/2006/relationships/image" Target="../media/image59.png"/></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31.bin"/><Relationship Id="rId13" Type="http://schemas.openxmlformats.org/officeDocument/2006/relationships/oleObject" Target="../embeddings/oleObject34.bin"/><Relationship Id="rId3" Type="http://schemas.openxmlformats.org/officeDocument/2006/relationships/image" Target="../media/image60.wmf"/><Relationship Id="rId7" Type="http://schemas.openxmlformats.org/officeDocument/2006/relationships/image" Target="../media/image37.wmf"/><Relationship Id="rId12" Type="http://schemas.openxmlformats.org/officeDocument/2006/relationships/oleObject" Target="../embeddings/oleObject33.bin"/><Relationship Id="rId2" Type="http://schemas.openxmlformats.org/officeDocument/2006/relationships/oleObject" Target="../embeddings/oleObject27.bin"/><Relationship Id="rId1" Type="http://schemas.openxmlformats.org/officeDocument/2006/relationships/slideLayout" Target="../slideLayouts/slideLayout4.xml"/><Relationship Id="rId6" Type="http://schemas.openxmlformats.org/officeDocument/2006/relationships/oleObject" Target="../embeddings/oleObject30.bin"/><Relationship Id="rId11" Type="http://schemas.openxmlformats.org/officeDocument/2006/relationships/image" Target="../media/image62.wmf"/><Relationship Id="rId5" Type="http://schemas.openxmlformats.org/officeDocument/2006/relationships/oleObject" Target="../embeddings/oleObject29.bin"/><Relationship Id="rId15" Type="http://schemas.openxmlformats.org/officeDocument/2006/relationships/image" Target="../media/image64.png"/><Relationship Id="rId10" Type="http://schemas.openxmlformats.org/officeDocument/2006/relationships/oleObject" Target="../embeddings/oleObject32.bin"/><Relationship Id="rId4" Type="http://schemas.openxmlformats.org/officeDocument/2006/relationships/oleObject" Target="../embeddings/oleObject28.bin"/><Relationship Id="rId9" Type="http://schemas.openxmlformats.org/officeDocument/2006/relationships/image" Target="../media/image61.wmf"/><Relationship Id="rId14" Type="http://schemas.openxmlformats.org/officeDocument/2006/relationships/image" Target="../media/image63.wmf"/></Relationships>
</file>

<file path=ppt/slides/_rels/slide28.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oleObject" Target="../embeddings/oleObject35.bin"/><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5.wmf"/><Relationship Id="rId7" Type="http://schemas.openxmlformats.org/officeDocument/2006/relationships/image" Target="../media/image60.wmf"/><Relationship Id="rId2" Type="http://schemas.openxmlformats.org/officeDocument/2006/relationships/oleObject" Target="../embeddings/oleObject36.bin"/><Relationship Id="rId1" Type="http://schemas.openxmlformats.org/officeDocument/2006/relationships/slideLayout" Target="../slideLayouts/slideLayout4.xml"/><Relationship Id="rId6" Type="http://schemas.openxmlformats.org/officeDocument/2006/relationships/oleObject" Target="../embeddings/oleObject38.bin"/><Relationship Id="rId5" Type="http://schemas.openxmlformats.org/officeDocument/2006/relationships/image" Target="../media/image63.wmf"/><Relationship Id="rId10" Type="http://schemas.openxmlformats.org/officeDocument/2006/relationships/image" Target="../media/image12.png"/><Relationship Id="rId4" Type="http://schemas.openxmlformats.org/officeDocument/2006/relationships/oleObject" Target="../embeddings/oleObject37.bin"/><Relationship Id="rId9" Type="http://schemas.openxmlformats.org/officeDocument/2006/relationships/image" Target="../media/image6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5.wmf"/><Relationship Id="rId7" Type="http://schemas.openxmlformats.org/officeDocument/2006/relationships/image" Target="../media/image60.wmf"/><Relationship Id="rId2" Type="http://schemas.openxmlformats.org/officeDocument/2006/relationships/oleObject" Target="../embeddings/oleObject39.bin"/><Relationship Id="rId1" Type="http://schemas.openxmlformats.org/officeDocument/2006/relationships/slideLayout" Target="../slideLayouts/slideLayout4.xml"/><Relationship Id="rId6" Type="http://schemas.openxmlformats.org/officeDocument/2006/relationships/oleObject" Target="../embeddings/oleObject41.bin"/><Relationship Id="rId5" Type="http://schemas.openxmlformats.org/officeDocument/2006/relationships/image" Target="../media/image63.wmf"/><Relationship Id="rId4" Type="http://schemas.openxmlformats.org/officeDocument/2006/relationships/oleObject" Target="../embeddings/oleObject40.bin"/><Relationship Id="rId9" Type="http://schemas.openxmlformats.org/officeDocument/2006/relationships/image" Target="../media/image64.png"/></Relationships>
</file>

<file path=ppt/slides/_rels/slide3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5.wmf"/><Relationship Id="rId7" Type="http://schemas.openxmlformats.org/officeDocument/2006/relationships/image" Target="../media/image60.wmf"/><Relationship Id="rId2" Type="http://schemas.openxmlformats.org/officeDocument/2006/relationships/oleObject" Target="../embeddings/oleObject42.bin"/><Relationship Id="rId1" Type="http://schemas.openxmlformats.org/officeDocument/2006/relationships/slideLayout" Target="../slideLayouts/slideLayout4.xml"/><Relationship Id="rId6" Type="http://schemas.openxmlformats.org/officeDocument/2006/relationships/oleObject" Target="../embeddings/oleObject44.bin"/><Relationship Id="rId5" Type="http://schemas.openxmlformats.org/officeDocument/2006/relationships/image" Target="../media/image63.wmf"/><Relationship Id="rId4" Type="http://schemas.openxmlformats.org/officeDocument/2006/relationships/oleObject" Target="../embeddings/oleObject43.bin"/><Relationship Id="rId9" Type="http://schemas.openxmlformats.org/officeDocument/2006/relationships/image" Target="../media/image64.png"/></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48.bin"/><Relationship Id="rId13" Type="http://schemas.openxmlformats.org/officeDocument/2006/relationships/image" Target="../media/image64.png"/><Relationship Id="rId3" Type="http://schemas.openxmlformats.org/officeDocument/2006/relationships/image" Target="../media/image65.wmf"/><Relationship Id="rId7" Type="http://schemas.openxmlformats.org/officeDocument/2006/relationships/image" Target="../media/image60.wmf"/><Relationship Id="rId12" Type="http://schemas.openxmlformats.org/officeDocument/2006/relationships/image" Target="../media/image66.png"/><Relationship Id="rId2" Type="http://schemas.openxmlformats.org/officeDocument/2006/relationships/oleObject" Target="../embeddings/oleObject45.bin"/><Relationship Id="rId1" Type="http://schemas.openxmlformats.org/officeDocument/2006/relationships/slideLayout" Target="../slideLayouts/slideLayout4.xml"/><Relationship Id="rId6" Type="http://schemas.openxmlformats.org/officeDocument/2006/relationships/oleObject" Target="../embeddings/oleObject47.bin"/><Relationship Id="rId11" Type="http://schemas.openxmlformats.org/officeDocument/2006/relationships/image" Target="../media/image37.wmf"/><Relationship Id="rId5" Type="http://schemas.openxmlformats.org/officeDocument/2006/relationships/image" Target="../media/image63.wmf"/><Relationship Id="rId10" Type="http://schemas.openxmlformats.org/officeDocument/2006/relationships/oleObject" Target="../embeddings/oleObject49.bin"/><Relationship Id="rId4" Type="http://schemas.openxmlformats.org/officeDocument/2006/relationships/oleObject" Target="../embeddings/oleObject46.bin"/><Relationship Id="rId9" Type="http://schemas.openxmlformats.org/officeDocument/2006/relationships/image" Target="../media/image61.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8" Type="http://schemas.openxmlformats.org/officeDocument/2006/relationships/image" Target="../media/image69.wmf"/><Relationship Id="rId3" Type="http://schemas.openxmlformats.org/officeDocument/2006/relationships/image" Target="../media/image61.wmf"/><Relationship Id="rId7" Type="http://schemas.openxmlformats.org/officeDocument/2006/relationships/oleObject" Target="../embeddings/oleObject53.bin"/><Relationship Id="rId2" Type="http://schemas.openxmlformats.org/officeDocument/2006/relationships/oleObject" Target="../embeddings/oleObject50.bin"/><Relationship Id="rId1" Type="http://schemas.openxmlformats.org/officeDocument/2006/relationships/slideLayout" Target="../slideLayouts/slideLayout4.xml"/><Relationship Id="rId6" Type="http://schemas.openxmlformats.org/officeDocument/2006/relationships/oleObject" Target="../embeddings/oleObject52.bin"/><Relationship Id="rId11" Type="http://schemas.openxmlformats.org/officeDocument/2006/relationships/oleObject" Target="../embeddings/oleObject55.bin"/><Relationship Id="rId5" Type="http://schemas.openxmlformats.org/officeDocument/2006/relationships/image" Target="../media/image68.wmf"/><Relationship Id="rId10" Type="http://schemas.openxmlformats.org/officeDocument/2006/relationships/image" Target="../media/image70.wmf"/><Relationship Id="rId4" Type="http://schemas.openxmlformats.org/officeDocument/2006/relationships/oleObject" Target="../embeddings/oleObject51.bin"/><Relationship Id="rId9" Type="http://schemas.openxmlformats.org/officeDocument/2006/relationships/oleObject" Target="../embeddings/oleObject54.bin"/></Relationships>
</file>

<file path=ppt/slides/_rels/slide38.xml.rels><?xml version="1.0" encoding="UTF-8" standalone="yes"?>
<Relationships xmlns="http://schemas.openxmlformats.org/package/2006/relationships"><Relationship Id="rId8" Type="http://schemas.openxmlformats.org/officeDocument/2006/relationships/image" Target="../media/image69.wmf"/><Relationship Id="rId3" Type="http://schemas.openxmlformats.org/officeDocument/2006/relationships/image" Target="../media/image61.wmf"/><Relationship Id="rId7" Type="http://schemas.openxmlformats.org/officeDocument/2006/relationships/oleObject" Target="../embeddings/oleObject59.bin"/><Relationship Id="rId2" Type="http://schemas.openxmlformats.org/officeDocument/2006/relationships/oleObject" Target="../embeddings/oleObject56.bin"/><Relationship Id="rId1" Type="http://schemas.openxmlformats.org/officeDocument/2006/relationships/slideLayout" Target="../slideLayouts/slideLayout4.xml"/><Relationship Id="rId6" Type="http://schemas.openxmlformats.org/officeDocument/2006/relationships/oleObject" Target="../embeddings/oleObject58.bin"/><Relationship Id="rId11" Type="http://schemas.openxmlformats.org/officeDocument/2006/relationships/oleObject" Target="../embeddings/oleObject61.bin"/><Relationship Id="rId5" Type="http://schemas.openxmlformats.org/officeDocument/2006/relationships/image" Target="../media/image68.wmf"/><Relationship Id="rId10" Type="http://schemas.openxmlformats.org/officeDocument/2006/relationships/image" Target="../media/image70.wmf"/><Relationship Id="rId4" Type="http://schemas.openxmlformats.org/officeDocument/2006/relationships/oleObject" Target="../embeddings/oleObject57.bin"/><Relationship Id="rId9" Type="http://schemas.openxmlformats.org/officeDocument/2006/relationships/oleObject" Target="../embeddings/oleObject60.bin"/></Relationships>
</file>

<file path=ppt/slides/_rels/slide39.xml.rels><?xml version="1.0" encoding="UTF-8" standalone="yes"?>
<Relationships xmlns="http://schemas.openxmlformats.org/package/2006/relationships"><Relationship Id="rId8" Type="http://schemas.openxmlformats.org/officeDocument/2006/relationships/image" Target="../media/image61.wmf"/><Relationship Id="rId13" Type="http://schemas.openxmlformats.org/officeDocument/2006/relationships/image" Target="../media/image75.wmf"/><Relationship Id="rId3" Type="http://schemas.openxmlformats.org/officeDocument/2006/relationships/image" Target="../media/image72.png"/><Relationship Id="rId7" Type="http://schemas.openxmlformats.org/officeDocument/2006/relationships/oleObject" Target="../embeddings/oleObject63.bin"/><Relationship Id="rId12" Type="http://schemas.openxmlformats.org/officeDocument/2006/relationships/oleObject" Target="../embeddings/oleObject66.bin"/><Relationship Id="rId2" Type="http://schemas.openxmlformats.org/officeDocument/2006/relationships/image" Target="../media/image71.png"/><Relationship Id="rId1" Type="http://schemas.openxmlformats.org/officeDocument/2006/relationships/slideLayout" Target="../slideLayouts/slideLayout4.xml"/><Relationship Id="rId6" Type="http://schemas.openxmlformats.org/officeDocument/2006/relationships/image" Target="../media/image74.wmf"/><Relationship Id="rId11" Type="http://schemas.openxmlformats.org/officeDocument/2006/relationships/oleObject" Target="../embeddings/oleObject65.bin"/><Relationship Id="rId5" Type="http://schemas.openxmlformats.org/officeDocument/2006/relationships/oleObject" Target="../embeddings/oleObject62.bin"/><Relationship Id="rId15" Type="http://schemas.openxmlformats.org/officeDocument/2006/relationships/oleObject" Target="../embeddings/oleObject67.bin"/><Relationship Id="rId10" Type="http://schemas.openxmlformats.org/officeDocument/2006/relationships/image" Target="../media/image69.wmf"/><Relationship Id="rId4" Type="http://schemas.openxmlformats.org/officeDocument/2006/relationships/image" Target="../media/image73.png"/><Relationship Id="rId9" Type="http://schemas.openxmlformats.org/officeDocument/2006/relationships/oleObject" Target="../embeddings/oleObject64.bin"/><Relationship Id="rId14" Type="http://schemas.openxmlformats.org/officeDocument/2006/relationships/image" Target="../media/image7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61.wmf"/><Relationship Id="rId13" Type="http://schemas.openxmlformats.org/officeDocument/2006/relationships/image" Target="../media/image75.wmf"/><Relationship Id="rId18" Type="http://schemas.openxmlformats.org/officeDocument/2006/relationships/oleObject" Target="../embeddings/oleObject75.bin"/><Relationship Id="rId26" Type="http://schemas.openxmlformats.org/officeDocument/2006/relationships/image" Target="../media/image82.png"/><Relationship Id="rId3" Type="http://schemas.openxmlformats.org/officeDocument/2006/relationships/image" Target="../media/image72.png"/><Relationship Id="rId21" Type="http://schemas.openxmlformats.org/officeDocument/2006/relationships/oleObject" Target="../embeddings/oleObject76.bin"/><Relationship Id="rId7" Type="http://schemas.openxmlformats.org/officeDocument/2006/relationships/oleObject" Target="../embeddings/oleObject69.bin"/><Relationship Id="rId12" Type="http://schemas.openxmlformats.org/officeDocument/2006/relationships/oleObject" Target="../embeddings/oleObject72.bin"/><Relationship Id="rId17" Type="http://schemas.openxmlformats.org/officeDocument/2006/relationships/image" Target="../media/image77.wmf"/><Relationship Id="rId25" Type="http://schemas.openxmlformats.org/officeDocument/2006/relationships/image" Target="../media/image81.wmf"/><Relationship Id="rId2" Type="http://schemas.openxmlformats.org/officeDocument/2006/relationships/image" Target="../media/image71.png"/><Relationship Id="rId16" Type="http://schemas.openxmlformats.org/officeDocument/2006/relationships/oleObject" Target="../embeddings/oleObject74.bin"/><Relationship Id="rId20" Type="http://schemas.openxmlformats.org/officeDocument/2006/relationships/image" Target="../media/image79.png"/><Relationship Id="rId1" Type="http://schemas.openxmlformats.org/officeDocument/2006/relationships/slideLayout" Target="../slideLayouts/slideLayout4.xml"/><Relationship Id="rId6" Type="http://schemas.openxmlformats.org/officeDocument/2006/relationships/image" Target="../media/image74.wmf"/><Relationship Id="rId11" Type="http://schemas.openxmlformats.org/officeDocument/2006/relationships/oleObject" Target="../embeddings/oleObject71.bin"/><Relationship Id="rId24" Type="http://schemas.openxmlformats.org/officeDocument/2006/relationships/oleObject" Target="../embeddings/oleObject78.bin"/><Relationship Id="rId5" Type="http://schemas.openxmlformats.org/officeDocument/2006/relationships/oleObject" Target="../embeddings/oleObject68.bin"/><Relationship Id="rId15" Type="http://schemas.openxmlformats.org/officeDocument/2006/relationships/oleObject" Target="../embeddings/oleObject73.bin"/><Relationship Id="rId23" Type="http://schemas.openxmlformats.org/officeDocument/2006/relationships/image" Target="../media/image80.wmf"/><Relationship Id="rId10" Type="http://schemas.openxmlformats.org/officeDocument/2006/relationships/image" Target="../media/image69.wmf"/><Relationship Id="rId19" Type="http://schemas.openxmlformats.org/officeDocument/2006/relationships/image" Target="../media/image78.wmf"/><Relationship Id="rId4" Type="http://schemas.openxmlformats.org/officeDocument/2006/relationships/image" Target="../media/image73.png"/><Relationship Id="rId9" Type="http://schemas.openxmlformats.org/officeDocument/2006/relationships/oleObject" Target="../embeddings/oleObject70.bin"/><Relationship Id="rId14" Type="http://schemas.openxmlformats.org/officeDocument/2006/relationships/image" Target="../media/image76.png"/><Relationship Id="rId22" Type="http://schemas.openxmlformats.org/officeDocument/2006/relationships/oleObject" Target="../embeddings/oleObject77.bin"/></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82.bin"/><Relationship Id="rId13" Type="http://schemas.openxmlformats.org/officeDocument/2006/relationships/image" Target="../media/image95.png"/><Relationship Id="rId3" Type="http://schemas.openxmlformats.org/officeDocument/2006/relationships/image" Target="../media/image89.wmf"/><Relationship Id="rId7" Type="http://schemas.openxmlformats.org/officeDocument/2006/relationships/image" Target="../media/image91.wmf"/><Relationship Id="rId12" Type="http://schemas.openxmlformats.org/officeDocument/2006/relationships/image" Target="../media/image94.png"/><Relationship Id="rId2" Type="http://schemas.openxmlformats.org/officeDocument/2006/relationships/oleObject" Target="../embeddings/oleObject79.bin"/><Relationship Id="rId1" Type="http://schemas.openxmlformats.org/officeDocument/2006/relationships/slideLayout" Target="../slideLayouts/slideLayout4.xml"/><Relationship Id="rId6" Type="http://schemas.openxmlformats.org/officeDocument/2006/relationships/oleObject" Target="../embeddings/oleObject81.bin"/><Relationship Id="rId11" Type="http://schemas.openxmlformats.org/officeDocument/2006/relationships/image" Target="../media/image93.wmf"/><Relationship Id="rId5" Type="http://schemas.openxmlformats.org/officeDocument/2006/relationships/image" Target="../media/image90.wmf"/><Relationship Id="rId15" Type="http://schemas.openxmlformats.org/officeDocument/2006/relationships/image" Target="../media/image96.wmf"/><Relationship Id="rId10" Type="http://schemas.openxmlformats.org/officeDocument/2006/relationships/oleObject" Target="../embeddings/oleObject83.bin"/><Relationship Id="rId4" Type="http://schemas.openxmlformats.org/officeDocument/2006/relationships/oleObject" Target="../embeddings/oleObject80.bin"/><Relationship Id="rId9" Type="http://schemas.openxmlformats.org/officeDocument/2006/relationships/image" Target="../media/image92.wmf"/><Relationship Id="rId14" Type="http://schemas.openxmlformats.org/officeDocument/2006/relationships/oleObject" Target="../embeddings/oleObject84.bin"/></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88.bin"/><Relationship Id="rId13" Type="http://schemas.openxmlformats.org/officeDocument/2006/relationships/image" Target="../media/image99.wmf"/><Relationship Id="rId3" Type="http://schemas.openxmlformats.org/officeDocument/2006/relationships/image" Target="../media/image60.wmf"/><Relationship Id="rId7" Type="http://schemas.openxmlformats.org/officeDocument/2006/relationships/image" Target="../media/image97.wmf"/><Relationship Id="rId12" Type="http://schemas.openxmlformats.org/officeDocument/2006/relationships/oleObject" Target="../embeddings/oleObject90.bin"/><Relationship Id="rId2" Type="http://schemas.openxmlformats.org/officeDocument/2006/relationships/oleObject" Target="../embeddings/oleObject85.bin"/><Relationship Id="rId16" Type="http://schemas.openxmlformats.org/officeDocument/2006/relationships/image" Target="../media/image101.png"/><Relationship Id="rId1" Type="http://schemas.openxmlformats.org/officeDocument/2006/relationships/slideLayout" Target="../slideLayouts/slideLayout4.xml"/><Relationship Id="rId6" Type="http://schemas.openxmlformats.org/officeDocument/2006/relationships/oleObject" Target="../embeddings/oleObject87.bin"/><Relationship Id="rId11" Type="http://schemas.openxmlformats.org/officeDocument/2006/relationships/image" Target="../media/image37.wmf"/><Relationship Id="rId5" Type="http://schemas.openxmlformats.org/officeDocument/2006/relationships/image" Target="../media/image68.wmf"/><Relationship Id="rId15" Type="http://schemas.openxmlformats.org/officeDocument/2006/relationships/image" Target="../media/image100.wmf"/><Relationship Id="rId10" Type="http://schemas.openxmlformats.org/officeDocument/2006/relationships/oleObject" Target="../embeddings/oleObject89.bin"/><Relationship Id="rId4" Type="http://schemas.openxmlformats.org/officeDocument/2006/relationships/oleObject" Target="../embeddings/oleObject86.bin"/><Relationship Id="rId9" Type="http://schemas.openxmlformats.org/officeDocument/2006/relationships/image" Target="../media/image98.wmf"/><Relationship Id="rId14" Type="http://schemas.openxmlformats.org/officeDocument/2006/relationships/oleObject" Target="../embeddings/oleObject91.bin"/></Relationships>
</file>

<file path=ppt/slides/_rels/slide48.x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oleObject" Target="../embeddings/oleObject92.bin"/><Relationship Id="rId1" Type="http://schemas.openxmlformats.org/officeDocument/2006/relationships/slideLayout" Target="../slideLayouts/slideLayout4.xml"/><Relationship Id="rId4" Type="http://schemas.openxmlformats.org/officeDocument/2006/relationships/image" Target="../media/image101.png"/></Relationships>
</file>

<file path=ppt/slides/_rels/slide49.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oleObject" Target="../embeddings/oleObject93.bin"/><Relationship Id="rId7" Type="http://schemas.openxmlformats.org/officeDocument/2006/relationships/image" Target="../media/image100.wmf"/><Relationship Id="rId2" Type="http://schemas.openxmlformats.org/officeDocument/2006/relationships/image" Target="../media/image102.png"/><Relationship Id="rId1" Type="http://schemas.openxmlformats.org/officeDocument/2006/relationships/slideLayout" Target="../slideLayouts/slideLayout4.xml"/><Relationship Id="rId6" Type="http://schemas.openxmlformats.org/officeDocument/2006/relationships/oleObject" Target="../embeddings/oleObject94.bin"/><Relationship Id="rId5" Type="http://schemas.openxmlformats.org/officeDocument/2006/relationships/image" Target="../media/image104.png"/><Relationship Id="rId4" Type="http://schemas.openxmlformats.org/officeDocument/2006/relationships/image" Target="../media/image103.wmf"/></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3" Type="http://schemas.openxmlformats.org/officeDocument/2006/relationships/oleObject" Target="../embeddings/oleObject100.bin"/><Relationship Id="rId18" Type="http://schemas.openxmlformats.org/officeDocument/2006/relationships/oleObject" Target="../embeddings/oleObject103.bin"/><Relationship Id="rId26" Type="http://schemas.openxmlformats.org/officeDocument/2006/relationships/image" Target="../media/image111.wmf"/><Relationship Id="rId39" Type="http://schemas.microsoft.com/office/2007/relationships/hdphoto" Target="../media/hdphoto8.wdp"/><Relationship Id="rId21" Type="http://schemas.openxmlformats.org/officeDocument/2006/relationships/image" Target="../media/image98.wmf"/><Relationship Id="rId34" Type="http://schemas.openxmlformats.org/officeDocument/2006/relationships/image" Target="../media/image116.png"/><Relationship Id="rId7" Type="http://schemas.openxmlformats.org/officeDocument/2006/relationships/image" Target="../media/image107.wmf"/><Relationship Id="rId12" Type="http://schemas.openxmlformats.org/officeDocument/2006/relationships/image" Target="../media/image74.wmf"/><Relationship Id="rId17" Type="http://schemas.openxmlformats.org/officeDocument/2006/relationships/oleObject" Target="../embeddings/oleObject102.bin"/><Relationship Id="rId25" Type="http://schemas.openxmlformats.org/officeDocument/2006/relationships/oleObject" Target="../embeddings/oleObject107.bin"/><Relationship Id="rId33" Type="http://schemas.openxmlformats.org/officeDocument/2006/relationships/image" Target="../media/image115.wmf"/><Relationship Id="rId38" Type="http://schemas.openxmlformats.org/officeDocument/2006/relationships/image" Target="../media/image119.png"/><Relationship Id="rId2" Type="http://schemas.openxmlformats.org/officeDocument/2006/relationships/image" Target="../media/image105.png"/><Relationship Id="rId16" Type="http://schemas.openxmlformats.org/officeDocument/2006/relationships/image" Target="../media/image109.wmf"/><Relationship Id="rId20" Type="http://schemas.openxmlformats.org/officeDocument/2006/relationships/oleObject" Target="../embeddings/oleObject104.bin"/><Relationship Id="rId29" Type="http://schemas.openxmlformats.org/officeDocument/2006/relationships/oleObject" Target="../embeddings/oleObject109.bin"/><Relationship Id="rId1" Type="http://schemas.openxmlformats.org/officeDocument/2006/relationships/slideLayout" Target="../slideLayouts/slideLayout3.xml"/><Relationship Id="rId6" Type="http://schemas.openxmlformats.org/officeDocument/2006/relationships/oleObject" Target="../embeddings/oleObject96.bin"/><Relationship Id="rId11" Type="http://schemas.openxmlformats.org/officeDocument/2006/relationships/oleObject" Target="../embeddings/oleObject99.bin"/><Relationship Id="rId24" Type="http://schemas.openxmlformats.org/officeDocument/2006/relationships/image" Target="../media/image110.wmf"/><Relationship Id="rId32" Type="http://schemas.openxmlformats.org/officeDocument/2006/relationships/oleObject" Target="../embeddings/oleObject110.bin"/><Relationship Id="rId37" Type="http://schemas.openxmlformats.org/officeDocument/2006/relationships/image" Target="../media/image118.png"/><Relationship Id="rId40" Type="http://schemas.openxmlformats.org/officeDocument/2006/relationships/image" Target="../media/image120.png"/><Relationship Id="rId5" Type="http://schemas.openxmlformats.org/officeDocument/2006/relationships/image" Target="../media/image70.wmf"/><Relationship Id="rId15" Type="http://schemas.openxmlformats.org/officeDocument/2006/relationships/oleObject" Target="../embeddings/oleObject101.bin"/><Relationship Id="rId23" Type="http://schemas.openxmlformats.org/officeDocument/2006/relationships/oleObject" Target="../embeddings/oleObject106.bin"/><Relationship Id="rId28" Type="http://schemas.openxmlformats.org/officeDocument/2006/relationships/image" Target="../media/image112.wmf"/><Relationship Id="rId36" Type="http://schemas.openxmlformats.org/officeDocument/2006/relationships/image" Target="../media/image117.wmf"/><Relationship Id="rId10" Type="http://schemas.openxmlformats.org/officeDocument/2006/relationships/oleObject" Target="../embeddings/oleObject98.bin"/><Relationship Id="rId19" Type="http://schemas.openxmlformats.org/officeDocument/2006/relationships/image" Target="../media/image99.wmf"/><Relationship Id="rId31" Type="http://schemas.openxmlformats.org/officeDocument/2006/relationships/image" Target="../media/image114.png"/><Relationship Id="rId4" Type="http://schemas.openxmlformats.org/officeDocument/2006/relationships/oleObject" Target="../embeddings/oleObject95.bin"/><Relationship Id="rId9" Type="http://schemas.openxmlformats.org/officeDocument/2006/relationships/image" Target="../media/image108.wmf"/><Relationship Id="rId14" Type="http://schemas.openxmlformats.org/officeDocument/2006/relationships/image" Target="../media/image61.wmf"/><Relationship Id="rId22" Type="http://schemas.openxmlformats.org/officeDocument/2006/relationships/oleObject" Target="../embeddings/oleObject105.bin"/><Relationship Id="rId27" Type="http://schemas.openxmlformats.org/officeDocument/2006/relationships/oleObject" Target="../embeddings/oleObject108.bin"/><Relationship Id="rId30" Type="http://schemas.openxmlformats.org/officeDocument/2006/relationships/image" Target="../media/image113.wmf"/><Relationship Id="rId35" Type="http://schemas.openxmlformats.org/officeDocument/2006/relationships/oleObject" Target="../embeddings/oleObject111.bin"/><Relationship Id="rId8" Type="http://schemas.openxmlformats.org/officeDocument/2006/relationships/oleObject" Target="../embeddings/oleObject97.bin"/><Relationship Id="rId3" Type="http://schemas.openxmlformats.org/officeDocument/2006/relationships/image" Target="../media/image106.png"/></Relationships>
</file>

<file path=ppt/slides/_rels/slide5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microsoft.com/office/2007/relationships/hdphoto" Target="../media/hdphoto9.wdp"/><Relationship Id="rId7" Type="http://schemas.microsoft.com/office/2007/relationships/hdphoto" Target="../media/hdphoto11.wdp"/><Relationship Id="rId2" Type="http://schemas.openxmlformats.org/officeDocument/2006/relationships/image" Target="../media/image123.png"/><Relationship Id="rId1" Type="http://schemas.openxmlformats.org/officeDocument/2006/relationships/slideLayout" Target="../slideLayouts/slideLayout4.xml"/><Relationship Id="rId6" Type="http://schemas.openxmlformats.org/officeDocument/2006/relationships/image" Target="../media/image125.png"/><Relationship Id="rId5" Type="http://schemas.microsoft.com/office/2007/relationships/hdphoto" Target="../media/hdphoto10.wdp"/><Relationship Id="rId4" Type="http://schemas.openxmlformats.org/officeDocument/2006/relationships/image" Target="../media/image124.png"/></Relationships>
</file>

<file path=ppt/slides/_rels/slide53.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24.png"/><Relationship Id="rId1" Type="http://schemas.openxmlformats.org/officeDocument/2006/relationships/slideLayout" Target="../slideLayouts/slideLayout4.xml"/><Relationship Id="rId5" Type="http://schemas.microsoft.com/office/2007/relationships/hdphoto" Target="../media/hdphoto11.wdp"/><Relationship Id="rId4" Type="http://schemas.openxmlformats.org/officeDocument/2006/relationships/image" Target="../media/image125.png"/></Relationships>
</file>

<file path=ppt/slides/_rels/slide54.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26.png"/><Relationship Id="rId1" Type="http://schemas.openxmlformats.org/officeDocument/2006/relationships/slideLayout" Target="../slideLayouts/slideLayout4.xml"/><Relationship Id="rId5" Type="http://schemas.microsoft.com/office/2007/relationships/hdphoto" Target="../media/hdphoto13.wdp"/><Relationship Id="rId4" Type="http://schemas.openxmlformats.org/officeDocument/2006/relationships/image" Target="../media/image127.png"/></Relationships>
</file>

<file path=ppt/slides/_rels/slide55.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28.png"/><Relationship Id="rId1" Type="http://schemas.openxmlformats.org/officeDocument/2006/relationships/slideLayout" Target="../slideLayouts/slideLayout4.xml"/><Relationship Id="rId5" Type="http://schemas.openxmlformats.org/officeDocument/2006/relationships/image" Target="../media/image103.wmf"/><Relationship Id="rId4" Type="http://schemas.openxmlformats.org/officeDocument/2006/relationships/oleObject" Target="../embeddings/oleObject112.bin"/></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116.bin"/><Relationship Id="rId13" Type="http://schemas.openxmlformats.org/officeDocument/2006/relationships/image" Target="../media/image132.png"/><Relationship Id="rId3" Type="http://schemas.openxmlformats.org/officeDocument/2006/relationships/image" Target="../media/image70.wmf"/><Relationship Id="rId7" Type="http://schemas.openxmlformats.org/officeDocument/2006/relationships/image" Target="../media/image129.wmf"/><Relationship Id="rId12" Type="http://schemas.microsoft.com/office/2007/relationships/hdphoto" Target="../media/hdphoto15.wdp"/><Relationship Id="rId2" Type="http://schemas.openxmlformats.org/officeDocument/2006/relationships/oleObject" Target="../embeddings/oleObject113.bin"/><Relationship Id="rId1" Type="http://schemas.openxmlformats.org/officeDocument/2006/relationships/slideLayout" Target="../slideLayouts/slideLayout4.xml"/><Relationship Id="rId6" Type="http://schemas.openxmlformats.org/officeDocument/2006/relationships/oleObject" Target="../embeddings/oleObject115.bin"/><Relationship Id="rId11" Type="http://schemas.openxmlformats.org/officeDocument/2006/relationships/image" Target="../media/image131.png"/><Relationship Id="rId5" Type="http://schemas.openxmlformats.org/officeDocument/2006/relationships/image" Target="../media/image32.wmf"/><Relationship Id="rId10" Type="http://schemas.openxmlformats.org/officeDocument/2006/relationships/image" Target="../media/image130.png"/><Relationship Id="rId4" Type="http://schemas.openxmlformats.org/officeDocument/2006/relationships/oleObject" Target="../embeddings/oleObject114.bin"/><Relationship Id="rId9" Type="http://schemas.openxmlformats.org/officeDocument/2006/relationships/image" Target="../media/image99.wmf"/></Relationships>
</file>

<file path=ppt/slides/_rels/slide58.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133.png"/><Relationship Id="rId1" Type="http://schemas.openxmlformats.org/officeDocument/2006/relationships/slideLayout" Target="../slideLayouts/slideLayout4.xml"/><Relationship Id="rId5" Type="http://schemas.microsoft.com/office/2007/relationships/hdphoto" Target="../media/hdphoto17.wdp"/><Relationship Id="rId4" Type="http://schemas.openxmlformats.org/officeDocument/2006/relationships/image" Target="../media/image13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120.bin"/><Relationship Id="rId3" Type="http://schemas.openxmlformats.org/officeDocument/2006/relationships/image" Target="../media/image135.wmf"/><Relationship Id="rId7" Type="http://schemas.openxmlformats.org/officeDocument/2006/relationships/image" Target="../media/image98.wmf"/><Relationship Id="rId12" Type="http://schemas.openxmlformats.org/officeDocument/2006/relationships/image" Target="../media/image137.wmf"/><Relationship Id="rId2" Type="http://schemas.openxmlformats.org/officeDocument/2006/relationships/oleObject" Target="../embeddings/oleObject117.bin"/><Relationship Id="rId1" Type="http://schemas.openxmlformats.org/officeDocument/2006/relationships/slideLayout" Target="../slideLayouts/slideLayout4.xml"/><Relationship Id="rId6" Type="http://schemas.openxmlformats.org/officeDocument/2006/relationships/oleObject" Target="../embeddings/oleObject119.bin"/><Relationship Id="rId11" Type="http://schemas.openxmlformats.org/officeDocument/2006/relationships/oleObject" Target="../embeddings/oleObject123.bin"/><Relationship Id="rId5" Type="http://schemas.openxmlformats.org/officeDocument/2006/relationships/image" Target="../media/image136.wmf"/><Relationship Id="rId10" Type="http://schemas.openxmlformats.org/officeDocument/2006/relationships/oleObject" Target="../embeddings/oleObject122.bin"/><Relationship Id="rId4" Type="http://schemas.openxmlformats.org/officeDocument/2006/relationships/oleObject" Target="../embeddings/oleObject118.bin"/><Relationship Id="rId9" Type="http://schemas.openxmlformats.org/officeDocument/2006/relationships/oleObject" Target="../embeddings/oleObject121.bin"/></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124.bin"/><Relationship Id="rId2" Type="http://schemas.openxmlformats.org/officeDocument/2006/relationships/image" Target="../media/image138.png"/><Relationship Id="rId1" Type="http://schemas.openxmlformats.org/officeDocument/2006/relationships/slideLayout" Target="../slideLayouts/slideLayout4.xml"/><Relationship Id="rId6" Type="http://schemas.openxmlformats.org/officeDocument/2006/relationships/image" Target="../media/image135.wmf"/><Relationship Id="rId5" Type="http://schemas.openxmlformats.org/officeDocument/2006/relationships/oleObject" Target="../embeddings/oleObject117.bin"/><Relationship Id="rId4" Type="http://schemas.openxmlformats.org/officeDocument/2006/relationships/image" Target="../media/image139.wmf"/></Relationships>
</file>

<file path=ppt/slides/_rels/slide64.xml.rels><?xml version="1.0" encoding="UTF-8" standalone="yes"?>
<Relationships xmlns="http://schemas.openxmlformats.org/package/2006/relationships"><Relationship Id="rId3" Type="http://schemas.openxmlformats.org/officeDocument/2006/relationships/image" Target="../media/image140.wmf"/><Relationship Id="rId2" Type="http://schemas.openxmlformats.org/officeDocument/2006/relationships/oleObject" Target="../embeddings/oleObject125.bin"/><Relationship Id="rId1" Type="http://schemas.openxmlformats.org/officeDocument/2006/relationships/slideLayout" Target="../slideLayouts/slideLayout4.xml"/><Relationship Id="rId5" Type="http://schemas.openxmlformats.org/officeDocument/2006/relationships/image" Target="../media/image141.wmf"/><Relationship Id="rId4" Type="http://schemas.openxmlformats.org/officeDocument/2006/relationships/oleObject" Target="../embeddings/oleObject126.bin"/></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130.bin"/><Relationship Id="rId13" Type="http://schemas.openxmlformats.org/officeDocument/2006/relationships/image" Target="../media/image145.wmf"/><Relationship Id="rId18" Type="http://schemas.openxmlformats.org/officeDocument/2006/relationships/oleObject" Target="../embeddings/oleObject135.bin"/><Relationship Id="rId3" Type="http://schemas.openxmlformats.org/officeDocument/2006/relationships/image" Target="../media/image142.wmf"/><Relationship Id="rId21" Type="http://schemas.openxmlformats.org/officeDocument/2006/relationships/oleObject" Target="../embeddings/oleObject137.bin"/><Relationship Id="rId7" Type="http://schemas.openxmlformats.org/officeDocument/2006/relationships/image" Target="../media/image99.wmf"/><Relationship Id="rId12" Type="http://schemas.openxmlformats.org/officeDocument/2006/relationships/oleObject" Target="../embeddings/oleObject132.bin"/><Relationship Id="rId17" Type="http://schemas.openxmlformats.org/officeDocument/2006/relationships/image" Target="../media/image129.wmf"/><Relationship Id="rId2" Type="http://schemas.openxmlformats.org/officeDocument/2006/relationships/oleObject" Target="../embeddings/oleObject127.bin"/><Relationship Id="rId16" Type="http://schemas.openxmlformats.org/officeDocument/2006/relationships/oleObject" Target="../embeddings/oleObject134.bin"/><Relationship Id="rId20" Type="http://schemas.openxmlformats.org/officeDocument/2006/relationships/image" Target="../media/image109.wmf"/><Relationship Id="rId1" Type="http://schemas.openxmlformats.org/officeDocument/2006/relationships/slideLayout" Target="../slideLayouts/slideLayout4.xml"/><Relationship Id="rId6" Type="http://schemas.openxmlformats.org/officeDocument/2006/relationships/oleObject" Target="../embeddings/oleObject129.bin"/><Relationship Id="rId11" Type="http://schemas.openxmlformats.org/officeDocument/2006/relationships/image" Target="../media/image144.wmf"/><Relationship Id="rId24" Type="http://schemas.openxmlformats.org/officeDocument/2006/relationships/oleObject" Target="../embeddings/oleObject139.bin"/><Relationship Id="rId5" Type="http://schemas.openxmlformats.org/officeDocument/2006/relationships/image" Target="../media/image143.wmf"/><Relationship Id="rId15" Type="http://schemas.openxmlformats.org/officeDocument/2006/relationships/image" Target="../media/image146.wmf"/><Relationship Id="rId23" Type="http://schemas.openxmlformats.org/officeDocument/2006/relationships/oleObject" Target="../embeddings/oleObject138.bin"/><Relationship Id="rId10" Type="http://schemas.openxmlformats.org/officeDocument/2006/relationships/oleObject" Target="../embeddings/oleObject131.bin"/><Relationship Id="rId19" Type="http://schemas.openxmlformats.org/officeDocument/2006/relationships/oleObject" Target="../embeddings/oleObject136.bin"/><Relationship Id="rId4" Type="http://schemas.openxmlformats.org/officeDocument/2006/relationships/oleObject" Target="../embeddings/oleObject128.bin"/><Relationship Id="rId9" Type="http://schemas.openxmlformats.org/officeDocument/2006/relationships/image" Target="../media/image98.wmf"/><Relationship Id="rId14" Type="http://schemas.openxmlformats.org/officeDocument/2006/relationships/oleObject" Target="../embeddings/oleObject133.bin"/><Relationship Id="rId22" Type="http://schemas.openxmlformats.org/officeDocument/2006/relationships/image" Target="../media/image61.wmf"/></Relationships>
</file>

<file path=ppt/slides/_rels/slide66.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6.wmf"/><Relationship Id="rId7" Type="http://schemas.microsoft.com/office/2007/relationships/hdphoto" Target="../media/hdphoto18.wdp"/><Relationship Id="rId2" Type="http://schemas.openxmlformats.org/officeDocument/2006/relationships/oleObject" Target="../embeddings/oleObject133.bin"/><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2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8" Type="http://schemas.openxmlformats.org/officeDocument/2006/relationships/image" Target="../media/image154.wmf"/><Relationship Id="rId3" Type="http://schemas.openxmlformats.org/officeDocument/2006/relationships/oleObject" Target="../embeddings/oleObject140.bin"/><Relationship Id="rId7" Type="http://schemas.openxmlformats.org/officeDocument/2006/relationships/oleObject" Target="../embeddings/oleObject142.bin"/><Relationship Id="rId12" Type="http://schemas.openxmlformats.org/officeDocument/2006/relationships/image" Target="../media/image156.png"/><Relationship Id="rId2" Type="http://schemas.openxmlformats.org/officeDocument/2006/relationships/image" Target="../media/image151.png"/><Relationship Id="rId1" Type="http://schemas.openxmlformats.org/officeDocument/2006/relationships/slideLayout" Target="../slideLayouts/slideLayout4.xml"/><Relationship Id="rId6" Type="http://schemas.openxmlformats.org/officeDocument/2006/relationships/image" Target="../media/image153.wmf"/><Relationship Id="rId11" Type="http://schemas.openxmlformats.org/officeDocument/2006/relationships/image" Target="../media/image150.png"/><Relationship Id="rId5" Type="http://schemas.openxmlformats.org/officeDocument/2006/relationships/oleObject" Target="../embeddings/oleObject141.bin"/><Relationship Id="rId10" Type="http://schemas.openxmlformats.org/officeDocument/2006/relationships/image" Target="../media/image155.wmf"/><Relationship Id="rId4" Type="http://schemas.openxmlformats.org/officeDocument/2006/relationships/image" Target="../media/image152.wmf"/><Relationship Id="rId9" Type="http://schemas.openxmlformats.org/officeDocument/2006/relationships/oleObject" Target="../embeddings/oleObject143.bin"/></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147.bin"/><Relationship Id="rId13" Type="http://schemas.openxmlformats.org/officeDocument/2006/relationships/image" Target="../media/image161.wmf"/><Relationship Id="rId3" Type="http://schemas.openxmlformats.org/officeDocument/2006/relationships/image" Target="../media/image157.wmf"/><Relationship Id="rId7" Type="http://schemas.openxmlformats.org/officeDocument/2006/relationships/image" Target="../media/image159.wmf"/><Relationship Id="rId12" Type="http://schemas.openxmlformats.org/officeDocument/2006/relationships/oleObject" Target="../embeddings/oleObject150.bin"/><Relationship Id="rId17" Type="http://schemas.openxmlformats.org/officeDocument/2006/relationships/image" Target="../media/image163.wmf"/><Relationship Id="rId2" Type="http://schemas.openxmlformats.org/officeDocument/2006/relationships/oleObject" Target="../embeddings/oleObject144.bin"/><Relationship Id="rId16" Type="http://schemas.openxmlformats.org/officeDocument/2006/relationships/oleObject" Target="../embeddings/oleObject152.bin"/><Relationship Id="rId1" Type="http://schemas.openxmlformats.org/officeDocument/2006/relationships/slideLayout" Target="../slideLayouts/slideLayout4.xml"/><Relationship Id="rId6" Type="http://schemas.openxmlformats.org/officeDocument/2006/relationships/oleObject" Target="../embeddings/oleObject146.bin"/><Relationship Id="rId11" Type="http://schemas.openxmlformats.org/officeDocument/2006/relationships/oleObject" Target="../embeddings/oleObject149.bin"/><Relationship Id="rId5" Type="http://schemas.openxmlformats.org/officeDocument/2006/relationships/image" Target="../media/image158.wmf"/><Relationship Id="rId15" Type="http://schemas.openxmlformats.org/officeDocument/2006/relationships/image" Target="../media/image162.wmf"/><Relationship Id="rId10" Type="http://schemas.openxmlformats.org/officeDocument/2006/relationships/image" Target="../media/image160.wmf"/><Relationship Id="rId4" Type="http://schemas.openxmlformats.org/officeDocument/2006/relationships/oleObject" Target="../embeddings/oleObject145.bin"/><Relationship Id="rId9" Type="http://schemas.openxmlformats.org/officeDocument/2006/relationships/oleObject" Target="../embeddings/oleObject148.bin"/><Relationship Id="rId14" Type="http://schemas.openxmlformats.org/officeDocument/2006/relationships/oleObject" Target="../embeddings/oleObject151.bin"/></Relationships>
</file>

<file path=ppt/slides/_rels/slide72.xml.rels><?xml version="1.0" encoding="UTF-8" standalone="yes"?>
<Relationships xmlns="http://schemas.openxmlformats.org/package/2006/relationships"><Relationship Id="rId8" Type="http://schemas.openxmlformats.org/officeDocument/2006/relationships/oleObject" Target="../embeddings/oleObject156.bin"/><Relationship Id="rId13" Type="http://schemas.openxmlformats.org/officeDocument/2006/relationships/image" Target="../media/image161.wmf"/><Relationship Id="rId18" Type="http://schemas.openxmlformats.org/officeDocument/2006/relationships/oleObject" Target="../embeddings/oleObject162.bin"/><Relationship Id="rId26" Type="http://schemas.openxmlformats.org/officeDocument/2006/relationships/oleObject" Target="../embeddings/oleObject166.bin"/><Relationship Id="rId3" Type="http://schemas.openxmlformats.org/officeDocument/2006/relationships/image" Target="../media/image157.wmf"/><Relationship Id="rId21" Type="http://schemas.openxmlformats.org/officeDocument/2006/relationships/image" Target="../media/image165.wmf"/><Relationship Id="rId7" Type="http://schemas.openxmlformats.org/officeDocument/2006/relationships/image" Target="../media/image159.wmf"/><Relationship Id="rId12" Type="http://schemas.openxmlformats.org/officeDocument/2006/relationships/oleObject" Target="../embeddings/oleObject159.bin"/><Relationship Id="rId17" Type="http://schemas.openxmlformats.org/officeDocument/2006/relationships/image" Target="../media/image163.wmf"/><Relationship Id="rId25" Type="http://schemas.openxmlformats.org/officeDocument/2006/relationships/image" Target="../media/image167.wmf"/><Relationship Id="rId2" Type="http://schemas.openxmlformats.org/officeDocument/2006/relationships/oleObject" Target="../embeddings/oleObject153.bin"/><Relationship Id="rId16" Type="http://schemas.openxmlformats.org/officeDocument/2006/relationships/oleObject" Target="../embeddings/oleObject161.bin"/><Relationship Id="rId20" Type="http://schemas.openxmlformats.org/officeDocument/2006/relationships/oleObject" Target="../embeddings/oleObject163.bin"/><Relationship Id="rId1" Type="http://schemas.openxmlformats.org/officeDocument/2006/relationships/slideLayout" Target="../slideLayouts/slideLayout4.xml"/><Relationship Id="rId6" Type="http://schemas.openxmlformats.org/officeDocument/2006/relationships/oleObject" Target="../embeddings/oleObject155.bin"/><Relationship Id="rId11" Type="http://schemas.openxmlformats.org/officeDocument/2006/relationships/oleObject" Target="../embeddings/oleObject158.bin"/><Relationship Id="rId24" Type="http://schemas.openxmlformats.org/officeDocument/2006/relationships/oleObject" Target="../embeddings/oleObject165.bin"/><Relationship Id="rId5" Type="http://schemas.openxmlformats.org/officeDocument/2006/relationships/image" Target="../media/image158.wmf"/><Relationship Id="rId15" Type="http://schemas.openxmlformats.org/officeDocument/2006/relationships/image" Target="../media/image162.wmf"/><Relationship Id="rId23" Type="http://schemas.openxmlformats.org/officeDocument/2006/relationships/image" Target="../media/image166.wmf"/><Relationship Id="rId28" Type="http://schemas.openxmlformats.org/officeDocument/2006/relationships/image" Target="../media/image150.png"/><Relationship Id="rId10" Type="http://schemas.openxmlformats.org/officeDocument/2006/relationships/image" Target="../media/image160.wmf"/><Relationship Id="rId19" Type="http://schemas.openxmlformats.org/officeDocument/2006/relationships/image" Target="../media/image164.wmf"/><Relationship Id="rId4" Type="http://schemas.openxmlformats.org/officeDocument/2006/relationships/oleObject" Target="../embeddings/oleObject154.bin"/><Relationship Id="rId9" Type="http://schemas.openxmlformats.org/officeDocument/2006/relationships/oleObject" Target="../embeddings/oleObject157.bin"/><Relationship Id="rId14" Type="http://schemas.openxmlformats.org/officeDocument/2006/relationships/oleObject" Target="../embeddings/oleObject160.bin"/><Relationship Id="rId22" Type="http://schemas.openxmlformats.org/officeDocument/2006/relationships/oleObject" Target="../embeddings/oleObject164.bin"/><Relationship Id="rId27" Type="http://schemas.openxmlformats.org/officeDocument/2006/relationships/image" Target="../media/image168.wmf"/></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165.bin"/><Relationship Id="rId13" Type="http://schemas.microsoft.com/office/2007/relationships/hdphoto" Target="../media/hdphoto19.wdp"/><Relationship Id="rId3" Type="http://schemas.openxmlformats.org/officeDocument/2006/relationships/image" Target="../media/image164.wmf"/><Relationship Id="rId7" Type="http://schemas.openxmlformats.org/officeDocument/2006/relationships/image" Target="../media/image166.wmf"/><Relationship Id="rId12" Type="http://schemas.openxmlformats.org/officeDocument/2006/relationships/image" Target="../media/image169.png"/><Relationship Id="rId2" Type="http://schemas.openxmlformats.org/officeDocument/2006/relationships/oleObject" Target="../embeddings/oleObject162.bin"/><Relationship Id="rId1" Type="http://schemas.openxmlformats.org/officeDocument/2006/relationships/slideLayout" Target="../slideLayouts/slideLayout4.xml"/><Relationship Id="rId6" Type="http://schemas.openxmlformats.org/officeDocument/2006/relationships/oleObject" Target="../embeddings/oleObject164.bin"/><Relationship Id="rId11" Type="http://schemas.openxmlformats.org/officeDocument/2006/relationships/image" Target="../media/image168.wmf"/><Relationship Id="rId5" Type="http://schemas.openxmlformats.org/officeDocument/2006/relationships/image" Target="../media/image165.wmf"/><Relationship Id="rId15" Type="http://schemas.microsoft.com/office/2007/relationships/hdphoto" Target="../media/hdphoto20.wdp"/><Relationship Id="rId10" Type="http://schemas.openxmlformats.org/officeDocument/2006/relationships/oleObject" Target="../embeddings/oleObject166.bin"/><Relationship Id="rId4" Type="http://schemas.openxmlformats.org/officeDocument/2006/relationships/oleObject" Target="../embeddings/oleObject163.bin"/><Relationship Id="rId9" Type="http://schemas.openxmlformats.org/officeDocument/2006/relationships/image" Target="../media/image167.wmf"/><Relationship Id="rId14" Type="http://schemas.openxmlformats.org/officeDocument/2006/relationships/image" Target="../media/image17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8" Type="http://schemas.openxmlformats.org/officeDocument/2006/relationships/image" Target="../media/image70.wmf"/><Relationship Id="rId13" Type="http://schemas.openxmlformats.org/officeDocument/2006/relationships/oleObject" Target="../embeddings/oleObject172.bin"/><Relationship Id="rId3" Type="http://schemas.openxmlformats.org/officeDocument/2006/relationships/oleObject" Target="../embeddings/oleObject167.bin"/><Relationship Id="rId7" Type="http://schemas.openxmlformats.org/officeDocument/2006/relationships/oleObject" Target="../embeddings/oleObject169.bin"/><Relationship Id="rId12" Type="http://schemas.openxmlformats.org/officeDocument/2006/relationships/image" Target="../media/image174.wmf"/><Relationship Id="rId2" Type="http://schemas.openxmlformats.org/officeDocument/2006/relationships/image" Target="../media/image171.png"/><Relationship Id="rId1" Type="http://schemas.openxmlformats.org/officeDocument/2006/relationships/slideLayout" Target="../slideLayouts/slideLayout4.xml"/><Relationship Id="rId6" Type="http://schemas.openxmlformats.org/officeDocument/2006/relationships/image" Target="../media/image152.wmf"/><Relationship Id="rId11" Type="http://schemas.openxmlformats.org/officeDocument/2006/relationships/oleObject" Target="../embeddings/oleObject171.bin"/><Relationship Id="rId5" Type="http://schemas.openxmlformats.org/officeDocument/2006/relationships/oleObject" Target="../embeddings/oleObject168.bin"/><Relationship Id="rId15" Type="http://schemas.openxmlformats.org/officeDocument/2006/relationships/image" Target="../media/image176.png"/><Relationship Id="rId10" Type="http://schemas.openxmlformats.org/officeDocument/2006/relationships/image" Target="../media/image173.wmf"/><Relationship Id="rId4" Type="http://schemas.openxmlformats.org/officeDocument/2006/relationships/image" Target="../media/image172.wmf"/><Relationship Id="rId9" Type="http://schemas.openxmlformats.org/officeDocument/2006/relationships/oleObject" Target="../embeddings/oleObject170.bin"/><Relationship Id="rId14" Type="http://schemas.openxmlformats.org/officeDocument/2006/relationships/image" Target="../media/image175.w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176.bin"/><Relationship Id="rId13" Type="http://schemas.openxmlformats.org/officeDocument/2006/relationships/image" Target="../media/image182.wmf"/><Relationship Id="rId3" Type="http://schemas.openxmlformats.org/officeDocument/2006/relationships/image" Target="../media/image177.wmf"/><Relationship Id="rId7" Type="http://schemas.openxmlformats.org/officeDocument/2006/relationships/image" Target="../media/image179.wmf"/><Relationship Id="rId12" Type="http://schemas.openxmlformats.org/officeDocument/2006/relationships/oleObject" Target="../embeddings/oleObject178.bin"/><Relationship Id="rId2" Type="http://schemas.openxmlformats.org/officeDocument/2006/relationships/oleObject" Target="../embeddings/oleObject173.bin"/><Relationship Id="rId1" Type="http://schemas.openxmlformats.org/officeDocument/2006/relationships/slideLayout" Target="../slideLayouts/slideLayout4.xml"/><Relationship Id="rId6" Type="http://schemas.openxmlformats.org/officeDocument/2006/relationships/oleObject" Target="../embeddings/oleObject175.bin"/><Relationship Id="rId11" Type="http://schemas.openxmlformats.org/officeDocument/2006/relationships/image" Target="../media/image181.wmf"/><Relationship Id="rId5" Type="http://schemas.openxmlformats.org/officeDocument/2006/relationships/image" Target="../media/image178.wmf"/><Relationship Id="rId10" Type="http://schemas.openxmlformats.org/officeDocument/2006/relationships/oleObject" Target="../embeddings/oleObject177.bin"/><Relationship Id="rId4" Type="http://schemas.openxmlformats.org/officeDocument/2006/relationships/oleObject" Target="../embeddings/oleObject174.bin"/><Relationship Id="rId9" Type="http://schemas.openxmlformats.org/officeDocument/2006/relationships/image" Target="../media/image180.wmf"/><Relationship Id="rId14" Type="http://schemas.openxmlformats.org/officeDocument/2006/relationships/image" Target="../media/image18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image" Target="../media/image185.webp"/><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86.webp"/><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87.webp"/><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88.webp"/><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89.jp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92.webp"/><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193.png"/><Relationship Id="rId1" Type="http://schemas.openxmlformats.org/officeDocument/2006/relationships/slideLayout" Target="../slideLayouts/slideLayout8.xml"/><Relationship Id="rId5" Type="http://schemas.microsoft.com/office/2007/relationships/hdphoto" Target="../media/hdphoto22.wdp"/><Relationship Id="rId4" Type="http://schemas.openxmlformats.org/officeDocument/2006/relationships/image" Target="../media/image19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8" Type="http://schemas.openxmlformats.org/officeDocument/2006/relationships/image" Target="../media/image200.wmf"/><Relationship Id="rId3" Type="http://schemas.openxmlformats.org/officeDocument/2006/relationships/oleObject" Target="../embeddings/oleObject179.bin"/><Relationship Id="rId7" Type="http://schemas.openxmlformats.org/officeDocument/2006/relationships/oleObject" Target="../embeddings/oleObject181.bin"/><Relationship Id="rId2" Type="http://schemas.openxmlformats.org/officeDocument/2006/relationships/image" Target="../media/image197.png"/><Relationship Id="rId1" Type="http://schemas.openxmlformats.org/officeDocument/2006/relationships/slideLayout" Target="../slideLayouts/slideLayout4.xml"/><Relationship Id="rId6" Type="http://schemas.openxmlformats.org/officeDocument/2006/relationships/image" Target="../media/image199.wmf"/><Relationship Id="rId5" Type="http://schemas.openxmlformats.org/officeDocument/2006/relationships/oleObject" Target="../embeddings/oleObject180.bin"/><Relationship Id="rId10" Type="http://schemas.openxmlformats.org/officeDocument/2006/relationships/image" Target="../media/image201.wmf"/><Relationship Id="rId4" Type="http://schemas.openxmlformats.org/officeDocument/2006/relationships/image" Target="../media/image198.wmf"/><Relationship Id="rId9" Type="http://schemas.openxmlformats.org/officeDocument/2006/relationships/oleObject" Target="../embeddings/oleObject182.bin"/></Relationships>
</file>

<file path=ppt/slides/_rels/slide95.xml.rels><?xml version="1.0" encoding="UTF-8" standalone="yes"?>
<Relationships xmlns="http://schemas.openxmlformats.org/package/2006/relationships"><Relationship Id="rId8" Type="http://schemas.openxmlformats.org/officeDocument/2006/relationships/oleObject" Target="../embeddings/oleObject185.bin"/><Relationship Id="rId13" Type="http://schemas.openxmlformats.org/officeDocument/2006/relationships/image" Target="../media/image201.wmf"/><Relationship Id="rId3" Type="http://schemas.openxmlformats.org/officeDocument/2006/relationships/oleObject" Target="../embeddings/oleObject183.bin"/><Relationship Id="rId7" Type="http://schemas.openxmlformats.org/officeDocument/2006/relationships/image" Target="../media/image198.wmf"/><Relationship Id="rId12" Type="http://schemas.openxmlformats.org/officeDocument/2006/relationships/oleObject" Target="../embeddings/oleObject187.bin"/><Relationship Id="rId2" Type="http://schemas.openxmlformats.org/officeDocument/2006/relationships/image" Target="../media/image202.png"/><Relationship Id="rId1" Type="http://schemas.openxmlformats.org/officeDocument/2006/relationships/slideLayout" Target="../slideLayouts/slideLayout4.xml"/><Relationship Id="rId6" Type="http://schemas.openxmlformats.org/officeDocument/2006/relationships/oleObject" Target="../embeddings/oleObject184.bin"/><Relationship Id="rId11" Type="http://schemas.openxmlformats.org/officeDocument/2006/relationships/image" Target="../media/image200.wmf"/><Relationship Id="rId5" Type="http://schemas.openxmlformats.org/officeDocument/2006/relationships/image" Target="../media/image197.png"/><Relationship Id="rId15" Type="http://schemas.openxmlformats.org/officeDocument/2006/relationships/oleObject" Target="../embeddings/oleObject189.bin"/><Relationship Id="rId10" Type="http://schemas.openxmlformats.org/officeDocument/2006/relationships/oleObject" Target="../embeddings/oleObject186.bin"/><Relationship Id="rId4" Type="http://schemas.openxmlformats.org/officeDocument/2006/relationships/image" Target="../media/image203.wmf"/><Relationship Id="rId9" Type="http://schemas.openxmlformats.org/officeDocument/2006/relationships/image" Target="../media/image199.wmf"/><Relationship Id="rId14" Type="http://schemas.openxmlformats.org/officeDocument/2006/relationships/oleObject" Target="../embeddings/oleObject188.bin"/></Relationships>
</file>

<file path=ppt/slides/_rels/slide96.xml.rels><?xml version="1.0" encoding="UTF-8" standalone="yes"?>
<Relationships xmlns="http://schemas.openxmlformats.org/package/2006/relationships"><Relationship Id="rId3" Type="http://schemas.openxmlformats.org/officeDocument/2006/relationships/image" Target="../media/image199.wmf"/><Relationship Id="rId7" Type="http://schemas.openxmlformats.org/officeDocument/2006/relationships/oleObject" Target="../embeddings/oleObject193.bin"/><Relationship Id="rId2" Type="http://schemas.openxmlformats.org/officeDocument/2006/relationships/oleObject" Target="../embeddings/oleObject190.bin"/><Relationship Id="rId1" Type="http://schemas.openxmlformats.org/officeDocument/2006/relationships/slideLayout" Target="../slideLayouts/slideLayout4.xml"/><Relationship Id="rId6" Type="http://schemas.openxmlformats.org/officeDocument/2006/relationships/oleObject" Target="../embeddings/oleObject192.bin"/><Relationship Id="rId5" Type="http://schemas.openxmlformats.org/officeDocument/2006/relationships/image" Target="../media/image200.wmf"/><Relationship Id="rId4" Type="http://schemas.openxmlformats.org/officeDocument/2006/relationships/oleObject" Target="../embeddings/oleObject191.bin"/></Relationships>
</file>

<file path=ppt/slides/_rels/slide97.xml.rels><?xml version="1.0" encoding="UTF-8" standalone="yes"?>
<Relationships xmlns="http://schemas.openxmlformats.org/package/2006/relationships"><Relationship Id="rId8" Type="http://schemas.openxmlformats.org/officeDocument/2006/relationships/oleObject" Target="../embeddings/oleObject198.bin"/><Relationship Id="rId13" Type="http://schemas.openxmlformats.org/officeDocument/2006/relationships/oleObject" Target="../embeddings/oleObject201.bin"/><Relationship Id="rId18" Type="http://schemas.openxmlformats.org/officeDocument/2006/relationships/oleObject" Target="../embeddings/oleObject204.bin"/><Relationship Id="rId3" Type="http://schemas.openxmlformats.org/officeDocument/2006/relationships/image" Target="../media/image199.wmf"/><Relationship Id="rId7" Type="http://schemas.openxmlformats.org/officeDocument/2006/relationships/oleObject" Target="../embeddings/oleObject197.bin"/><Relationship Id="rId12" Type="http://schemas.openxmlformats.org/officeDocument/2006/relationships/oleObject" Target="../embeddings/oleObject200.bin"/><Relationship Id="rId17" Type="http://schemas.openxmlformats.org/officeDocument/2006/relationships/oleObject" Target="../embeddings/oleObject203.bin"/><Relationship Id="rId2" Type="http://schemas.openxmlformats.org/officeDocument/2006/relationships/oleObject" Target="../embeddings/oleObject194.bin"/><Relationship Id="rId16" Type="http://schemas.openxmlformats.org/officeDocument/2006/relationships/image" Target="../media/image201.wmf"/><Relationship Id="rId20" Type="http://schemas.openxmlformats.org/officeDocument/2006/relationships/image" Target="../media/image207.wmf"/><Relationship Id="rId1" Type="http://schemas.openxmlformats.org/officeDocument/2006/relationships/slideLayout" Target="../slideLayouts/slideLayout4.xml"/><Relationship Id="rId6" Type="http://schemas.openxmlformats.org/officeDocument/2006/relationships/oleObject" Target="../embeddings/oleObject196.bin"/><Relationship Id="rId11" Type="http://schemas.openxmlformats.org/officeDocument/2006/relationships/image" Target="../media/image205.wmf"/><Relationship Id="rId5" Type="http://schemas.openxmlformats.org/officeDocument/2006/relationships/image" Target="../media/image200.wmf"/><Relationship Id="rId15" Type="http://schemas.openxmlformats.org/officeDocument/2006/relationships/oleObject" Target="../embeddings/oleObject202.bin"/><Relationship Id="rId10" Type="http://schemas.openxmlformats.org/officeDocument/2006/relationships/oleObject" Target="../embeddings/oleObject199.bin"/><Relationship Id="rId19" Type="http://schemas.openxmlformats.org/officeDocument/2006/relationships/oleObject" Target="../embeddings/oleObject205.bin"/><Relationship Id="rId4" Type="http://schemas.openxmlformats.org/officeDocument/2006/relationships/oleObject" Target="../embeddings/oleObject195.bin"/><Relationship Id="rId9" Type="http://schemas.openxmlformats.org/officeDocument/2006/relationships/image" Target="../media/image204.wmf"/><Relationship Id="rId14" Type="http://schemas.openxmlformats.org/officeDocument/2006/relationships/image" Target="../media/image206.wmf"/></Relationships>
</file>

<file path=ppt/slides/_rels/slide98.xml.rels><?xml version="1.0" encoding="UTF-8" standalone="yes"?>
<Relationships xmlns="http://schemas.openxmlformats.org/package/2006/relationships"><Relationship Id="rId8" Type="http://schemas.openxmlformats.org/officeDocument/2006/relationships/image" Target="../media/image200.wmf"/><Relationship Id="rId13" Type="http://schemas.openxmlformats.org/officeDocument/2006/relationships/image" Target="../media/image211.png"/><Relationship Id="rId18" Type="http://schemas.openxmlformats.org/officeDocument/2006/relationships/image" Target="../media/image213.wmf"/><Relationship Id="rId3" Type="http://schemas.openxmlformats.org/officeDocument/2006/relationships/image" Target="../media/image208.wmf"/><Relationship Id="rId7" Type="http://schemas.openxmlformats.org/officeDocument/2006/relationships/oleObject" Target="../embeddings/oleObject209.bin"/><Relationship Id="rId12" Type="http://schemas.openxmlformats.org/officeDocument/2006/relationships/image" Target="../media/image210.wmf"/><Relationship Id="rId17" Type="http://schemas.openxmlformats.org/officeDocument/2006/relationships/oleObject" Target="../embeddings/oleObject214.bin"/><Relationship Id="rId2" Type="http://schemas.openxmlformats.org/officeDocument/2006/relationships/oleObject" Target="../embeddings/oleObject206.bin"/><Relationship Id="rId16" Type="http://schemas.openxmlformats.org/officeDocument/2006/relationships/oleObject" Target="../embeddings/oleObject213.bin"/><Relationship Id="rId1" Type="http://schemas.openxmlformats.org/officeDocument/2006/relationships/slideLayout" Target="../slideLayouts/slideLayout4.xml"/><Relationship Id="rId6" Type="http://schemas.openxmlformats.org/officeDocument/2006/relationships/image" Target="../media/image205.wmf"/><Relationship Id="rId11" Type="http://schemas.openxmlformats.org/officeDocument/2006/relationships/oleObject" Target="../embeddings/oleObject211.bin"/><Relationship Id="rId5" Type="http://schemas.openxmlformats.org/officeDocument/2006/relationships/oleObject" Target="../embeddings/oleObject208.bin"/><Relationship Id="rId15" Type="http://schemas.openxmlformats.org/officeDocument/2006/relationships/image" Target="../media/image212.wmf"/><Relationship Id="rId10" Type="http://schemas.openxmlformats.org/officeDocument/2006/relationships/image" Target="../media/image209.png"/><Relationship Id="rId4" Type="http://schemas.openxmlformats.org/officeDocument/2006/relationships/oleObject" Target="../embeddings/oleObject207.bin"/><Relationship Id="rId9" Type="http://schemas.openxmlformats.org/officeDocument/2006/relationships/oleObject" Target="../embeddings/oleObject210.bin"/><Relationship Id="rId14" Type="http://schemas.openxmlformats.org/officeDocument/2006/relationships/oleObject" Target="../embeddings/oleObject212.bin"/></Relationships>
</file>

<file path=ppt/slides/_rels/slide99.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7424"/>
            <a:ext cx="9144000" cy="7245424"/>
          </a:xfrm>
          <a:prstGeom prst="rect">
            <a:avLst/>
          </a:prstGeom>
        </p:spPr>
      </p:pic>
      <p:sp>
        <p:nvSpPr>
          <p:cNvPr id="4" name="Rectangle 19"/>
          <p:cNvSpPr>
            <a:spLocks noGrp="1" noChangeArrowheads="1"/>
          </p:cNvSpPr>
          <p:nvPr>
            <p:ph type="title"/>
          </p:nvPr>
        </p:nvSpPr>
        <p:spPr>
          <a:xfrm>
            <a:off x="684213" y="836613"/>
            <a:ext cx="7772400" cy="1800225"/>
          </a:xfrm>
        </p:spPr>
        <p:txBody>
          <a:bodyPr/>
          <a:lstStyle/>
          <a:p>
            <a:pPr algn="ctr" eaLnBrk="1" hangingPunct="1"/>
            <a:r>
              <a:rPr lang="zh-CN" altLang="en-US" sz="3600" b="1" dirty="0">
                <a:solidFill>
                  <a:srgbClr val="00B050"/>
                </a:solidFill>
              </a:rPr>
              <a:t>机器学习</a:t>
            </a:r>
            <a:br>
              <a:rPr lang="zh-CN" altLang="en-US" sz="3600" b="1" dirty="0">
                <a:solidFill>
                  <a:srgbClr val="00B050"/>
                </a:solidFill>
              </a:rPr>
            </a:br>
            <a:br>
              <a:rPr lang="zh-CN" altLang="en-US" sz="3600" b="1" dirty="0">
                <a:solidFill>
                  <a:srgbClr val="00B050"/>
                </a:solidFill>
              </a:rPr>
            </a:br>
            <a:r>
              <a:rPr lang="en-US" altLang="zh-CN" sz="3600" b="1" dirty="0">
                <a:solidFill>
                  <a:srgbClr val="00B050"/>
                </a:solidFill>
              </a:rPr>
              <a:t>Machine Learning</a:t>
            </a:r>
          </a:p>
        </p:txBody>
      </p:sp>
      <p:sp>
        <p:nvSpPr>
          <p:cNvPr id="5" name="Rectangle 22"/>
          <p:cNvSpPr>
            <a:spLocks noChangeArrowheads="1"/>
          </p:cNvSpPr>
          <p:nvPr/>
        </p:nvSpPr>
        <p:spPr bwMode="auto">
          <a:xfrm>
            <a:off x="685800" y="3211513"/>
            <a:ext cx="7772400"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ctr">
              <a:lnSpc>
                <a:spcPct val="90000"/>
              </a:lnSpc>
              <a:spcBef>
                <a:spcPct val="20000"/>
              </a:spcBef>
            </a:pPr>
            <a:r>
              <a:rPr kumimoji="1" lang="zh-CN" altLang="en-US" sz="4400" b="1" dirty="0">
                <a:latin typeface="Verdana" pitchFamily="34" charset="0"/>
                <a:ea typeface="幼圆" pitchFamily="49" charset="-122"/>
                <a:cs typeface="Verdana" pitchFamily="34" charset="0"/>
              </a:rPr>
              <a:t>第七章：</a:t>
            </a:r>
            <a:r>
              <a:rPr kumimoji="1" lang="zh-CN" altLang="en-US" sz="4400" dirty="0">
                <a:cs typeface="Verdana" pitchFamily="34" charset="0"/>
              </a:rPr>
              <a:t>贝叶斯分类器</a:t>
            </a:r>
          </a:p>
          <a:p>
            <a:pPr marL="342900" indent="-342900" algn="ctr" eaLnBrk="1" hangingPunct="1">
              <a:lnSpc>
                <a:spcPct val="90000"/>
              </a:lnSpc>
              <a:spcBef>
                <a:spcPct val="20000"/>
              </a:spcBef>
            </a:pPr>
            <a:endParaRPr kumimoji="1" lang="zh-CN" altLang="en-US" sz="4400" dirty="0">
              <a:latin typeface="幼圆" panose="02010509060101010101" pitchFamily="49" charset="-122"/>
              <a:ea typeface="幼圆" panose="02010509060101010101" pitchFamily="49" charset="-122"/>
            </a:endParaRPr>
          </a:p>
        </p:txBody>
      </p:sp>
      <p:sp>
        <p:nvSpPr>
          <p:cNvPr id="6" name="Text Box 24"/>
          <p:cNvSpPr txBox="1">
            <a:spLocks noChangeArrowheads="1"/>
          </p:cNvSpPr>
          <p:nvPr/>
        </p:nvSpPr>
        <p:spPr bwMode="auto">
          <a:xfrm>
            <a:off x="2411760" y="4725144"/>
            <a:ext cx="5095945" cy="954107"/>
          </a:xfrm>
          <a:prstGeom prst="rect">
            <a:avLst/>
          </a:prstGeom>
          <a:noFill/>
          <a:ln>
            <a:noFill/>
          </a:ln>
          <a:effec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GB" sz="2800" dirty="0">
                <a:latin typeface="楷体_GB2312" pitchFamily="49" charset="-122"/>
                <a:ea typeface="楷体_GB2312" pitchFamily="49" charset="-122"/>
              </a:rPr>
              <a:t>重庆大学计算机学院</a:t>
            </a:r>
            <a:r>
              <a:rPr kumimoji="1" lang="en-GB" altLang="zh-CN" sz="2800" dirty="0">
                <a:latin typeface="楷体_GB2312" pitchFamily="49" charset="-122"/>
                <a:ea typeface="楷体_GB2312" pitchFamily="49" charset="-122"/>
              </a:rPr>
              <a:t>  </a:t>
            </a:r>
            <a:r>
              <a:rPr kumimoji="1" lang="zh-CN" altLang="en-US" sz="2800" dirty="0">
                <a:latin typeface="楷体_GB2312" pitchFamily="49" charset="-122"/>
                <a:ea typeface="楷体_GB2312" pitchFamily="49" charset="-122"/>
              </a:rPr>
              <a:t>何静媛</a:t>
            </a:r>
            <a:endParaRPr kumimoji="1" lang="zh-CN" altLang="en-GB" sz="2800" dirty="0">
              <a:latin typeface="楷体_GB2312" pitchFamily="49" charset="-122"/>
              <a:ea typeface="楷体_GB2312" pitchFamily="49" charset="-122"/>
            </a:endParaRPr>
          </a:p>
          <a:p>
            <a:pPr eaLnBrk="1" hangingPunct="1"/>
            <a:r>
              <a:rPr kumimoji="1" lang="en-GB" altLang="zh-CN" sz="2800" dirty="0">
                <a:latin typeface="Times New Roman" pitchFamily="18" charset="0"/>
              </a:rPr>
              <a:t>Email：	</a:t>
            </a:r>
            <a:r>
              <a:rPr kumimoji="1" lang="en-US" altLang="zh-CN" sz="2800" dirty="0" err="1">
                <a:latin typeface="Times New Roman" pitchFamily="18" charset="0"/>
              </a:rPr>
              <a:t>ibm_hjy</a:t>
            </a:r>
            <a:r>
              <a:rPr kumimoji="1" lang="en-GB" altLang="zh-CN" sz="2800" dirty="0">
                <a:latin typeface="Times New Roman" pitchFamily="18" charset="0"/>
              </a:rPr>
              <a:t>@cqu.edu.cn</a:t>
            </a:r>
            <a:r>
              <a:rPr kumimoji="1" lang="en-US" altLang="zh-CN" sz="2800" dirty="0">
                <a:latin typeface="Times New Roman" pitchFamily="18" charset="0"/>
              </a:rPr>
              <a:t> </a:t>
            </a:r>
          </a:p>
        </p:txBody>
      </p:sp>
    </p:spTree>
    <p:extLst>
      <p:ext uri="{BB962C8B-B14F-4D97-AF65-F5344CB8AC3E}">
        <p14:creationId xmlns:p14="http://schemas.microsoft.com/office/powerpoint/2010/main" val="2432495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251222" y="151365"/>
            <a:ext cx="7886700" cy="570310"/>
          </a:xfrm>
        </p:spPr>
        <p:txBody>
          <a:bodyPr vert="horz" lIns="91440" tIns="45720" rIns="91440" bIns="45720" rtlCol="0" anchor="ctr">
            <a:normAutofit fontScale="90000"/>
          </a:bodyPr>
          <a:lstStyle/>
          <a:p>
            <a:r>
              <a:rPr altLang="en-US" dirty="0" err="1"/>
              <a:t>贝叶斯推断</a:t>
            </a:r>
            <a:endParaRPr altLang="zh-CN" dirty="0"/>
          </a:p>
        </p:txBody>
      </p:sp>
      <p:sp>
        <p:nvSpPr>
          <p:cNvPr id="43011" name="内容占位符 2"/>
          <p:cNvSpPr>
            <a:spLocks noGrp="1"/>
          </p:cNvSpPr>
          <p:nvPr>
            <p:ph idx="1"/>
          </p:nvPr>
        </p:nvSpPr>
        <p:spPr>
          <a:xfrm>
            <a:off x="251222" y="1372997"/>
            <a:ext cx="8209359" cy="4961541"/>
          </a:xfrm>
        </p:spPr>
        <p:txBody>
          <a:bodyPr>
            <a:noAutofit/>
          </a:bodyPr>
          <a:lstStyle/>
          <a:p>
            <a:pPr eaLnBrk="1" hangingPunct="1">
              <a:lnSpc>
                <a:spcPct val="150000"/>
              </a:lnSpc>
              <a:defRPr/>
            </a:pPr>
            <a:r>
              <a:rPr altLang="en-US" sz="2000" dirty="0">
                <a:latin typeface="+mn-ea"/>
                <a:ea typeface="+mn-ea"/>
              </a:rPr>
              <a:t> 条件概率可以理解成下面的式子</a:t>
            </a:r>
            <a:endParaRPr lang="en-US" altLang="zh-CN" sz="2000" dirty="0">
              <a:latin typeface="+mn-ea"/>
              <a:ea typeface="+mn-ea"/>
            </a:endParaRPr>
          </a:p>
          <a:p>
            <a:pPr marL="0" indent="0">
              <a:lnSpc>
                <a:spcPct val="150000"/>
              </a:lnSpc>
              <a:buNone/>
              <a:defRPr/>
            </a:pPr>
            <a:r>
              <a:rPr altLang="en-US" sz="2000" b="1" dirty="0">
                <a:solidFill>
                  <a:srgbClr val="C00000"/>
                </a:solidFill>
                <a:latin typeface="+mn-ea"/>
                <a:ea typeface="+mn-ea"/>
              </a:rPr>
              <a:t>                         后验概率</a:t>
            </a:r>
            <a:r>
              <a:rPr lang="en-US" altLang="zh-CN" sz="2000" b="1" dirty="0">
                <a:solidFill>
                  <a:srgbClr val="C00000"/>
                </a:solidFill>
                <a:latin typeface="+mn-ea"/>
                <a:ea typeface="+mn-ea"/>
              </a:rPr>
              <a:t>=</a:t>
            </a:r>
            <a:r>
              <a:rPr altLang="en-US" sz="2000" b="1" dirty="0">
                <a:solidFill>
                  <a:srgbClr val="C00000"/>
                </a:solidFill>
                <a:latin typeface="+mn-ea"/>
                <a:ea typeface="+mn-ea"/>
              </a:rPr>
              <a:t>先验概率 * 调整因子</a:t>
            </a:r>
            <a:endParaRPr lang="en-US" altLang="zh-CN" sz="2000" b="1" dirty="0">
              <a:solidFill>
                <a:srgbClr val="C00000"/>
              </a:solidFill>
              <a:latin typeface="+mn-ea"/>
              <a:ea typeface="+mn-ea"/>
            </a:endParaRPr>
          </a:p>
          <a:p>
            <a:pPr eaLnBrk="1" hangingPunct="1">
              <a:lnSpc>
                <a:spcPct val="150000"/>
              </a:lnSpc>
              <a:defRPr/>
            </a:pPr>
            <a:r>
              <a:rPr altLang="en-US" sz="2000" dirty="0">
                <a:latin typeface="+mn-ea"/>
                <a:ea typeface="+mn-ea"/>
              </a:rPr>
              <a:t>这就是贝叶斯推断的含义：先预估一个</a:t>
            </a:r>
            <a:r>
              <a:rPr lang="en-US" altLang="zh-CN" sz="2000" dirty="0">
                <a:latin typeface="+mn-ea"/>
                <a:ea typeface="+mn-ea"/>
              </a:rPr>
              <a:t>"</a:t>
            </a:r>
            <a:r>
              <a:rPr altLang="en-US" sz="2000" dirty="0">
                <a:latin typeface="+mn-ea"/>
                <a:ea typeface="+mn-ea"/>
              </a:rPr>
              <a:t>先验概率</a:t>
            </a:r>
            <a:r>
              <a:rPr lang="en-US" altLang="zh-CN" sz="2000" dirty="0">
                <a:latin typeface="+mn-ea"/>
                <a:ea typeface="+mn-ea"/>
              </a:rPr>
              <a:t>"</a:t>
            </a:r>
            <a:r>
              <a:rPr altLang="en-US" sz="2000" dirty="0">
                <a:latin typeface="+mn-ea"/>
                <a:ea typeface="+mn-ea"/>
              </a:rPr>
              <a:t>，然后加入实验结果，看这个实验到底是增强还是削弱了</a:t>
            </a:r>
            <a:r>
              <a:rPr lang="en-US" altLang="zh-CN" sz="2000" dirty="0">
                <a:latin typeface="+mn-ea"/>
                <a:ea typeface="+mn-ea"/>
              </a:rPr>
              <a:t>"</a:t>
            </a:r>
            <a:r>
              <a:rPr altLang="en-US" sz="2000" dirty="0">
                <a:latin typeface="+mn-ea"/>
                <a:ea typeface="+mn-ea"/>
              </a:rPr>
              <a:t>先验概率</a:t>
            </a:r>
            <a:r>
              <a:rPr lang="en-US" altLang="zh-CN" sz="2000" dirty="0">
                <a:latin typeface="+mn-ea"/>
                <a:ea typeface="+mn-ea"/>
              </a:rPr>
              <a:t>"</a:t>
            </a:r>
            <a:r>
              <a:rPr altLang="en-US" sz="2000" dirty="0">
                <a:latin typeface="+mn-ea"/>
                <a:ea typeface="+mn-ea"/>
              </a:rPr>
              <a:t>，由此得到更接近事实的</a:t>
            </a:r>
            <a:r>
              <a:rPr lang="en-US" altLang="zh-CN" sz="2000" dirty="0">
                <a:latin typeface="+mn-ea"/>
                <a:ea typeface="+mn-ea"/>
              </a:rPr>
              <a:t>"</a:t>
            </a:r>
            <a:r>
              <a:rPr altLang="en-US" sz="2000" dirty="0">
                <a:latin typeface="+mn-ea"/>
                <a:ea typeface="+mn-ea"/>
              </a:rPr>
              <a:t>后验概率</a:t>
            </a:r>
            <a:r>
              <a:rPr lang="en-US" altLang="zh-CN" sz="2000" dirty="0">
                <a:latin typeface="+mn-ea"/>
                <a:ea typeface="+mn-ea"/>
              </a:rPr>
              <a:t>"</a:t>
            </a:r>
            <a:r>
              <a:rPr altLang="en-US" sz="2000" dirty="0">
                <a:latin typeface="+mn-ea"/>
                <a:ea typeface="+mn-ea"/>
              </a:rPr>
              <a:t>。</a:t>
            </a:r>
          </a:p>
          <a:p>
            <a:pPr eaLnBrk="1" hangingPunct="1">
              <a:lnSpc>
                <a:spcPct val="150000"/>
              </a:lnSpc>
              <a:defRPr/>
            </a:pPr>
            <a:r>
              <a:rPr altLang="en-US" sz="2000" dirty="0">
                <a:latin typeface="+mn-ea"/>
                <a:ea typeface="+mn-ea"/>
              </a:rPr>
              <a:t>如果</a:t>
            </a:r>
            <a:r>
              <a:rPr lang="en-US" altLang="zh-CN" sz="2000" dirty="0">
                <a:latin typeface="+mn-ea"/>
                <a:ea typeface="+mn-ea"/>
              </a:rPr>
              <a:t>"</a:t>
            </a:r>
            <a:r>
              <a:rPr altLang="en-US" sz="2000" dirty="0">
                <a:latin typeface="+mn-ea"/>
                <a:ea typeface="+mn-ea"/>
              </a:rPr>
              <a:t>可能性函数</a:t>
            </a:r>
            <a:r>
              <a:rPr lang="en-US" altLang="zh-CN" sz="2000" dirty="0">
                <a:latin typeface="+mn-ea"/>
                <a:ea typeface="+mn-ea"/>
              </a:rPr>
              <a:t>"P(B|A)/P(B)&gt;1</a:t>
            </a:r>
            <a:r>
              <a:rPr altLang="en-US" sz="2000" dirty="0">
                <a:latin typeface="+mn-ea"/>
                <a:ea typeface="+mn-ea"/>
              </a:rPr>
              <a:t>，意味着</a:t>
            </a:r>
            <a:r>
              <a:rPr lang="en-US" altLang="zh-CN" sz="2000" dirty="0">
                <a:latin typeface="+mn-ea"/>
                <a:ea typeface="+mn-ea"/>
              </a:rPr>
              <a:t>"</a:t>
            </a:r>
            <a:r>
              <a:rPr altLang="en-US" sz="2000" dirty="0">
                <a:latin typeface="+mn-ea"/>
                <a:ea typeface="+mn-ea"/>
              </a:rPr>
              <a:t>先验概率</a:t>
            </a:r>
            <a:r>
              <a:rPr lang="en-US" altLang="zh-CN" sz="2000" dirty="0">
                <a:latin typeface="+mn-ea"/>
                <a:ea typeface="+mn-ea"/>
              </a:rPr>
              <a:t>"</a:t>
            </a:r>
            <a:r>
              <a:rPr altLang="en-US" sz="2000" dirty="0">
                <a:latin typeface="+mn-ea"/>
                <a:ea typeface="+mn-ea"/>
              </a:rPr>
              <a:t>被增强，事件</a:t>
            </a:r>
            <a:r>
              <a:rPr lang="en-US" altLang="zh-CN" sz="2000" dirty="0">
                <a:latin typeface="+mn-ea"/>
                <a:ea typeface="+mn-ea"/>
              </a:rPr>
              <a:t>A</a:t>
            </a:r>
            <a:r>
              <a:rPr altLang="en-US" sz="2000" dirty="0">
                <a:latin typeface="+mn-ea"/>
                <a:ea typeface="+mn-ea"/>
              </a:rPr>
              <a:t>的发生的可能性变大；如果</a:t>
            </a:r>
            <a:r>
              <a:rPr lang="en-US" altLang="zh-CN" sz="2000" dirty="0">
                <a:latin typeface="+mn-ea"/>
                <a:ea typeface="+mn-ea"/>
              </a:rPr>
              <a:t>"</a:t>
            </a:r>
            <a:r>
              <a:rPr altLang="en-US" sz="2000" dirty="0">
                <a:latin typeface="+mn-ea"/>
                <a:ea typeface="+mn-ea"/>
              </a:rPr>
              <a:t>可能性函数</a:t>
            </a:r>
            <a:r>
              <a:rPr lang="en-US" altLang="zh-CN" sz="2000" dirty="0">
                <a:latin typeface="+mn-ea"/>
                <a:ea typeface="+mn-ea"/>
              </a:rPr>
              <a:t>"=1</a:t>
            </a:r>
            <a:r>
              <a:rPr altLang="en-US" sz="2000" dirty="0">
                <a:latin typeface="+mn-ea"/>
                <a:ea typeface="+mn-ea"/>
              </a:rPr>
              <a:t>，意味着</a:t>
            </a:r>
            <a:r>
              <a:rPr lang="en-US" altLang="zh-CN" sz="2000" dirty="0">
                <a:latin typeface="+mn-ea"/>
                <a:ea typeface="+mn-ea"/>
              </a:rPr>
              <a:t>B</a:t>
            </a:r>
            <a:r>
              <a:rPr altLang="en-US" sz="2000" dirty="0">
                <a:latin typeface="+mn-ea"/>
                <a:ea typeface="+mn-ea"/>
              </a:rPr>
              <a:t>事件无助于判断事件</a:t>
            </a:r>
            <a:r>
              <a:rPr lang="en-US" altLang="zh-CN" sz="2000" dirty="0">
                <a:latin typeface="+mn-ea"/>
                <a:ea typeface="+mn-ea"/>
              </a:rPr>
              <a:t>A</a:t>
            </a:r>
            <a:r>
              <a:rPr altLang="en-US" sz="2000" dirty="0">
                <a:latin typeface="+mn-ea"/>
                <a:ea typeface="+mn-ea"/>
              </a:rPr>
              <a:t>的可能性；如果</a:t>
            </a:r>
            <a:r>
              <a:rPr lang="en-US" altLang="zh-CN" sz="2000" dirty="0">
                <a:latin typeface="+mn-ea"/>
                <a:ea typeface="+mn-ea"/>
              </a:rPr>
              <a:t>"</a:t>
            </a:r>
            <a:r>
              <a:rPr altLang="en-US" sz="2000" dirty="0">
                <a:latin typeface="+mn-ea"/>
                <a:ea typeface="+mn-ea"/>
              </a:rPr>
              <a:t>可能性函数</a:t>
            </a:r>
            <a:r>
              <a:rPr lang="en-US" altLang="zh-CN" sz="2000" dirty="0">
                <a:latin typeface="+mn-ea"/>
                <a:ea typeface="+mn-ea"/>
              </a:rPr>
              <a:t>"&lt;1</a:t>
            </a:r>
            <a:r>
              <a:rPr altLang="en-US" sz="2000" dirty="0">
                <a:latin typeface="+mn-ea"/>
                <a:ea typeface="+mn-ea"/>
              </a:rPr>
              <a:t>，意味着</a:t>
            </a:r>
            <a:r>
              <a:rPr lang="en-US" altLang="zh-CN" sz="2000" dirty="0">
                <a:latin typeface="+mn-ea"/>
                <a:ea typeface="+mn-ea"/>
              </a:rPr>
              <a:t>"</a:t>
            </a:r>
            <a:r>
              <a:rPr altLang="en-US" sz="2000" dirty="0">
                <a:latin typeface="+mn-ea"/>
                <a:ea typeface="+mn-ea"/>
              </a:rPr>
              <a:t>先验概率</a:t>
            </a:r>
            <a:r>
              <a:rPr lang="en-US" altLang="zh-CN" sz="2000" dirty="0">
                <a:latin typeface="+mn-ea"/>
                <a:ea typeface="+mn-ea"/>
              </a:rPr>
              <a:t>"</a:t>
            </a:r>
            <a:r>
              <a:rPr altLang="en-US" sz="2000" dirty="0">
                <a:latin typeface="+mn-ea"/>
                <a:ea typeface="+mn-ea"/>
              </a:rPr>
              <a:t>被削弱，事件</a:t>
            </a:r>
            <a:r>
              <a:rPr lang="en-US" altLang="zh-CN" sz="2000" dirty="0">
                <a:latin typeface="+mn-ea"/>
                <a:ea typeface="+mn-ea"/>
              </a:rPr>
              <a:t>A</a:t>
            </a:r>
            <a:r>
              <a:rPr altLang="en-US" sz="2000" dirty="0">
                <a:latin typeface="+mn-ea"/>
                <a:ea typeface="+mn-ea"/>
              </a:rPr>
              <a:t>的可能性变小。</a:t>
            </a:r>
          </a:p>
          <a:p>
            <a:pPr eaLnBrk="1" hangingPunct="1">
              <a:lnSpc>
                <a:spcPct val="150000"/>
              </a:lnSpc>
              <a:defRPr/>
            </a:pPr>
            <a:endParaRPr lang="en-US" altLang="zh-CN" sz="2000" dirty="0">
              <a:latin typeface="+mn-ea"/>
              <a:ea typeface="+mn-ea"/>
            </a:endParaRPr>
          </a:p>
          <a:p>
            <a:pPr eaLnBrk="1" hangingPunct="1">
              <a:lnSpc>
                <a:spcPct val="150000"/>
              </a:lnSpc>
              <a:defRPr/>
            </a:pPr>
            <a:endParaRPr lang="en-US" altLang="zh-CN" sz="2000" dirty="0">
              <a:latin typeface="+mn-ea"/>
              <a:ea typeface="+mn-ea"/>
            </a:endParaRPr>
          </a:p>
          <a:p>
            <a:pPr eaLnBrk="1" hangingPunct="1">
              <a:lnSpc>
                <a:spcPct val="150000"/>
              </a:lnSpc>
              <a:defRPr/>
            </a:pPr>
            <a:r>
              <a:rPr altLang="en-US" sz="2000" dirty="0">
                <a:latin typeface="+mn-ea"/>
                <a:ea typeface="+mn-ea"/>
              </a:rPr>
              <a:t>所以，条件概率可以理解成下面的式子：</a:t>
            </a:r>
            <a:endParaRPr lang="en-US" altLang="zh-CN" sz="2000" dirty="0">
              <a:latin typeface="+mn-ea"/>
              <a:ea typeface="+mn-ea"/>
            </a:endParaRPr>
          </a:p>
        </p:txBody>
      </p:sp>
      <p:pic>
        <p:nvPicPr>
          <p:cNvPr id="3" name="图片 4">
            <a:extLst>
              <a:ext uri="{FF2B5EF4-FFF2-40B4-BE49-F238E27FC236}">
                <a16:creationId xmlns:a16="http://schemas.microsoft.com/office/drawing/2014/main" id="{90552CB5-B284-2694-CA2F-D505DFEBA167}"/>
              </a:ext>
            </a:extLst>
          </p:cNvPr>
          <p:cNvPicPr>
            <a:picLocks noChangeAspect="1"/>
          </p:cNvPicPr>
          <p:nvPr/>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5117949" y="688679"/>
            <a:ext cx="2332788" cy="614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358738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Verdana" charset="0"/>
                <a:ea typeface="Verdana" charset="0"/>
                <a:cs typeface="Verdana" charset="0"/>
              </a:rPr>
              <a:t>EM</a:t>
            </a:r>
            <a:r>
              <a:rPr lang="zh-CN" altLang="en-US" dirty="0">
                <a:latin typeface="+mj-ea"/>
                <a:ea typeface="+mj-ea"/>
                <a:cs typeface="黑体"/>
              </a:rPr>
              <a:t>算法举例</a:t>
            </a:r>
            <a:endParaRPr lang="zh-CN" altLang="en-US" dirty="0">
              <a:latin typeface="+mj-ea"/>
              <a:ea typeface="+mj-ea"/>
            </a:endParaRPr>
          </a:p>
        </p:txBody>
      </p:sp>
      <p:sp>
        <p:nvSpPr>
          <p:cNvPr id="2" name="内容占位符 1"/>
          <p:cNvSpPr>
            <a:spLocks noGrp="1"/>
          </p:cNvSpPr>
          <p:nvPr>
            <p:ph sz="quarter" idx="14"/>
          </p:nvPr>
        </p:nvSpPr>
        <p:spPr>
          <a:xfrm>
            <a:off x="173851" y="1040891"/>
            <a:ext cx="8723013" cy="1211979"/>
          </a:xfrm>
        </p:spPr>
        <p:txBody>
          <a:bodyPr>
            <a:normAutofit/>
          </a:bodyPr>
          <a:lstStyle/>
          <a:p>
            <a:pPr marL="228600" lvl="1">
              <a:spcBef>
                <a:spcPts val="1000"/>
              </a:spcBef>
              <a:buSzPct val="120000"/>
              <a:buFont typeface="Wingdings" panose="05000000000000000000" pitchFamily="2" charset="2"/>
              <a:buChar char="p"/>
            </a:pPr>
            <a:r>
              <a:rPr lang="zh-CN" altLang="en-US" dirty="0">
                <a:latin typeface="+mn-ea"/>
                <a:ea typeface="+mn-ea"/>
              </a:rPr>
              <a:t>假设现在有两枚硬币</a:t>
            </a:r>
            <a:r>
              <a:rPr lang="en-US" altLang="zh-CN" dirty="0">
                <a:latin typeface="+mn-ea"/>
                <a:ea typeface="+mn-ea"/>
              </a:rPr>
              <a:t>1</a:t>
            </a:r>
            <a:r>
              <a:rPr lang="zh-CN" altLang="en-US" dirty="0">
                <a:latin typeface="+mn-ea"/>
                <a:ea typeface="+mn-ea"/>
              </a:rPr>
              <a:t>和</a:t>
            </a:r>
            <a:r>
              <a:rPr lang="en-US" altLang="zh-CN" dirty="0">
                <a:latin typeface="+mn-ea"/>
                <a:ea typeface="+mn-ea"/>
              </a:rPr>
              <a:t>2</a:t>
            </a:r>
            <a:r>
              <a:rPr lang="zh-CN" altLang="en-US" dirty="0">
                <a:latin typeface="+mn-ea"/>
                <a:ea typeface="+mn-ea"/>
              </a:rPr>
              <a:t>，</a:t>
            </a:r>
            <a:r>
              <a:rPr lang="en-US" altLang="zh-CN" dirty="0">
                <a:latin typeface="+mn-ea"/>
                <a:ea typeface="+mn-ea"/>
              </a:rPr>
              <a:t>,</a:t>
            </a:r>
            <a:r>
              <a:rPr lang="zh-CN" altLang="en-US" dirty="0">
                <a:latin typeface="+mn-ea"/>
                <a:ea typeface="+mn-ea"/>
              </a:rPr>
              <a:t>随机抛掷后正面朝上概率分别为</a:t>
            </a:r>
            <a:r>
              <a:rPr lang="en-US" altLang="zh-CN" dirty="0">
                <a:latin typeface="+mn-ea"/>
                <a:ea typeface="+mn-ea"/>
              </a:rPr>
              <a:t>P1</a:t>
            </a:r>
            <a:r>
              <a:rPr lang="zh-CN" altLang="en-US" dirty="0">
                <a:latin typeface="+mn-ea"/>
                <a:ea typeface="+mn-ea"/>
              </a:rPr>
              <a:t>，</a:t>
            </a:r>
            <a:r>
              <a:rPr lang="en-US" altLang="zh-CN" dirty="0">
                <a:latin typeface="+mn-ea"/>
                <a:ea typeface="+mn-ea"/>
              </a:rPr>
              <a:t>P2</a:t>
            </a:r>
            <a:r>
              <a:rPr lang="zh-CN" altLang="en-US" dirty="0">
                <a:latin typeface="+mn-ea"/>
                <a:ea typeface="+mn-ea"/>
              </a:rPr>
              <a:t>。为了估计这两个概率，做实验，每次取一枚硬币，连掷</a:t>
            </a:r>
            <a:r>
              <a:rPr lang="en-US" altLang="zh-CN" dirty="0">
                <a:latin typeface="+mn-ea"/>
                <a:ea typeface="+mn-ea"/>
              </a:rPr>
              <a:t>5</a:t>
            </a:r>
            <a:r>
              <a:rPr lang="zh-CN" altLang="en-US" dirty="0">
                <a:latin typeface="+mn-ea"/>
                <a:ea typeface="+mn-ea"/>
              </a:rPr>
              <a:t>下，记录下结果，如下表，</a:t>
            </a:r>
            <a:r>
              <a:rPr lang="zh-CN" altLang="en-US" dirty="0"/>
              <a:t>可以很容易地估计出</a:t>
            </a:r>
            <a:r>
              <a:rPr lang="en-US" altLang="zh-CN" dirty="0"/>
              <a:t>P1</a:t>
            </a:r>
            <a:r>
              <a:rPr lang="zh-CN" altLang="en-US" dirty="0"/>
              <a:t>和</a:t>
            </a:r>
            <a:r>
              <a:rPr lang="en-US" altLang="zh-CN" dirty="0"/>
              <a:t>P2</a:t>
            </a:r>
            <a:endParaRPr lang="en-US" altLang="zh-CN" dirty="0">
              <a:latin typeface="+mn-ea"/>
              <a:ea typeface="+mn-ea"/>
              <a:cs typeface="Times"/>
            </a:endParaRPr>
          </a:p>
          <a:p>
            <a:pPr marL="228600" lvl="1">
              <a:spcBef>
                <a:spcPts val="1000"/>
              </a:spcBef>
              <a:buSzPct val="120000"/>
              <a:buFont typeface="Wingdings" panose="05000000000000000000" pitchFamily="2" charset="2"/>
              <a:buChar char="p"/>
            </a:pPr>
            <a:endParaRPr lang="en-US" altLang="zh-CN" dirty="0">
              <a:latin typeface="+mn-ea"/>
              <a:ea typeface="+mn-ea"/>
              <a:cs typeface="宋体"/>
            </a:endParaRPr>
          </a:p>
          <a:p>
            <a:endParaRPr kumimoji="1" lang="zh-CN" altLang="en-US" sz="2000" dirty="0">
              <a:latin typeface="+mn-ea"/>
              <a:ea typeface="+mn-ea"/>
            </a:endParaRPr>
          </a:p>
        </p:txBody>
      </p:sp>
      <p:pic>
        <p:nvPicPr>
          <p:cNvPr id="3" name="图片 2"/>
          <p:cNvPicPr>
            <a:picLocks noChangeAspect="1"/>
          </p:cNvPicPr>
          <p:nvPr/>
        </p:nvPicPr>
        <p:blipFill>
          <a:blip r:embed="rId2"/>
          <a:stretch>
            <a:fillRect/>
          </a:stretch>
        </p:blipFill>
        <p:spPr>
          <a:xfrm>
            <a:off x="0" y="2252870"/>
            <a:ext cx="9144000" cy="3105752"/>
          </a:xfrm>
          <a:prstGeom prst="rect">
            <a:avLst/>
          </a:prstGeom>
        </p:spPr>
      </p:pic>
      <p:pic>
        <p:nvPicPr>
          <p:cNvPr id="5" name="图片 4"/>
          <p:cNvPicPr>
            <a:picLocks noChangeAspect="1"/>
          </p:cNvPicPr>
          <p:nvPr/>
        </p:nvPicPr>
        <p:blipFill>
          <a:blip r:embed="rId3"/>
          <a:stretch>
            <a:fillRect/>
          </a:stretch>
        </p:blipFill>
        <p:spPr>
          <a:xfrm>
            <a:off x="2500726" y="5430907"/>
            <a:ext cx="3705225" cy="952500"/>
          </a:xfrm>
          <a:prstGeom prst="rect">
            <a:avLst/>
          </a:prstGeom>
        </p:spPr>
      </p:pic>
    </p:spTree>
    <p:extLst>
      <p:ext uri="{BB962C8B-B14F-4D97-AF65-F5344CB8AC3E}">
        <p14:creationId xmlns:p14="http://schemas.microsoft.com/office/powerpoint/2010/main" val="6583636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Verdana" charset="0"/>
                <a:ea typeface="Verdana" charset="0"/>
                <a:cs typeface="Verdana" charset="0"/>
              </a:rPr>
              <a:t>EM</a:t>
            </a:r>
            <a:r>
              <a:rPr lang="zh-CN" altLang="en-US" dirty="0">
                <a:latin typeface="+mj-ea"/>
                <a:ea typeface="+mj-ea"/>
                <a:cs typeface="黑体"/>
              </a:rPr>
              <a:t>算法举例</a:t>
            </a:r>
            <a:endParaRPr lang="zh-CN" altLang="en-US" dirty="0">
              <a:latin typeface="+mj-ea"/>
              <a:ea typeface="+mj-ea"/>
            </a:endParaRPr>
          </a:p>
        </p:txBody>
      </p:sp>
      <p:sp>
        <p:nvSpPr>
          <p:cNvPr id="2" name="内容占位符 1"/>
          <p:cNvSpPr>
            <a:spLocks noGrp="1"/>
          </p:cNvSpPr>
          <p:nvPr>
            <p:ph sz="quarter" idx="14"/>
          </p:nvPr>
        </p:nvSpPr>
        <p:spPr>
          <a:xfrm>
            <a:off x="173851" y="1040891"/>
            <a:ext cx="8723013" cy="4922587"/>
          </a:xfrm>
        </p:spPr>
        <p:txBody>
          <a:bodyPr>
            <a:normAutofit/>
          </a:bodyPr>
          <a:lstStyle/>
          <a:p>
            <a:pPr marL="228600" lvl="1">
              <a:spcBef>
                <a:spcPts val="1000"/>
              </a:spcBef>
              <a:buSzPct val="120000"/>
              <a:buFont typeface="Wingdings" panose="05000000000000000000" pitchFamily="2" charset="2"/>
              <a:buChar char="p"/>
            </a:pPr>
            <a:r>
              <a:rPr lang="zh-CN" altLang="en-US" dirty="0"/>
              <a:t>还是上面的问题，抹去每轮投掷时使用的硬币标记，如下</a:t>
            </a:r>
            <a:endParaRPr lang="en-US" altLang="zh-CN" dirty="0"/>
          </a:p>
          <a:p>
            <a:pPr marL="228600" lvl="1">
              <a:spcBef>
                <a:spcPts val="1000"/>
              </a:spcBef>
              <a:buSzPct val="120000"/>
              <a:buFont typeface="Wingdings" panose="05000000000000000000" pitchFamily="2" charset="2"/>
              <a:buChar char="p"/>
            </a:pPr>
            <a:endParaRPr lang="en-US" altLang="zh-CN" dirty="0"/>
          </a:p>
          <a:p>
            <a:pPr marL="228600" lvl="1">
              <a:spcBef>
                <a:spcPts val="1000"/>
              </a:spcBef>
              <a:buSzPct val="120000"/>
              <a:buFont typeface="Wingdings" panose="05000000000000000000" pitchFamily="2" charset="2"/>
              <a:buChar char="p"/>
            </a:pPr>
            <a:endParaRPr lang="en-US" altLang="zh-CN" dirty="0"/>
          </a:p>
          <a:p>
            <a:pPr marL="228600" lvl="1">
              <a:spcBef>
                <a:spcPts val="1000"/>
              </a:spcBef>
              <a:buSzPct val="120000"/>
              <a:buFont typeface="Wingdings" panose="05000000000000000000" pitchFamily="2" charset="2"/>
              <a:buChar char="p"/>
            </a:pPr>
            <a:endParaRPr lang="en-US" altLang="zh-CN" dirty="0">
              <a:latin typeface="+mn-ea"/>
              <a:ea typeface="+mn-ea"/>
              <a:cs typeface="宋体"/>
            </a:endParaRPr>
          </a:p>
          <a:p>
            <a:pPr marL="228600" lvl="1">
              <a:spcBef>
                <a:spcPts val="1000"/>
              </a:spcBef>
              <a:buSzPct val="120000"/>
              <a:buFont typeface="Wingdings" panose="05000000000000000000" pitchFamily="2" charset="2"/>
              <a:buChar char="p"/>
            </a:pPr>
            <a:endParaRPr lang="en-US" altLang="zh-CN" dirty="0">
              <a:latin typeface="+mn-ea"/>
              <a:ea typeface="+mn-ea"/>
              <a:cs typeface="宋体"/>
            </a:endParaRPr>
          </a:p>
          <a:p>
            <a:pPr marL="228600" lvl="1">
              <a:spcBef>
                <a:spcPts val="1000"/>
              </a:spcBef>
              <a:buSzPct val="120000"/>
              <a:buFont typeface="Wingdings" panose="05000000000000000000" pitchFamily="2" charset="2"/>
              <a:buChar char="p"/>
            </a:pPr>
            <a:endParaRPr lang="en-US" altLang="zh-CN" dirty="0">
              <a:latin typeface="+mn-ea"/>
              <a:ea typeface="+mn-ea"/>
              <a:cs typeface="宋体"/>
            </a:endParaRPr>
          </a:p>
          <a:p>
            <a:pPr marL="228600" lvl="1">
              <a:spcBef>
                <a:spcPts val="1000"/>
              </a:spcBef>
              <a:buSzPct val="120000"/>
              <a:buFont typeface="Wingdings" panose="05000000000000000000" pitchFamily="2" charset="2"/>
              <a:buChar char="p"/>
            </a:pPr>
            <a:endParaRPr lang="en-US" altLang="zh-CN" dirty="0">
              <a:latin typeface="+mn-ea"/>
              <a:ea typeface="+mn-ea"/>
              <a:cs typeface="宋体"/>
            </a:endParaRPr>
          </a:p>
          <a:p>
            <a:pPr marL="228600" lvl="1">
              <a:spcBef>
                <a:spcPts val="1000"/>
              </a:spcBef>
              <a:buSzPct val="120000"/>
              <a:buFont typeface="Wingdings" panose="05000000000000000000" pitchFamily="2" charset="2"/>
              <a:buChar char="p"/>
            </a:pPr>
            <a:endParaRPr lang="en-US" altLang="zh-CN" dirty="0">
              <a:latin typeface="+mn-ea"/>
              <a:ea typeface="+mn-ea"/>
              <a:cs typeface="宋体"/>
            </a:endParaRPr>
          </a:p>
          <a:p>
            <a:pPr marL="228600" lvl="1">
              <a:spcBef>
                <a:spcPts val="1000"/>
              </a:spcBef>
              <a:buSzPct val="120000"/>
              <a:buFont typeface="Wingdings" panose="05000000000000000000" pitchFamily="2" charset="2"/>
              <a:buChar char="p"/>
            </a:pPr>
            <a:endParaRPr lang="en-US" altLang="zh-CN" dirty="0">
              <a:latin typeface="+mn-ea"/>
              <a:ea typeface="+mn-ea"/>
              <a:cs typeface="宋体"/>
            </a:endParaRPr>
          </a:p>
          <a:p>
            <a:pPr marL="228600" lvl="1">
              <a:spcBef>
                <a:spcPts val="1000"/>
              </a:spcBef>
              <a:buSzPct val="120000"/>
              <a:buFont typeface="Wingdings" panose="05000000000000000000" pitchFamily="2" charset="2"/>
              <a:buChar char="p"/>
            </a:pPr>
            <a:endParaRPr lang="en-US" altLang="zh-CN" dirty="0">
              <a:latin typeface="+mn-ea"/>
              <a:ea typeface="+mn-ea"/>
              <a:cs typeface="宋体"/>
            </a:endParaRPr>
          </a:p>
          <a:p>
            <a:pPr marL="228600" lvl="1">
              <a:spcBef>
                <a:spcPts val="1000"/>
              </a:spcBef>
              <a:buSzPct val="120000"/>
              <a:buFont typeface="Wingdings" panose="05000000000000000000" pitchFamily="2" charset="2"/>
              <a:buChar char="p"/>
            </a:pPr>
            <a:r>
              <a:rPr lang="zh-CN" altLang="en-US" dirty="0"/>
              <a:t>目标没变，还是估计</a:t>
            </a:r>
            <a:r>
              <a:rPr lang="en-US" altLang="zh-CN" dirty="0"/>
              <a:t>P1</a:t>
            </a:r>
            <a:r>
              <a:rPr lang="zh-CN" altLang="en-US" dirty="0"/>
              <a:t>和</a:t>
            </a:r>
            <a:r>
              <a:rPr lang="en-US" altLang="zh-CN" dirty="0"/>
              <a:t>P2</a:t>
            </a:r>
            <a:r>
              <a:rPr lang="zh-CN" altLang="en-US" dirty="0"/>
              <a:t>，要怎么做呢？</a:t>
            </a:r>
            <a:endParaRPr lang="en-US" altLang="zh-CN" dirty="0">
              <a:latin typeface="+mn-ea"/>
              <a:ea typeface="+mn-ea"/>
              <a:cs typeface="宋体"/>
            </a:endParaRPr>
          </a:p>
          <a:p>
            <a:endParaRPr kumimoji="1" lang="zh-CN" altLang="en-US" sz="2000" dirty="0">
              <a:latin typeface="+mn-ea"/>
              <a:ea typeface="+mn-ea"/>
            </a:endParaRPr>
          </a:p>
        </p:txBody>
      </p:sp>
      <p:pic>
        <p:nvPicPr>
          <p:cNvPr id="6" name="图片 5"/>
          <p:cNvPicPr>
            <a:picLocks noChangeAspect="1"/>
          </p:cNvPicPr>
          <p:nvPr/>
        </p:nvPicPr>
        <p:blipFill>
          <a:blip r:embed="rId2"/>
          <a:stretch>
            <a:fillRect/>
          </a:stretch>
        </p:blipFill>
        <p:spPr>
          <a:xfrm>
            <a:off x="0" y="1632617"/>
            <a:ext cx="9144000" cy="3115686"/>
          </a:xfrm>
          <a:prstGeom prst="rect">
            <a:avLst/>
          </a:prstGeom>
        </p:spPr>
      </p:pic>
    </p:spTree>
    <p:extLst>
      <p:ext uri="{BB962C8B-B14F-4D97-AF65-F5344CB8AC3E}">
        <p14:creationId xmlns:p14="http://schemas.microsoft.com/office/powerpoint/2010/main" val="12619495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Verdana" charset="0"/>
                <a:ea typeface="Verdana" charset="0"/>
                <a:cs typeface="Verdana" charset="0"/>
              </a:rPr>
              <a:t>EM</a:t>
            </a:r>
            <a:r>
              <a:rPr lang="zh-CN" altLang="en-US" dirty="0">
                <a:latin typeface="+mj-ea"/>
                <a:ea typeface="+mj-ea"/>
                <a:cs typeface="黑体"/>
              </a:rPr>
              <a:t>算法举例</a:t>
            </a:r>
            <a:endParaRPr lang="zh-CN" altLang="en-US" dirty="0">
              <a:latin typeface="+mj-ea"/>
              <a:ea typeface="+mj-ea"/>
            </a:endParaRPr>
          </a:p>
        </p:txBody>
      </p:sp>
      <p:sp>
        <p:nvSpPr>
          <p:cNvPr id="2" name="内容占位符 1"/>
          <p:cNvSpPr>
            <a:spLocks noGrp="1"/>
          </p:cNvSpPr>
          <p:nvPr>
            <p:ph sz="quarter" idx="14"/>
          </p:nvPr>
        </p:nvSpPr>
        <p:spPr>
          <a:xfrm>
            <a:off x="173851" y="1040891"/>
            <a:ext cx="8723013" cy="4922587"/>
          </a:xfrm>
        </p:spPr>
        <p:txBody>
          <a:bodyPr>
            <a:normAutofit lnSpcReduction="10000"/>
          </a:bodyPr>
          <a:lstStyle/>
          <a:p>
            <a:pPr marL="228600" lvl="1">
              <a:lnSpc>
                <a:spcPct val="150000"/>
              </a:lnSpc>
              <a:spcBef>
                <a:spcPts val="1000"/>
              </a:spcBef>
              <a:buSzPct val="120000"/>
              <a:buFont typeface="Wingdings" panose="05000000000000000000" pitchFamily="2" charset="2"/>
              <a:buChar char="p"/>
            </a:pPr>
            <a:r>
              <a:rPr lang="zh-CN" altLang="en-US" dirty="0">
                <a:latin typeface="+mn-ea"/>
                <a:ea typeface="+mn-ea"/>
              </a:rPr>
              <a:t>显然此时多了一个隐变量</a:t>
            </a:r>
            <a:r>
              <a:rPr lang="en-US" altLang="zh-CN" dirty="0">
                <a:latin typeface="+mn-ea"/>
                <a:ea typeface="+mn-ea"/>
              </a:rPr>
              <a:t>z</a:t>
            </a:r>
            <a:r>
              <a:rPr lang="zh-CN" altLang="en-US" dirty="0">
                <a:latin typeface="+mn-ea"/>
                <a:ea typeface="+mn-ea"/>
              </a:rPr>
              <a:t>，可以把它认为是一个</a:t>
            </a:r>
            <a:r>
              <a:rPr lang="en-US" altLang="zh-CN" dirty="0">
                <a:latin typeface="+mn-ea"/>
                <a:ea typeface="+mn-ea"/>
              </a:rPr>
              <a:t>5</a:t>
            </a:r>
            <a:r>
              <a:rPr lang="zh-CN" altLang="en-US" dirty="0">
                <a:latin typeface="+mn-ea"/>
                <a:ea typeface="+mn-ea"/>
              </a:rPr>
              <a:t>维的向量（</a:t>
            </a:r>
            <a:r>
              <a:rPr lang="en-US" altLang="zh-CN" dirty="0">
                <a:latin typeface="+mn-ea"/>
                <a:ea typeface="+mn-ea"/>
              </a:rPr>
              <a:t>z1,z2,z3,z4,z5)</a:t>
            </a:r>
            <a:r>
              <a:rPr lang="zh-CN" altLang="en-US" dirty="0">
                <a:latin typeface="+mn-ea"/>
                <a:ea typeface="+mn-ea"/>
              </a:rPr>
              <a:t>，代表每次投掷时所使用的硬币，比如</a:t>
            </a:r>
            <a:r>
              <a:rPr lang="en-US" altLang="zh-CN" dirty="0">
                <a:latin typeface="+mn-ea"/>
                <a:ea typeface="+mn-ea"/>
              </a:rPr>
              <a:t>z1</a:t>
            </a:r>
            <a:r>
              <a:rPr lang="zh-CN" altLang="en-US" dirty="0">
                <a:latin typeface="+mn-ea"/>
                <a:ea typeface="+mn-ea"/>
              </a:rPr>
              <a:t>，就代表第一轮投掷时使用的硬币是</a:t>
            </a:r>
            <a:r>
              <a:rPr lang="en-US" altLang="zh-CN" dirty="0">
                <a:latin typeface="+mn-ea"/>
                <a:ea typeface="+mn-ea"/>
              </a:rPr>
              <a:t>1</a:t>
            </a:r>
            <a:r>
              <a:rPr lang="zh-CN" altLang="en-US" dirty="0">
                <a:latin typeface="+mn-ea"/>
                <a:ea typeface="+mn-ea"/>
              </a:rPr>
              <a:t>还是</a:t>
            </a:r>
            <a:r>
              <a:rPr lang="en-US" altLang="zh-CN" dirty="0">
                <a:latin typeface="+mn-ea"/>
                <a:ea typeface="+mn-ea"/>
              </a:rPr>
              <a:t>2</a:t>
            </a:r>
            <a:r>
              <a:rPr lang="zh-CN" altLang="en-US" dirty="0">
                <a:latin typeface="+mn-ea"/>
                <a:ea typeface="+mn-ea"/>
              </a:rPr>
              <a:t>。但是，这个变量</a:t>
            </a:r>
            <a:r>
              <a:rPr lang="en-US" altLang="zh-CN" dirty="0">
                <a:latin typeface="+mn-ea"/>
                <a:ea typeface="+mn-ea"/>
              </a:rPr>
              <a:t>z</a:t>
            </a:r>
            <a:r>
              <a:rPr lang="zh-CN" altLang="en-US" dirty="0">
                <a:latin typeface="+mn-ea"/>
                <a:ea typeface="+mn-ea"/>
              </a:rPr>
              <a:t>不知道，就无法去估计</a:t>
            </a:r>
            <a:r>
              <a:rPr lang="en-US" altLang="zh-CN" dirty="0">
                <a:latin typeface="+mn-ea"/>
                <a:ea typeface="+mn-ea"/>
              </a:rPr>
              <a:t>P1</a:t>
            </a:r>
            <a:r>
              <a:rPr lang="zh-CN" altLang="en-US" dirty="0">
                <a:latin typeface="+mn-ea"/>
                <a:ea typeface="+mn-ea"/>
              </a:rPr>
              <a:t>和</a:t>
            </a:r>
            <a:r>
              <a:rPr lang="en-US" altLang="zh-CN" dirty="0">
                <a:latin typeface="+mn-ea"/>
                <a:ea typeface="+mn-ea"/>
              </a:rPr>
              <a:t>P2</a:t>
            </a:r>
            <a:r>
              <a:rPr lang="zh-CN" altLang="en-US" dirty="0">
                <a:latin typeface="+mn-ea"/>
                <a:ea typeface="+mn-ea"/>
              </a:rPr>
              <a:t>，所以，</a:t>
            </a:r>
            <a:r>
              <a:rPr lang="zh-CN" altLang="en-US" b="1" dirty="0">
                <a:solidFill>
                  <a:srgbClr val="FF0000"/>
                </a:solidFill>
                <a:latin typeface="+mn-ea"/>
                <a:ea typeface="+mn-ea"/>
              </a:rPr>
              <a:t>必须先估计出</a:t>
            </a:r>
            <a:r>
              <a:rPr lang="en-US" altLang="zh-CN" b="1" dirty="0">
                <a:solidFill>
                  <a:srgbClr val="FF0000"/>
                </a:solidFill>
                <a:latin typeface="+mn-ea"/>
                <a:ea typeface="+mn-ea"/>
              </a:rPr>
              <a:t>z</a:t>
            </a:r>
            <a:r>
              <a:rPr lang="zh-CN" altLang="en-US" b="1" dirty="0">
                <a:solidFill>
                  <a:srgbClr val="FF0000"/>
                </a:solidFill>
                <a:latin typeface="+mn-ea"/>
                <a:ea typeface="+mn-ea"/>
              </a:rPr>
              <a:t>，然后才能进一步估计</a:t>
            </a:r>
            <a:r>
              <a:rPr lang="en-US" altLang="zh-CN" b="1" dirty="0">
                <a:solidFill>
                  <a:srgbClr val="FF0000"/>
                </a:solidFill>
                <a:latin typeface="+mn-ea"/>
                <a:ea typeface="+mn-ea"/>
              </a:rPr>
              <a:t>P1</a:t>
            </a:r>
            <a:r>
              <a:rPr lang="zh-CN" altLang="en-US" b="1" dirty="0">
                <a:solidFill>
                  <a:srgbClr val="FF0000"/>
                </a:solidFill>
                <a:latin typeface="+mn-ea"/>
                <a:ea typeface="+mn-ea"/>
              </a:rPr>
              <a:t>和</a:t>
            </a:r>
            <a:r>
              <a:rPr lang="en-US" altLang="zh-CN" b="1" dirty="0">
                <a:solidFill>
                  <a:srgbClr val="FF0000"/>
                </a:solidFill>
                <a:latin typeface="+mn-ea"/>
                <a:ea typeface="+mn-ea"/>
              </a:rPr>
              <a:t>P2</a:t>
            </a:r>
            <a:r>
              <a:rPr lang="zh-CN" altLang="en-US" dirty="0">
                <a:latin typeface="+mn-ea"/>
                <a:ea typeface="+mn-ea"/>
              </a:rPr>
              <a:t>。</a:t>
            </a:r>
          </a:p>
          <a:p>
            <a:pPr marL="228600" lvl="1">
              <a:lnSpc>
                <a:spcPct val="150000"/>
              </a:lnSpc>
              <a:spcBef>
                <a:spcPts val="1000"/>
              </a:spcBef>
              <a:buSzPct val="120000"/>
              <a:buFont typeface="Wingdings" panose="05000000000000000000" pitchFamily="2" charset="2"/>
              <a:buChar char="p"/>
            </a:pPr>
            <a:r>
              <a:rPr lang="zh-CN" altLang="en-US" dirty="0">
                <a:latin typeface="+mn-ea"/>
                <a:ea typeface="+mn-ea"/>
              </a:rPr>
              <a:t>但要</a:t>
            </a:r>
            <a:r>
              <a:rPr lang="zh-CN" altLang="en-US" b="1" dirty="0">
                <a:solidFill>
                  <a:srgbClr val="FF0000"/>
                </a:solidFill>
                <a:latin typeface="+mn-ea"/>
                <a:ea typeface="+mn-ea"/>
              </a:rPr>
              <a:t>估计</a:t>
            </a:r>
            <a:r>
              <a:rPr lang="en-US" altLang="zh-CN" b="1" dirty="0">
                <a:solidFill>
                  <a:srgbClr val="FF0000"/>
                </a:solidFill>
                <a:latin typeface="+mn-ea"/>
                <a:ea typeface="+mn-ea"/>
              </a:rPr>
              <a:t>z</a:t>
            </a:r>
            <a:r>
              <a:rPr lang="zh-CN" altLang="en-US" b="1" dirty="0">
                <a:solidFill>
                  <a:srgbClr val="FF0000"/>
                </a:solidFill>
                <a:latin typeface="+mn-ea"/>
                <a:ea typeface="+mn-ea"/>
              </a:rPr>
              <a:t>，又得知道</a:t>
            </a:r>
            <a:r>
              <a:rPr lang="en-US" altLang="zh-CN" b="1" dirty="0">
                <a:solidFill>
                  <a:srgbClr val="FF0000"/>
                </a:solidFill>
                <a:latin typeface="+mn-ea"/>
                <a:ea typeface="+mn-ea"/>
              </a:rPr>
              <a:t>P1</a:t>
            </a:r>
            <a:r>
              <a:rPr lang="zh-CN" altLang="en-US" b="1" dirty="0">
                <a:solidFill>
                  <a:srgbClr val="FF0000"/>
                </a:solidFill>
                <a:latin typeface="+mn-ea"/>
                <a:ea typeface="+mn-ea"/>
              </a:rPr>
              <a:t>和</a:t>
            </a:r>
            <a:r>
              <a:rPr lang="en-US" altLang="zh-CN" b="1" dirty="0">
                <a:solidFill>
                  <a:srgbClr val="FF0000"/>
                </a:solidFill>
                <a:latin typeface="+mn-ea"/>
                <a:ea typeface="+mn-ea"/>
              </a:rPr>
              <a:t>P2</a:t>
            </a:r>
            <a:r>
              <a:rPr lang="zh-CN" altLang="en-US" dirty="0">
                <a:latin typeface="+mn-ea"/>
                <a:ea typeface="+mn-ea"/>
              </a:rPr>
              <a:t>，这样才能用最大似然概率法则去估计</a:t>
            </a:r>
            <a:r>
              <a:rPr lang="en-US" altLang="zh-CN" dirty="0">
                <a:latin typeface="+mn-ea"/>
                <a:ea typeface="+mn-ea"/>
              </a:rPr>
              <a:t>z</a:t>
            </a:r>
            <a:r>
              <a:rPr lang="zh-CN" altLang="en-US" dirty="0">
                <a:latin typeface="+mn-ea"/>
                <a:ea typeface="+mn-ea"/>
              </a:rPr>
              <a:t>，这不是鸡生蛋和蛋生鸡的问题吗，如何破？</a:t>
            </a:r>
          </a:p>
          <a:p>
            <a:pPr marL="228600" lvl="1">
              <a:lnSpc>
                <a:spcPct val="150000"/>
              </a:lnSpc>
              <a:spcBef>
                <a:spcPts val="1000"/>
              </a:spcBef>
              <a:buSzPct val="120000"/>
              <a:buFont typeface="Wingdings" panose="05000000000000000000" pitchFamily="2" charset="2"/>
              <a:buChar char="p"/>
            </a:pPr>
            <a:r>
              <a:rPr lang="zh-CN" altLang="en-US" b="1" dirty="0">
                <a:solidFill>
                  <a:srgbClr val="FF0000"/>
                </a:solidFill>
                <a:latin typeface="+mn-ea"/>
                <a:ea typeface="+mn-ea"/>
              </a:rPr>
              <a:t>答案就是先随机初始化一个</a:t>
            </a:r>
            <a:r>
              <a:rPr lang="en-US" altLang="zh-CN" b="1" dirty="0">
                <a:solidFill>
                  <a:srgbClr val="FF0000"/>
                </a:solidFill>
                <a:latin typeface="+mn-ea"/>
                <a:ea typeface="+mn-ea"/>
              </a:rPr>
              <a:t>P1</a:t>
            </a:r>
            <a:r>
              <a:rPr lang="zh-CN" altLang="en-US" b="1" dirty="0">
                <a:solidFill>
                  <a:srgbClr val="FF0000"/>
                </a:solidFill>
                <a:latin typeface="+mn-ea"/>
                <a:ea typeface="+mn-ea"/>
              </a:rPr>
              <a:t>和</a:t>
            </a:r>
            <a:r>
              <a:rPr lang="en-US" altLang="zh-CN" b="1" dirty="0">
                <a:solidFill>
                  <a:srgbClr val="FF0000"/>
                </a:solidFill>
                <a:latin typeface="+mn-ea"/>
                <a:ea typeface="+mn-ea"/>
              </a:rPr>
              <a:t>P2</a:t>
            </a:r>
            <a:r>
              <a:rPr lang="zh-CN" altLang="en-US" dirty="0">
                <a:latin typeface="+mn-ea"/>
                <a:ea typeface="+mn-ea"/>
              </a:rPr>
              <a:t>，用它来估计</a:t>
            </a:r>
            <a:r>
              <a:rPr lang="en-US" altLang="zh-CN" dirty="0">
                <a:latin typeface="+mn-ea"/>
                <a:ea typeface="+mn-ea"/>
              </a:rPr>
              <a:t>z</a:t>
            </a:r>
            <a:r>
              <a:rPr lang="zh-CN" altLang="en-US" dirty="0">
                <a:latin typeface="+mn-ea"/>
                <a:ea typeface="+mn-ea"/>
              </a:rPr>
              <a:t>，然后基于</a:t>
            </a:r>
            <a:r>
              <a:rPr lang="en-US" altLang="zh-CN" dirty="0">
                <a:latin typeface="+mn-ea"/>
                <a:ea typeface="+mn-ea"/>
              </a:rPr>
              <a:t>z</a:t>
            </a:r>
            <a:r>
              <a:rPr lang="zh-CN" altLang="en-US" dirty="0">
                <a:latin typeface="+mn-ea"/>
                <a:ea typeface="+mn-ea"/>
              </a:rPr>
              <a:t>，还是按照最大似然概率法则去估计新的</a:t>
            </a:r>
            <a:r>
              <a:rPr lang="en-US" altLang="zh-CN" dirty="0">
                <a:latin typeface="+mn-ea"/>
                <a:ea typeface="+mn-ea"/>
              </a:rPr>
              <a:t>P1</a:t>
            </a:r>
            <a:r>
              <a:rPr lang="zh-CN" altLang="en-US" dirty="0">
                <a:latin typeface="+mn-ea"/>
                <a:ea typeface="+mn-ea"/>
              </a:rPr>
              <a:t>和</a:t>
            </a:r>
            <a:r>
              <a:rPr lang="en-US" altLang="zh-CN" dirty="0">
                <a:latin typeface="+mn-ea"/>
                <a:ea typeface="+mn-ea"/>
              </a:rPr>
              <a:t>P2</a:t>
            </a:r>
            <a:r>
              <a:rPr lang="zh-CN" altLang="en-US" dirty="0">
                <a:latin typeface="+mn-ea"/>
                <a:ea typeface="+mn-ea"/>
              </a:rPr>
              <a:t>。</a:t>
            </a:r>
            <a:endParaRPr lang="en-US" altLang="zh-CN" dirty="0">
              <a:latin typeface="+mn-ea"/>
              <a:ea typeface="+mn-ea"/>
            </a:endParaRPr>
          </a:p>
          <a:p>
            <a:pPr marL="228600" lvl="1">
              <a:lnSpc>
                <a:spcPct val="150000"/>
              </a:lnSpc>
              <a:spcBef>
                <a:spcPts val="1000"/>
              </a:spcBef>
              <a:buSzPct val="120000"/>
              <a:buFont typeface="Wingdings" panose="05000000000000000000" pitchFamily="2" charset="2"/>
              <a:buChar char="p"/>
            </a:pPr>
            <a:r>
              <a:rPr lang="zh-CN" altLang="en-US" dirty="0">
                <a:latin typeface="+mn-ea"/>
                <a:ea typeface="+mn-ea"/>
              </a:rPr>
              <a:t>如果新的</a:t>
            </a:r>
            <a:r>
              <a:rPr lang="en-US" altLang="zh-CN" dirty="0">
                <a:latin typeface="+mn-ea"/>
                <a:ea typeface="+mn-ea"/>
              </a:rPr>
              <a:t>P1</a:t>
            </a:r>
            <a:r>
              <a:rPr lang="zh-CN" altLang="en-US" dirty="0">
                <a:latin typeface="+mn-ea"/>
                <a:ea typeface="+mn-ea"/>
              </a:rPr>
              <a:t>和</a:t>
            </a:r>
            <a:r>
              <a:rPr lang="en-US" altLang="zh-CN" dirty="0">
                <a:latin typeface="+mn-ea"/>
                <a:ea typeface="+mn-ea"/>
              </a:rPr>
              <a:t>P2</a:t>
            </a:r>
            <a:r>
              <a:rPr lang="zh-CN" altLang="en-US" dirty="0">
                <a:latin typeface="+mn-ea"/>
                <a:ea typeface="+mn-ea"/>
              </a:rPr>
              <a:t>和初始化的</a:t>
            </a:r>
            <a:r>
              <a:rPr lang="en-US" altLang="zh-CN" dirty="0">
                <a:latin typeface="+mn-ea"/>
                <a:ea typeface="+mn-ea"/>
              </a:rPr>
              <a:t>P1</a:t>
            </a:r>
            <a:r>
              <a:rPr lang="zh-CN" altLang="en-US" dirty="0">
                <a:latin typeface="+mn-ea"/>
                <a:ea typeface="+mn-ea"/>
              </a:rPr>
              <a:t>和</a:t>
            </a:r>
            <a:r>
              <a:rPr lang="en-US" altLang="zh-CN" dirty="0">
                <a:latin typeface="+mn-ea"/>
                <a:ea typeface="+mn-ea"/>
              </a:rPr>
              <a:t>P2</a:t>
            </a:r>
            <a:r>
              <a:rPr lang="zh-CN" altLang="en-US" dirty="0">
                <a:latin typeface="+mn-ea"/>
                <a:ea typeface="+mn-ea"/>
              </a:rPr>
              <a:t>一样，请问这说明了什么？这说明</a:t>
            </a:r>
            <a:r>
              <a:rPr lang="zh-CN" altLang="en-US" dirty="0">
                <a:solidFill>
                  <a:srgbClr val="FF0000"/>
                </a:solidFill>
                <a:latin typeface="+mn-ea"/>
                <a:ea typeface="+mn-ea"/>
              </a:rPr>
              <a:t>初始化的</a:t>
            </a:r>
            <a:r>
              <a:rPr lang="en-US" altLang="zh-CN" dirty="0">
                <a:solidFill>
                  <a:srgbClr val="FF0000"/>
                </a:solidFill>
                <a:latin typeface="+mn-ea"/>
                <a:ea typeface="+mn-ea"/>
              </a:rPr>
              <a:t>P1</a:t>
            </a:r>
            <a:r>
              <a:rPr lang="zh-CN" altLang="en-US" dirty="0">
                <a:solidFill>
                  <a:srgbClr val="FF0000"/>
                </a:solidFill>
                <a:latin typeface="+mn-ea"/>
                <a:ea typeface="+mn-ea"/>
              </a:rPr>
              <a:t>和</a:t>
            </a:r>
            <a:r>
              <a:rPr lang="en-US" altLang="zh-CN" dirty="0">
                <a:solidFill>
                  <a:srgbClr val="FF0000"/>
                </a:solidFill>
                <a:latin typeface="+mn-ea"/>
                <a:ea typeface="+mn-ea"/>
              </a:rPr>
              <a:t>P2</a:t>
            </a:r>
            <a:r>
              <a:rPr lang="zh-CN" altLang="en-US" dirty="0">
                <a:solidFill>
                  <a:srgbClr val="FF0000"/>
                </a:solidFill>
                <a:latin typeface="+mn-ea"/>
                <a:ea typeface="+mn-ea"/>
              </a:rPr>
              <a:t>是一个相当靠谱的估计</a:t>
            </a:r>
            <a:r>
              <a:rPr lang="zh-CN" altLang="en-US" dirty="0">
                <a:latin typeface="+mn-ea"/>
                <a:ea typeface="+mn-ea"/>
              </a:rPr>
              <a:t>！</a:t>
            </a:r>
          </a:p>
          <a:p>
            <a:pPr marL="228600" lvl="1">
              <a:lnSpc>
                <a:spcPct val="150000"/>
              </a:lnSpc>
              <a:spcBef>
                <a:spcPts val="1000"/>
              </a:spcBef>
              <a:buSzPct val="120000"/>
              <a:buFont typeface="Wingdings" panose="05000000000000000000" pitchFamily="2" charset="2"/>
              <a:buChar char="p"/>
            </a:pPr>
            <a:endParaRPr lang="en-US" altLang="zh-CN" dirty="0">
              <a:latin typeface="+mn-ea"/>
              <a:ea typeface="+mn-ea"/>
            </a:endParaRPr>
          </a:p>
          <a:p>
            <a:pPr marL="228600" lvl="1">
              <a:lnSpc>
                <a:spcPct val="150000"/>
              </a:lnSpc>
              <a:spcBef>
                <a:spcPts val="1000"/>
              </a:spcBef>
              <a:buSzPct val="120000"/>
              <a:buFont typeface="Wingdings" panose="05000000000000000000" pitchFamily="2" charset="2"/>
              <a:buChar char="p"/>
            </a:pPr>
            <a:endParaRPr lang="en-US" altLang="zh-CN" dirty="0">
              <a:latin typeface="+mn-ea"/>
              <a:ea typeface="+mn-ea"/>
            </a:endParaRPr>
          </a:p>
          <a:p>
            <a:pPr marL="228600" lvl="1">
              <a:lnSpc>
                <a:spcPct val="150000"/>
              </a:lnSpc>
              <a:spcBef>
                <a:spcPts val="1000"/>
              </a:spcBef>
              <a:buSzPct val="120000"/>
              <a:buFont typeface="Wingdings" panose="05000000000000000000" pitchFamily="2" charset="2"/>
              <a:buChar char="p"/>
            </a:pPr>
            <a:endParaRPr lang="en-US" altLang="zh-CN" dirty="0">
              <a:latin typeface="+mn-ea"/>
              <a:ea typeface="+mn-ea"/>
            </a:endParaRPr>
          </a:p>
          <a:p>
            <a:pPr marL="228600" lvl="1">
              <a:lnSpc>
                <a:spcPct val="150000"/>
              </a:lnSpc>
              <a:spcBef>
                <a:spcPts val="1000"/>
              </a:spcBef>
              <a:buSzPct val="120000"/>
              <a:buFont typeface="Wingdings" panose="05000000000000000000" pitchFamily="2" charset="2"/>
              <a:buChar char="p"/>
            </a:pPr>
            <a:endParaRPr lang="en-US" altLang="zh-CN" dirty="0">
              <a:latin typeface="+mn-ea"/>
              <a:ea typeface="+mn-ea"/>
              <a:cs typeface="宋体"/>
            </a:endParaRPr>
          </a:p>
          <a:p>
            <a:pPr marL="228600" lvl="1">
              <a:lnSpc>
                <a:spcPct val="150000"/>
              </a:lnSpc>
              <a:spcBef>
                <a:spcPts val="1000"/>
              </a:spcBef>
              <a:buSzPct val="120000"/>
              <a:buFont typeface="Wingdings" panose="05000000000000000000" pitchFamily="2" charset="2"/>
              <a:buChar char="p"/>
            </a:pPr>
            <a:endParaRPr lang="en-US" altLang="zh-CN" dirty="0">
              <a:latin typeface="+mn-ea"/>
              <a:ea typeface="+mn-ea"/>
              <a:cs typeface="宋体"/>
            </a:endParaRPr>
          </a:p>
          <a:p>
            <a:pPr marL="228600" lvl="1">
              <a:lnSpc>
                <a:spcPct val="150000"/>
              </a:lnSpc>
              <a:spcBef>
                <a:spcPts val="1000"/>
              </a:spcBef>
              <a:buSzPct val="120000"/>
              <a:buFont typeface="Wingdings" panose="05000000000000000000" pitchFamily="2" charset="2"/>
              <a:buChar char="p"/>
            </a:pPr>
            <a:endParaRPr lang="en-US" altLang="zh-CN" dirty="0">
              <a:latin typeface="+mn-ea"/>
              <a:ea typeface="+mn-ea"/>
              <a:cs typeface="宋体"/>
            </a:endParaRPr>
          </a:p>
          <a:p>
            <a:pPr marL="228600" lvl="1">
              <a:lnSpc>
                <a:spcPct val="150000"/>
              </a:lnSpc>
              <a:spcBef>
                <a:spcPts val="1000"/>
              </a:spcBef>
              <a:buSzPct val="120000"/>
              <a:buFont typeface="Wingdings" panose="05000000000000000000" pitchFamily="2" charset="2"/>
              <a:buChar char="p"/>
            </a:pPr>
            <a:endParaRPr lang="en-US" altLang="zh-CN" dirty="0">
              <a:latin typeface="+mn-ea"/>
              <a:ea typeface="+mn-ea"/>
              <a:cs typeface="宋体"/>
            </a:endParaRPr>
          </a:p>
          <a:p>
            <a:pPr>
              <a:lnSpc>
                <a:spcPct val="150000"/>
              </a:lnSpc>
            </a:pPr>
            <a:endParaRPr kumimoji="1" lang="zh-CN" altLang="en-US" sz="2000" dirty="0">
              <a:latin typeface="+mn-ea"/>
              <a:ea typeface="+mn-ea"/>
            </a:endParaRPr>
          </a:p>
        </p:txBody>
      </p:sp>
    </p:spTree>
    <p:extLst>
      <p:ext uri="{BB962C8B-B14F-4D97-AF65-F5344CB8AC3E}">
        <p14:creationId xmlns:p14="http://schemas.microsoft.com/office/powerpoint/2010/main" val="64122718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Verdana" charset="0"/>
                <a:ea typeface="Verdana" charset="0"/>
                <a:cs typeface="Verdana" charset="0"/>
              </a:rPr>
              <a:t>EM</a:t>
            </a:r>
            <a:r>
              <a:rPr lang="zh-CN" altLang="en-US" dirty="0">
                <a:latin typeface="+mj-ea"/>
                <a:ea typeface="+mj-ea"/>
                <a:cs typeface="黑体"/>
              </a:rPr>
              <a:t>算法举例</a:t>
            </a:r>
            <a:endParaRPr lang="zh-CN" altLang="en-US" dirty="0">
              <a:latin typeface="+mj-ea"/>
              <a:ea typeface="+mj-ea"/>
            </a:endParaRPr>
          </a:p>
        </p:txBody>
      </p:sp>
      <p:sp>
        <p:nvSpPr>
          <p:cNvPr id="2" name="内容占位符 1"/>
          <p:cNvSpPr>
            <a:spLocks noGrp="1"/>
          </p:cNvSpPr>
          <p:nvPr>
            <p:ph sz="quarter" idx="14"/>
          </p:nvPr>
        </p:nvSpPr>
        <p:spPr>
          <a:xfrm>
            <a:off x="173851" y="1040891"/>
            <a:ext cx="8723013" cy="3862413"/>
          </a:xfrm>
        </p:spPr>
        <p:txBody>
          <a:bodyPr vert="horz" lIns="91440" tIns="45720" rIns="91440" bIns="45720" rtlCol="0">
            <a:normAutofit/>
          </a:bodyPr>
          <a:lstStyle/>
          <a:p>
            <a:pPr marL="228600" lvl="1">
              <a:lnSpc>
                <a:spcPct val="150000"/>
              </a:lnSpc>
              <a:spcBef>
                <a:spcPts val="1000"/>
              </a:spcBef>
              <a:buSzPct val="120000"/>
              <a:buChar char="p"/>
            </a:pPr>
            <a:r>
              <a:rPr lang="zh-CN" altLang="en-US" dirty="0">
                <a:latin typeface="+mn-ea"/>
                <a:ea typeface="+mn-ea"/>
              </a:rPr>
              <a:t>就是说，初始化的</a:t>
            </a:r>
            <a:r>
              <a:rPr lang="en-US" altLang="zh-CN" dirty="0">
                <a:latin typeface="+mn-ea"/>
                <a:ea typeface="+mn-ea"/>
              </a:rPr>
              <a:t>P1</a:t>
            </a:r>
            <a:r>
              <a:rPr lang="zh-CN" altLang="en-US" dirty="0">
                <a:latin typeface="+mn-ea"/>
                <a:ea typeface="+mn-ea"/>
              </a:rPr>
              <a:t>和</a:t>
            </a:r>
            <a:r>
              <a:rPr lang="en-US" altLang="zh-CN" dirty="0">
                <a:latin typeface="+mn-ea"/>
                <a:ea typeface="+mn-ea"/>
              </a:rPr>
              <a:t>P2</a:t>
            </a:r>
            <a:r>
              <a:rPr lang="zh-CN" altLang="en-US" dirty="0">
                <a:latin typeface="+mn-ea"/>
                <a:ea typeface="+mn-ea"/>
              </a:rPr>
              <a:t>，按照最大似然概率就可以估计出</a:t>
            </a:r>
            <a:r>
              <a:rPr lang="en-US" altLang="zh-CN" dirty="0">
                <a:latin typeface="+mn-ea"/>
                <a:ea typeface="+mn-ea"/>
              </a:rPr>
              <a:t>z</a:t>
            </a:r>
            <a:r>
              <a:rPr lang="zh-CN" altLang="en-US" dirty="0">
                <a:latin typeface="+mn-ea"/>
                <a:ea typeface="+mn-ea"/>
              </a:rPr>
              <a:t>，然后基于</a:t>
            </a:r>
            <a:r>
              <a:rPr lang="en-US" altLang="zh-CN" dirty="0">
                <a:latin typeface="+mn-ea"/>
                <a:ea typeface="+mn-ea"/>
              </a:rPr>
              <a:t>z</a:t>
            </a:r>
            <a:r>
              <a:rPr lang="zh-CN" altLang="en-US" dirty="0">
                <a:latin typeface="+mn-ea"/>
                <a:ea typeface="+mn-ea"/>
              </a:rPr>
              <a:t>，按照最大似然概率可以反过来估计出</a:t>
            </a:r>
            <a:r>
              <a:rPr lang="en-US" altLang="zh-CN" dirty="0">
                <a:latin typeface="+mn-ea"/>
                <a:ea typeface="+mn-ea"/>
              </a:rPr>
              <a:t>P1</a:t>
            </a:r>
            <a:r>
              <a:rPr lang="zh-CN" altLang="en-US" dirty="0">
                <a:latin typeface="+mn-ea"/>
                <a:ea typeface="+mn-ea"/>
              </a:rPr>
              <a:t>和</a:t>
            </a:r>
            <a:r>
              <a:rPr lang="en-US" altLang="zh-CN" dirty="0">
                <a:latin typeface="+mn-ea"/>
                <a:ea typeface="+mn-ea"/>
              </a:rPr>
              <a:t>P2</a:t>
            </a:r>
            <a:r>
              <a:rPr lang="zh-CN" altLang="en-US" dirty="0">
                <a:latin typeface="+mn-ea"/>
                <a:ea typeface="+mn-ea"/>
              </a:rPr>
              <a:t>，当与初始化的</a:t>
            </a:r>
            <a:r>
              <a:rPr lang="en-US" altLang="zh-CN" dirty="0">
                <a:latin typeface="+mn-ea"/>
                <a:ea typeface="+mn-ea"/>
              </a:rPr>
              <a:t>P1</a:t>
            </a:r>
            <a:r>
              <a:rPr lang="zh-CN" altLang="en-US" dirty="0">
                <a:latin typeface="+mn-ea"/>
                <a:ea typeface="+mn-ea"/>
              </a:rPr>
              <a:t>和</a:t>
            </a:r>
            <a:r>
              <a:rPr lang="en-US" altLang="zh-CN" dirty="0">
                <a:latin typeface="+mn-ea"/>
                <a:ea typeface="+mn-ea"/>
              </a:rPr>
              <a:t>P2</a:t>
            </a:r>
            <a:r>
              <a:rPr lang="zh-CN" altLang="en-US" dirty="0">
                <a:latin typeface="+mn-ea"/>
                <a:ea typeface="+mn-ea"/>
              </a:rPr>
              <a:t>一样时，说明是</a:t>
            </a:r>
            <a:r>
              <a:rPr lang="en-US" altLang="zh-CN" dirty="0">
                <a:latin typeface="+mn-ea"/>
                <a:ea typeface="+mn-ea"/>
              </a:rPr>
              <a:t>P1</a:t>
            </a:r>
            <a:r>
              <a:rPr lang="zh-CN" altLang="en-US" dirty="0">
                <a:latin typeface="+mn-ea"/>
                <a:ea typeface="+mn-ea"/>
              </a:rPr>
              <a:t>和</a:t>
            </a:r>
            <a:r>
              <a:rPr lang="en-US" altLang="zh-CN" dirty="0">
                <a:latin typeface="+mn-ea"/>
                <a:ea typeface="+mn-ea"/>
              </a:rPr>
              <a:t>P2</a:t>
            </a:r>
            <a:r>
              <a:rPr lang="zh-CN" altLang="en-US" dirty="0">
                <a:latin typeface="+mn-ea"/>
                <a:ea typeface="+mn-ea"/>
              </a:rPr>
              <a:t>很有可能就是真实的值。这里面包含了两个交互的最大似然估计。</a:t>
            </a:r>
            <a:endParaRPr lang="en-US" altLang="zh-CN" dirty="0">
              <a:latin typeface="+mn-ea"/>
              <a:ea typeface="+mn-ea"/>
            </a:endParaRPr>
          </a:p>
          <a:p>
            <a:pPr marL="228600" lvl="1">
              <a:lnSpc>
                <a:spcPct val="150000"/>
              </a:lnSpc>
              <a:spcBef>
                <a:spcPts val="1000"/>
              </a:spcBef>
              <a:buSzPct val="120000"/>
              <a:buChar char="p"/>
            </a:pPr>
            <a:endParaRPr lang="zh-CN" altLang="en-US" dirty="0">
              <a:latin typeface="+mn-ea"/>
              <a:ea typeface="+mn-ea"/>
            </a:endParaRPr>
          </a:p>
          <a:p>
            <a:pPr marL="228600" lvl="1">
              <a:lnSpc>
                <a:spcPct val="150000"/>
              </a:lnSpc>
              <a:spcBef>
                <a:spcPts val="1000"/>
              </a:spcBef>
              <a:buSzPct val="120000"/>
              <a:buChar char="p"/>
            </a:pPr>
            <a:r>
              <a:rPr lang="zh-CN" altLang="en-US" dirty="0">
                <a:latin typeface="+mn-ea"/>
                <a:ea typeface="+mn-ea"/>
              </a:rPr>
              <a:t>如果新估计出来的</a:t>
            </a:r>
            <a:r>
              <a:rPr lang="en-US" altLang="zh-CN" dirty="0">
                <a:latin typeface="+mn-ea"/>
                <a:ea typeface="+mn-ea"/>
              </a:rPr>
              <a:t>P1</a:t>
            </a:r>
            <a:r>
              <a:rPr lang="zh-CN" altLang="en-US" dirty="0">
                <a:latin typeface="+mn-ea"/>
                <a:ea typeface="+mn-ea"/>
              </a:rPr>
              <a:t>和</a:t>
            </a:r>
            <a:r>
              <a:rPr lang="en-US" altLang="zh-CN" dirty="0">
                <a:latin typeface="+mn-ea"/>
                <a:ea typeface="+mn-ea"/>
              </a:rPr>
              <a:t>P2</a:t>
            </a:r>
            <a:r>
              <a:rPr lang="zh-CN" altLang="en-US" dirty="0">
                <a:latin typeface="+mn-ea"/>
                <a:ea typeface="+mn-ea"/>
              </a:rPr>
              <a:t>和初始化的值差别很大，怎么办呢？就是继续用新的</a:t>
            </a:r>
            <a:r>
              <a:rPr lang="en-US" altLang="zh-CN" dirty="0">
                <a:latin typeface="+mn-ea"/>
                <a:ea typeface="+mn-ea"/>
              </a:rPr>
              <a:t>P1</a:t>
            </a:r>
            <a:r>
              <a:rPr lang="zh-CN" altLang="en-US" dirty="0">
                <a:latin typeface="+mn-ea"/>
                <a:ea typeface="+mn-ea"/>
              </a:rPr>
              <a:t>和</a:t>
            </a:r>
            <a:r>
              <a:rPr lang="en-US" altLang="zh-CN" dirty="0">
                <a:latin typeface="+mn-ea"/>
                <a:ea typeface="+mn-ea"/>
              </a:rPr>
              <a:t>P2</a:t>
            </a:r>
            <a:r>
              <a:rPr lang="zh-CN" altLang="en-US" dirty="0">
                <a:latin typeface="+mn-ea"/>
                <a:ea typeface="+mn-ea"/>
              </a:rPr>
              <a:t>迭代，直至收敛。</a:t>
            </a:r>
          </a:p>
          <a:p>
            <a:pPr marL="228600" lvl="1">
              <a:lnSpc>
                <a:spcPct val="150000"/>
              </a:lnSpc>
              <a:spcBef>
                <a:spcPts val="1000"/>
              </a:spcBef>
              <a:buSzPct val="120000"/>
              <a:buChar char="p"/>
            </a:pPr>
            <a:endParaRPr lang="en-US" altLang="zh-CN" dirty="0">
              <a:latin typeface="+mn-ea"/>
              <a:ea typeface="+mn-ea"/>
            </a:endParaRPr>
          </a:p>
          <a:p>
            <a:pPr marL="228600" lvl="1">
              <a:lnSpc>
                <a:spcPct val="150000"/>
              </a:lnSpc>
              <a:spcBef>
                <a:spcPts val="1000"/>
              </a:spcBef>
              <a:buSzPct val="120000"/>
              <a:buChar char="p"/>
            </a:pPr>
            <a:endParaRPr lang="en-US" altLang="zh-CN" dirty="0">
              <a:latin typeface="+mn-ea"/>
              <a:ea typeface="+mn-ea"/>
            </a:endParaRPr>
          </a:p>
          <a:p>
            <a:pPr marL="228600" lvl="1">
              <a:lnSpc>
                <a:spcPct val="150000"/>
              </a:lnSpc>
              <a:spcBef>
                <a:spcPts val="1000"/>
              </a:spcBef>
              <a:buSzPct val="120000"/>
              <a:buChar char="p"/>
            </a:pPr>
            <a:endParaRPr lang="en-US" altLang="zh-CN" dirty="0">
              <a:latin typeface="+mn-ea"/>
              <a:ea typeface="+mn-ea"/>
            </a:endParaRPr>
          </a:p>
          <a:p>
            <a:pPr marL="228600" lvl="1">
              <a:lnSpc>
                <a:spcPct val="150000"/>
              </a:lnSpc>
              <a:spcBef>
                <a:spcPts val="1000"/>
              </a:spcBef>
              <a:buSzPct val="120000"/>
              <a:buChar char="p"/>
            </a:pPr>
            <a:endParaRPr lang="en-US" altLang="zh-CN" dirty="0">
              <a:latin typeface="+mn-ea"/>
              <a:ea typeface="+mn-ea"/>
            </a:endParaRPr>
          </a:p>
          <a:p>
            <a:pPr marL="228600" lvl="1">
              <a:lnSpc>
                <a:spcPct val="150000"/>
              </a:lnSpc>
              <a:spcBef>
                <a:spcPts val="1000"/>
              </a:spcBef>
              <a:buSzPct val="120000"/>
              <a:buChar char="p"/>
            </a:pPr>
            <a:endParaRPr lang="en-US" altLang="zh-CN" dirty="0">
              <a:latin typeface="+mn-ea"/>
              <a:ea typeface="+mn-ea"/>
            </a:endParaRPr>
          </a:p>
          <a:p>
            <a:pPr marL="228600" lvl="1">
              <a:lnSpc>
                <a:spcPct val="150000"/>
              </a:lnSpc>
              <a:spcBef>
                <a:spcPts val="1000"/>
              </a:spcBef>
              <a:buSzPct val="120000"/>
              <a:buChar char="p"/>
            </a:pPr>
            <a:endParaRPr lang="en-US" altLang="zh-CN" dirty="0">
              <a:latin typeface="+mn-ea"/>
              <a:ea typeface="+mn-ea"/>
            </a:endParaRPr>
          </a:p>
          <a:p>
            <a:pPr marL="228600" lvl="1">
              <a:lnSpc>
                <a:spcPct val="150000"/>
              </a:lnSpc>
              <a:spcBef>
                <a:spcPts val="1000"/>
              </a:spcBef>
              <a:buSzPct val="120000"/>
              <a:buChar char="p"/>
            </a:pPr>
            <a:endParaRPr lang="en-US" altLang="zh-CN" dirty="0">
              <a:latin typeface="+mn-ea"/>
              <a:ea typeface="+mn-ea"/>
            </a:endParaRPr>
          </a:p>
          <a:p>
            <a:pPr>
              <a:lnSpc>
                <a:spcPct val="150000"/>
              </a:lnSpc>
            </a:pPr>
            <a:endParaRPr kumimoji="1" lang="zh-CN" altLang="en-US" sz="2000" dirty="0">
              <a:latin typeface="+mn-ea"/>
              <a:ea typeface="+mn-ea"/>
            </a:endParaRPr>
          </a:p>
        </p:txBody>
      </p:sp>
    </p:spTree>
    <p:extLst>
      <p:ext uri="{BB962C8B-B14F-4D97-AF65-F5344CB8AC3E}">
        <p14:creationId xmlns:p14="http://schemas.microsoft.com/office/powerpoint/2010/main" val="10260306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Verdana" charset="0"/>
                <a:ea typeface="Verdana" charset="0"/>
                <a:cs typeface="Verdana" charset="0"/>
              </a:rPr>
              <a:t>EM</a:t>
            </a:r>
            <a:r>
              <a:rPr lang="zh-CN" altLang="en-US" dirty="0">
                <a:latin typeface="+mj-ea"/>
                <a:ea typeface="+mj-ea"/>
                <a:cs typeface="黑体"/>
              </a:rPr>
              <a:t>算法举例</a:t>
            </a:r>
            <a:endParaRPr lang="zh-CN" altLang="en-US" dirty="0">
              <a:latin typeface="+mj-ea"/>
              <a:ea typeface="+mj-ea"/>
            </a:endParaRPr>
          </a:p>
        </p:txBody>
      </p:sp>
      <p:sp>
        <p:nvSpPr>
          <p:cNvPr id="2" name="内容占位符 1"/>
          <p:cNvSpPr>
            <a:spLocks noGrp="1"/>
          </p:cNvSpPr>
          <p:nvPr>
            <p:ph sz="quarter" idx="14"/>
          </p:nvPr>
        </p:nvSpPr>
        <p:spPr>
          <a:xfrm>
            <a:off x="173851" y="1040891"/>
            <a:ext cx="8723013" cy="3862413"/>
          </a:xfrm>
        </p:spPr>
        <p:txBody>
          <a:bodyPr vert="horz" lIns="91440" tIns="45720" rIns="91440" bIns="45720" rtlCol="0">
            <a:normAutofit/>
          </a:bodyPr>
          <a:lstStyle/>
          <a:p>
            <a:pPr marL="228600" lvl="1">
              <a:lnSpc>
                <a:spcPct val="150000"/>
              </a:lnSpc>
              <a:spcBef>
                <a:spcPts val="1000"/>
              </a:spcBef>
              <a:buSzPct val="120000"/>
              <a:buFont typeface="Wingdings" panose="05000000000000000000" pitchFamily="2" charset="2"/>
              <a:buChar char="p"/>
            </a:pPr>
            <a:r>
              <a:rPr lang="zh-CN" altLang="en-US" sz="2100" dirty="0">
                <a:latin typeface="+mn-ea"/>
                <a:ea typeface="+mn-ea"/>
              </a:rPr>
              <a:t>不妨先随便给</a:t>
            </a:r>
            <a:r>
              <a:rPr lang="en-US" altLang="zh-CN" sz="2100" dirty="0">
                <a:latin typeface="+mn-ea"/>
                <a:ea typeface="+mn-ea"/>
              </a:rPr>
              <a:t>P1</a:t>
            </a:r>
            <a:r>
              <a:rPr lang="zh-CN" altLang="en-US" sz="2100" dirty="0">
                <a:latin typeface="+mn-ea"/>
                <a:ea typeface="+mn-ea"/>
              </a:rPr>
              <a:t>和</a:t>
            </a:r>
            <a:r>
              <a:rPr lang="en-US" altLang="zh-CN" sz="2100" dirty="0">
                <a:latin typeface="+mn-ea"/>
                <a:ea typeface="+mn-ea"/>
              </a:rPr>
              <a:t>P2</a:t>
            </a:r>
            <a:r>
              <a:rPr lang="zh-CN" altLang="en-US" sz="2100" dirty="0">
                <a:latin typeface="+mn-ea"/>
                <a:ea typeface="+mn-ea"/>
              </a:rPr>
              <a:t>赋一个值，比如：</a:t>
            </a:r>
            <a:br>
              <a:rPr lang="zh-CN" altLang="en-US" sz="2100" dirty="0">
                <a:latin typeface="+mn-ea"/>
                <a:ea typeface="+mn-ea"/>
              </a:rPr>
            </a:br>
            <a:r>
              <a:rPr lang="en-US" altLang="zh-CN" sz="2100" dirty="0">
                <a:latin typeface="+mn-ea"/>
                <a:ea typeface="+mn-ea"/>
              </a:rPr>
              <a:t>P1 = 0.2</a:t>
            </a:r>
            <a:br>
              <a:rPr lang="en-US" altLang="zh-CN" sz="2100" dirty="0">
                <a:latin typeface="+mn-ea"/>
                <a:ea typeface="+mn-ea"/>
              </a:rPr>
            </a:br>
            <a:r>
              <a:rPr lang="en-US" altLang="zh-CN" sz="2100" dirty="0">
                <a:latin typeface="+mn-ea"/>
                <a:ea typeface="+mn-ea"/>
              </a:rPr>
              <a:t>P2 = 0.7</a:t>
            </a:r>
          </a:p>
          <a:p>
            <a:pPr marL="228600" lvl="1">
              <a:lnSpc>
                <a:spcPct val="150000"/>
              </a:lnSpc>
              <a:spcBef>
                <a:spcPts val="1000"/>
              </a:spcBef>
              <a:buSzPct val="120000"/>
              <a:buFont typeface="Wingdings" panose="05000000000000000000" pitchFamily="2" charset="2"/>
              <a:buChar char="p"/>
            </a:pPr>
            <a:r>
              <a:rPr lang="zh-CN" altLang="en-US" sz="2100" dirty="0">
                <a:latin typeface="+mn-ea"/>
                <a:ea typeface="+mn-ea"/>
              </a:rPr>
              <a:t>然后，看看第一轮抛掷最可能是哪个硬币。</a:t>
            </a:r>
            <a:br>
              <a:rPr lang="zh-CN" altLang="en-US" sz="2100" dirty="0">
                <a:latin typeface="+mn-ea"/>
                <a:ea typeface="+mn-ea"/>
              </a:rPr>
            </a:br>
            <a:r>
              <a:rPr lang="zh-CN" altLang="en-US" sz="2100" dirty="0">
                <a:latin typeface="+mn-ea"/>
                <a:ea typeface="+mn-ea"/>
              </a:rPr>
              <a:t>如果是硬币</a:t>
            </a:r>
            <a:r>
              <a:rPr lang="en-US" altLang="zh-CN" sz="2100" dirty="0">
                <a:latin typeface="+mn-ea"/>
                <a:ea typeface="+mn-ea"/>
              </a:rPr>
              <a:t>1</a:t>
            </a:r>
            <a:r>
              <a:rPr lang="zh-CN" altLang="en-US" sz="2100" dirty="0">
                <a:latin typeface="+mn-ea"/>
                <a:ea typeface="+mn-ea"/>
              </a:rPr>
              <a:t>，得出</a:t>
            </a:r>
            <a:r>
              <a:rPr lang="en-US" altLang="zh-CN" sz="2100" dirty="0">
                <a:latin typeface="+mn-ea"/>
                <a:ea typeface="+mn-ea"/>
              </a:rPr>
              <a:t>3</a:t>
            </a:r>
            <a:r>
              <a:rPr lang="zh-CN" altLang="en-US" sz="2100" dirty="0">
                <a:latin typeface="+mn-ea"/>
                <a:ea typeface="+mn-ea"/>
              </a:rPr>
              <a:t>正</a:t>
            </a:r>
            <a:r>
              <a:rPr lang="en-US" altLang="zh-CN" sz="2100" dirty="0">
                <a:latin typeface="+mn-ea"/>
                <a:ea typeface="+mn-ea"/>
              </a:rPr>
              <a:t>2</a:t>
            </a:r>
            <a:r>
              <a:rPr lang="zh-CN" altLang="en-US" sz="2100" dirty="0">
                <a:latin typeface="+mn-ea"/>
                <a:ea typeface="+mn-ea"/>
              </a:rPr>
              <a:t>反的概率为 </a:t>
            </a:r>
            <a:r>
              <a:rPr lang="en-US" altLang="zh-CN" sz="2100" dirty="0">
                <a:latin typeface="+mn-ea"/>
                <a:ea typeface="+mn-ea"/>
              </a:rPr>
              <a:t>0.2*0.2*0.2*0.8*0.8 = 0.00512</a:t>
            </a:r>
            <a:br>
              <a:rPr lang="en-US" altLang="zh-CN" sz="2100" dirty="0">
                <a:latin typeface="+mn-ea"/>
                <a:ea typeface="+mn-ea"/>
              </a:rPr>
            </a:br>
            <a:r>
              <a:rPr lang="zh-CN" altLang="en-US" sz="2100" dirty="0">
                <a:latin typeface="+mn-ea"/>
                <a:ea typeface="+mn-ea"/>
              </a:rPr>
              <a:t>如果是硬币</a:t>
            </a:r>
            <a:r>
              <a:rPr lang="en-US" altLang="zh-CN" sz="2100" dirty="0">
                <a:latin typeface="+mn-ea"/>
                <a:ea typeface="+mn-ea"/>
              </a:rPr>
              <a:t>2</a:t>
            </a:r>
            <a:r>
              <a:rPr lang="zh-CN" altLang="en-US" sz="2100" dirty="0">
                <a:latin typeface="+mn-ea"/>
                <a:ea typeface="+mn-ea"/>
              </a:rPr>
              <a:t>，得出</a:t>
            </a:r>
            <a:r>
              <a:rPr lang="en-US" altLang="zh-CN" sz="2100" dirty="0">
                <a:latin typeface="+mn-ea"/>
                <a:ea typeface="+mn-ea"/>
              </a:rPr>
              <a:t>3</a:t>
            </a:r>
            <a:r>
              <a:rPr lang="zh-CN" altLang="en-US" sz="2100" dirty="0">
                <a:latin typeface="+mn-ea"/>
                <a:ea typeface="+mn-ea"/>
              </a:rPr>
              <a:t>正</a:t>
            </a:r>
            <a:r>
              <a:rPr lang="en-US" altLang="zh-CN" sz="2100" dirty="0">
                <a:latin typeface="+mn-ea"/>
                <a:ea typeface="+mn-ea"/>
              </a:rPr>
              <a:t>2</a:t>
            </a:r>
            <a:r>
              <a:rPr lang="zh-CN" altLang="en-US" sz="2100" dirty="0">
                <a:latin typeface="+mn-ea"/>
                <a:ea typeface="+mn-ea"/>
              </a:rPr>
              <a:t>反的概率为</a:t>
            </a:r>
            <a:r>
              <a:rPr lang="en-US" altLang="zh-CN" sz="2100" dirty="0">
                <a:latin typeface="+mn-ea"/>
                <a:ea typeface="+mn-ea"/>
              </a:rPr>
              <a:t>0.7*0.7*0.7*0.3*0.3=0.03087</a:t>
            </a:r>
            <a:br>
              <a:rPr lang="en-US" altLang="zh-CN" sz="2100" dirty="0">
                <a:latin typeface="+mn-ea"/>
                <a:ea typeface="+mn-ea"/>
              </a:rPr>
            </a:br>
            <a:r>
              <a:rPr lang="zh-CN" altLang="en-US" sz="2100" dirty="0">
                <a:latin typeface="+mn-ea"/>
                <a:ea typeface="+mn-ea"/>
              </a:rPr>
              <a:t>然后依次求出其他</a:t>
            </a:r>
            <a:r>
              <a:rPr lang="en-US" altLang="zh-CN" sz="2100" dirty="0">
                <a:latin typeface="+mn-ea"/>
                <a:ea typeface="+mn-ea"/>
              </a:rPr>
              <a:t>4</a:t>
            </a:r>
            <a:r>
              <a:rPr lang="zh-CN" altLang="en-US" sz="2100" dirty="0">
                <a:latin typeface="+mn-ea"/>
                <a:ea typeface="+mn-ea"/>
              </a:rPr>
              <a:t>轮中的相应概率。做成表格如下：</a:t>
            </a:r>
          </a:p>
          <a:p>
            <a:pPr marL="228600" lvl="1">
              <a:lnSpc>
                <a:spcPct val="150000"/>
              </a:lnSpc>
              <a:spcBef>
                <a:spcPts val="1000"/>
              </a:spcBef>
              <a:buSzPct val="120000"/>
              <a:buChar char="p"/>
            </a:pPr>
            <a:endParaRPr lang="en-US" altLang="zh-CN" dirty="0">
              <a:latin typeface="+mn-ea"/>
              <a:ea typeface="+mn-ea"/>
            </a:endParaRPr>
          </a:p>
          <a:p>
            <a:pPr marL="228600" lvl="1">
              <a:lnSpc>
                <a:spcPct val="150000"/>
              </a:lnSpc>
              <a:spcBef>
                <a:spcPts val="1000"/>
              </a:spcBef>
              <a:buSzPct val="120000"/>
              <a:buChar char="p"/>
            </a:pPr>
            <a:endParaRPr lang="en-US" altLang="zh-CN" dirty="0">
              <a:latin typeface="+mn-ea"/>
              <a:ea typeface="+mn-ea"/>
            </a:endParaRPr>
          </a:p>
          <a:p>
            <a:pPr marL="228600" lvl="1">
              <a:lnSpc>
                <a:spcPct val="150000"/>
              </a:lnSpc>
              <a:spcBef>
                <a:spcPts val="1000"/>
              </a:spcBef>
              <a:buSzPct val="120000"/>
              <a:buChar char="p"/>
            </a:pPr>
            <a:endParaRPr lang="en-US" altLang="zh-CN" dirty="0">
              <a:latin typeface="+mn-ea"/>
              <a:ea typeface="+mn-ea"/>
            </a:endParaRPr>
          </a:p>
          <a:p>
            <a:pPr marL="228600" lvl="1">
              <a:lnSpc>
                <a:spcPct val="150000"/>
              </a:lnSpc>
              <a:spcBef>
                <a:spcPts val="1000"/>
              </a:spcBef>
              <a:buSzPct val="120000"/>
              <a:buChar char="p"/>
            </a:pPr>
            <a:endParaRPr lang="en-US" altLang="zh-CN" dirty="0">
              <a:latin typeface="+mn-ea"/>
              <a:ea typeface="+mn-ea"/>
            </a:endParaRPr>
          </a:p>
          <a:p>
            <a:pPr marL="228600" lvl="1">
              <a:lnSpc>
                <a:spcPct val="150000"/>
              </a:lnSpc>
              <a:spcBef>
                <a:spcPts val="1000"/>
              </a:spcBef>
              <a:buSzPct val="120000"/>
              <a:buChar char="p"/>
            </a:pPr>
            <a:endParaRPr lang="en-US" altLang="zh-CN" dirty="0">
              <a:latin typeface="+mn-ea"/>
              <a:ea typeface="+mn-ea"/>
            </a:endParaRPr>
          </a:p>
          <a:p>
            <a:pPr marL="228600" lvl="1">
              <a:lnSpc>
                <a:spcPct val="150000"/>
              </a:lnSpc>
              <a:spcBef>
                <a:spcPts val="1000"/>
              </a:spcBef>
              <a:buSzPct val="120000"/>
              <a:buChar char="p"/>
            </a:pPr>
            <a:endParaRPr lang="en-US" altLang="zh-CN" dirty="0">
              <a:latin typeface="+mn-ea"/>
              <a:ea typeface="+mn-ea"/>
            </a:endParaRPr>
          </a:p>
          <a:p>
            <a:pPr marL="228600" lvl="1">
              <a:lnSpc>
                <a:spcPct val="150000"/>
              </a:lnSpc>
              <a:spcBef>
                <a:spcPts val="1000"/>
              </a:spcBef>
              <a:buSzPct val="120000"/>
              <a:buChar char="p"/>
            </a:pPr>
            <a:endParaRPr lang="en-US" altLang="zh-CN" dirty="0">
              <a:latin typeface="+mn-ea"/>
              <a:ea typeface="+mn-ea"/>
            </a:endParaRPr>
          </a:p>
          <a:p>
            <a:pPr>
              <a:lnSpc>
                <a:spcPct val="150000"/>
              </a:lnSpc>
            </a:pPr>
            <a:endParaRPr kumimoji="1" lang="zh-CN" altLang="en-US" sz="2000" dirty="0">
              <a:latin typeface="+mn-ea"/>
              <a:ea typeface="+mn-ea"/>
            </a:endParaRPr>
          </a:p>
        </p:txBody>
      </p:sp>
    </p:spTree>
    <p:extLst>
      <p:ext uri="{BB962C8B-B14F-4D97-AF65-F5344CB8AC3E}">
        <p14:creationId xmlns:p14="http://schemas.microsoft.com/office/powerpoint/2010/main" val="360366936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Verdana" charset="0"/>
                <a:ea typeface="Verdana" charset="0"/>
                <a:cs typeface="Verdana" charset="0"/>
              </a:rPr>
              <a:t>EM</a:t>
            </a:r>
            <a:r>
              <a:rPr lang="zh-CN" altLang="en-US" dirty="0">
                <a:latin typeface="+mj-ea"/>
                <a:ea typeface="+mj-ea"/>
                <a:cs typeface="黑体"/>
              </a:rPr>
              <a:t>算法举例</a:t>
            </a:r>
            <a:endParaRPr lang="zh-CN" altLang="en-US" dirty="0">
              <a:latin typeface="+mj-ea"/>
              <a:ea typeface="+mj-ea"/>
            </a:endParaRPr>
          </a:p>
        </p:txBody>
      </p:sp>
      <p:sp>
        <p:nvSpPr>
          <p:cNvPr id="2" name="内容占位符 1"/>
          <p:cNvSpPr>
            <a:spLocks noGrp="1"/>
          </p:cNvSpPr>
          <p:nvPr>
            <p:ph sz="quarter" idx="14"/>
          </p:nvPr>
        </p:nvSpPr>
        <p:spPr>
          <a:xfrm>
            <a:off x="420987" y="3770839"/>
            <a:ext cx="8723013" cy="2954639"/>
          </a:xfrm>
        </p:spPr>
        <p:txBody>
          <a:bodyPr vert="horz" lIns="91440" tIns="45720" rIns="91440" bIns="45720" rtlCol="0">
            <a:normAutofit/>
          </a:bodyPr>
          <a:lstStyle/>
          <a:p>
            <a:pPr marL="228600" lvl="1">
              <a:lnSpc>
                <a:spcPct val="150000"/>
              </a:lnSpc>
              <a:spcBef>
                <a:spcPts val="1000"/>
              </a:spcBef>
              <a:buSzPct val="120000"/>
              <a:buFont typeface="Wingdings" panose="05000000000000000000" pitchFamily="2" charset="2"/>
              <a:buChar char="p"/>
            </a:pPr>
            <a:r>
              <a:rPr lang="zh-CN" altLang="en-US" dirty="0"/>
              <a:t>按照最大似然法则：</a:t>
            </a:r>
            <a:br>
              <a:rPr lang="zh-CN" altLang="en-US" dirty="0"/>
            </a:br>
            <a:r>
              <a:rPr lang="zh-CN" altLang="en-US" dirty="0"/>
              <a:t>第</a:t>
            </a:r>
            <a:r>
              <a:rPr lang="en-US" altLang="zh-CN" dirty="0"/>
              <a:t>1</a:t>
            </a:r>
            <a:r>
              <a:rPr lang="zh-CN" altLang="en-US" dirty="0"/>
              <a:t>轮中最有可能的是</a:t>
            </a:r>
            <a:r>
              <a:rPr lang="zh-CN" altLang="en-US" b="1" dirty="0"/>
              <a:t>硬币</a:t>
            </a:r>
            <a:r>
              <a:rPr lang="en-US" altLang="zh-CN" b="1" dirty="0"/>
              <a:t>2</a:t>
            </a:r>
            <a:br>
              <a:rPr lang="zh-CN" altLang="en-US" dirty="0"/>
            </a:br>
            <a:r>
              <a:rPr lang="zh-CN" altLang="en-US" dirty="0"/>
              <a:t>第</a:t>
            </a:r>
            <a:r>
              <a:rPr lang="en-US" altLang="zh-CN" dirty="0"/>
              <a:t>2</a:t>
            </a:r>
            <a:r>
              <a:rPr lang="zh-CN" altLang="en-US" dirty="0"/>
              <a:t>轮中最有可能的是</a:t>
            </a:r>
            <a:r>
              <a:rPr lang="zh-CN" altLang="en-US" b="1" dirty="0"/>
              <a:t>硬币</a:t>
            </a:r>
            <a:r>
              <a:rPr lang="en-US" altLang="zh-CN" b="1" dirty="0"/>
              <a:t>1</a:t>
            </a:r>
            <a:br>
              <a:rPr lang="zh-CN" altLang="en-US" dirty="0"/>
            </a:br>
            <a:r>
              <a:rPr lang="zh-CN" altLang="en-US" dirty="0"/>
              <a:t>第</a:t>
            </a:r>
            <a:r>
              <a:rPr lang="en-US" altLang="zh-CN" dirty="0"/>
              <a:t>3</a:t>
            </a:r>
            <a:r>
              <a:rPr lang="zh-CN" altLang="en-US" dirty="0"/>
              <a:t>轮中最有可能的是</a:t>
            </a:r>
            <a:r>
              <a:rPr lang="zh-CN" altLang="en-US" b="1" dirty="0"/>
              <a:t>硬币</a:t>
            </a:r>
            <a:r>
              <a:rPr lang="en-US" altLang="zh-CN" b="1" dirty="0"/>
              <a:t>1</a:t>
            </a:r>
            <a:br>
              <a:rPr lang="zh-CN" altLang="en-US" dirty="0"/>
            </a:br>
            <a:r>
              <a:rPr lang="zh-CN" altLang="en-US" dirty="0"/>
              <a:t>第</a:t>
            </a:r>
            <a:r>
              <a:rPr lang="en-US" altLang="zh-CN" dirty="0"/>
              <a:t>4</a:t>
            </a:r>
            <a:r>
              <a:rPr lang="zh-CN" altLang="en-US" dirty="0"/>
              <a:t>轮中最有可能的是</a:t>
            </a:r>
            <a:r>
              <a:rPr lang="zh-CN" altLang="en-US" b="1" dirty="0"/>
              <a:t>硬币</a:t>
            </a:r>
            <a:r>
              <a:rPr lang="en-US" altLang="zh-CN" b="1" dirty="0"/>
              <a:t>2</a:t>
            </a:r>
            <a:br>
              <a:rPr lang="zh-CN" altLang="en-US" dirty="0"/>
            </a:br>
            <a:r>
              <a:rPr lang="zh-CN" altLang="en-US" dirty="0"/>
              <a:t>第</a:t>
            </a:r>
            <a:r>
              <a:rPr lang="en-US" altLang="zh-CN" dirty="0"/>
              <a:t>5</a:t>
            </a:r>
            <a:r>
              <a:rPr lang="zh-CN" altLang="en-US" dirty="0"/>
              <a:t>轮中最有可能的是</a:t>
            </a:r>
            <a:r>
              <a:rPr lang="zh-CN" altLang="en-US" b="1" dirty="0"/>
              <a:t>硬币</a:t>
            </a:r>
            <a:r>
              <a:rPr lang="en-US" altLang="zh-CN" b="1" dirty="0"/>
              <a:t>1</a:t>
            </a:r>
            <a:endParaRPr lang="en-US" altLang="zh-CN" dirty="0">
              <a:latin typeface="+mn-ea"/>
              <a:ea typeface="+mn-ea"/>
            </a:endParaRPr>
          </a:p>
          <a:p>
            <a:pPr marL="228600" lvl="1">
              <a:lnSpc>
                <a:spcPct val="150000"/>
              </a:lnSpc>
              <a:spcBef>
                <a:spcPts val="1000"/>
              </a:spcBef>
              <a:buSzPct val="120000"/>
              <a:buChar char="p"/>
            </a:pPr>
            <a:endParaRPr lang="en-US" altLang="zh-CN" dirty="0">
              <a:latin typeface="+mn-ea"/>
              <a:ea typeface="+mn-ea"/>
            </a:endParaRPr>
          </a:p>
          <a:p>
            <a:pPr>
              <a:lnSpc>
                <a:spcPct val="150000"/>
              </a:lnSpc>
            </a:pPr>
            <a:endParaRPr kumimoji="1" lang="zh-CN" altLang="en-US" sz="2000" dirty="0">
              <a:latin typeface="+mn-ea"/>
              <a:ea typeface="+mn-ea"/>
            </a:endParaRPr>
          </a:p>
        </p:txBody>
      </p:sp>
      <p:pic>
        <p:nvPicPr>
          <p:cNvPr id="3" name="图片 2"/>
          <p:cNvPicPr>
            <a:picLocks noChangeAspect="1"/>
          </p:cNvPicPr>
          <p:nvPr/>
        </p:nvPicPr>
        <p:blipFill>
          <a:blip r:embed="rId2"/>
          <a:stretch>
            <a:fillRect/>
          </a:stretch>
        </p:blipFill>
        <p:spPr>
          <a:xfrm>
            <a:off x="0" y="768862"/>
            <a:ext cx="9144000" cy="3071316"/>
          </a:xfrm>
          <a:prstGeom prst="rect">
            <a:avLst/>
          </a:prstGeom>
        </p:spPr>
      </p:pic>
    </p:spTree>
    <p:extLst>
      <p:ext uri="{BB962C8B-B14F-4D97-AF65-F5344CB8AC3E}">
        <p14:creationId xmlns:p14="http://schemas.microsoft.com/office/powerpoint/2010/main" val="188009806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Verdana" charset="0"/>
                <a:ea typeface="Verdana" charset="0"/>
                <a:cs typeface="Verdana" charset="0"/>
              </a:rPr>
              <a:t>EM</a:t>
            </a:r>
            <a:r>
              <a:rPr lang="zh-CN" altLang="en-US" dirty="0">
                <a:latin typeface="+mj-ea"/>
                <a:ea typeface="+mj-ea"/>
                <a:cs typeface="黑体"/>
              </a:rPr>
              <a:t>算法举例</a:t>
            </a:r>
            <a:endParaRPr lang="zh-CN" altLang="en-US" dirty="0">
              <a:latin typeface="+mj-ea"/>
              <a:ea typeface="+mj-ea"/>
            </a:endParaRPr>
          </a:p>
        </p:txBody>
      </p:sp>
      <p:sp>
        <p:nvSpPr>
          <p:cNvPr id="2" name="内容占位符 1"/>
          <p:cNvSpPr>
            <a:spLocks noGrp="1"/>
          </p:cNvSpPr>
          <p:nvPr>
            <p:ph sz="quarter" idx="14"/>
          </p:nvPr>
        </p:nvSpPr>
        <p:spPr>
          <a:xfrm>
            <a:off x="260350" y="1107152"/>
            <a:ext cx="8723013" cy="3670257"/>
          </a:xfrm>
        </p:spPr>
        <p:txBody>
          <a:bodyPr vert="horz" lIns="91440" tIns="45720" rIns="91440" bIns="45720" rtlCol="0">
            <a:normAutofit lnSpcReduction="10000"/>
          </a:bodyPr>
          <a:lstStyle/>
          <a:p>
            <a:pPr marL="228600" lvl="1">
              <a:lnSpc>
                <a:spcPct val="150000"/>
              </a:lnSpc>
              <a:spcBef>
                <a:spcPts val="1000"/>
              </a:spcBef>
              <a:buSzPct val="120000"/>
              <a:buFont typeface="Wingdings" panose="05000000000000000000" pitchFamily="2" charset="2"/>
              <a:buChar char="p"/>
            </a:pPr>
            <a:r>
              <a:rPr lang="zh-CN" altLang="en-US" sz="2100" dirty="0"/>
              <a:t>把上面的值作为</a:t>
            </a:r>
            <a:r>
              <a:rPr lang="en-US" altLang="zh-CN" sz="2100" dirty="0"/>
              <a:t>z</a:t>
            </a:r>
            <a:r>
              <a:rPr lang="zh-CN" altLang="en-US" sz="2100" dirty="0"/>
              <a:t>的估计值。然后按照最大似然概率法则来估计新的</a:t>
            </a:r>
            <a:r>
              <a:rPr lang="en-US" altLang="zh-CN" sz="2100" dirty="0"/>
              <a:t>P1</a:t>
            </a:r>
            <a:r>
              <a:rPr lang="zh-CN" altLang="en-US" sz="2100" dirty="0"/>
              <a:t>和</a:t>
            </a:r>
            <a:r>
              <a:rPr lang="en-US" altLang="zh-CN" sz="2100" dirty="0"/>
              <a:t>P2</a:t>
            </a:r>
            <a:r>
              <a:rPr lang="zh-CN" altLang="en-US" sz="2100" dirty="0"/>
              <a:t>。</a:t>
            </a:r>
          </a:p>
          <a:p>
            <a:pPr marL="0" lvl="1" indent="0">
              <a:lnSpc>
                <a:spcPct val="150000"/>
              </a:lnSpc>
              <a:spcBef>
                <a:spcPts val="1000"/>
              </a:spcBef>
              <a:buSzPct val="120000"/>
              <a:buNone/>
            </a:pPr>
            <a:r>
              <a:rPr lang="en-US" altLang="zh-CN" sz="2100" dirty="0"/>
              <a:t>    P1 = </a:t>
            </a:r>
            <a:r>
              <a:rPr lang="zh-CN" altLang="en-US" sz="2100" dirty="0"/>
              <a:t>（</a:t>
            </a:r>
            <a:r>
              <a:rPr lang="en-US" altLang="zh-CN" sz="2100" dirty="0"/>
              <a:t>2+1+2</a:t>
            </a:r>
            <a:r>
              <a:rPr lang="zh-CN" altLang="en-US" sz="2100" dirty="0"/>
              <a:t>）</a:t>
            </a:r>
            <a:r>
              <a:rPr lang="en-US" altLang="zh-CN" sz="2100" dirty="0"/>
              <a:t>/15 = 0.33</a:t>
            </a:r>
            <a:br>
              <a:rPr lang="en-US" altLang="zh-CN" sz="2100" dirty="0"/>
            </a:br>
            <a:r>
              <a:rPr lang="en-US" altLang="zh-CN" sz="2100" dirty="0"/>
              <a:t>    P2=</a:t>
            </a:r>
            <a:r>
              <a:rPr lang="zh-CN" altLang="en-US" sz="2100" dirty="0"/>
              <a:t>（</a:t>
            </a:r>
            <a:r>
              <a:rPr lang="en-US" altLang="zh-CN" sz="2100" dirty="0"/>
              <a:t>3+3</a:t>
            </a:r>
            <a:r>
              <a:rPr lang="zh-CN" altLang="en-US" sz="2100" dirty="0"/>
              <a:t>）</a:t>
            </a:r>
            <a:r>
              <a:rPr lang="en-US" altLang="zh-CN" sz="2100" dirty="0"/>
              <a:t>/10 = 0.6</a:t>
            </a:r>
          </a:p>
          <a:p>
            <a:pPr marL="228600" lvl="1">
              <a:lnSpc>
                <a:spcPct val="150000"/>
              </a:lnSpc>
              <a:spcBef>
                <a:spcPts val="1000"/>
              </a:spcBef>
              <a:buSzPct val="120000"/>
              <a:buFont typeface="Wingdings" panose="05000000000000000000" pitchFamily="2" charset="2"/>
              <a:buChar char="p"/>
            </a:pPr>
            <a:r>
              <a:rPr lang="zh-CN" altLang="en-US" sz="2100" dirty="0"/>
              <a:t>设想本身已经知道每轮抛掷时的硬币就是如标签已知的表格标示的那样，那么，</a:t>
            </a:r>
            <a:r>
              <a:rPr lang="en-US" altLang="zh-CN" sz="2100" dirty="0"/>
              <a:t>P1</a:t>
            </a:r>
            <a:r>
              <a:rPr lang="zh-CN" altLang="en-US" sz="2100" dirty="0"/>
              <a:t>和</a:t>
            </a:r>
            <a:r>
              <a:rPr lang="en-US" altLang="zh-CN" sz="2100" dirty="0"/>
              <a:t>P2</a:t>
            </a:r>
            <a:r>
              <a:rPr lang="zh-CN" altLang="en-US" sz="2100" dirty="0"/>
              <a:t>的最大似然估计就是</a:t>
            </a:r>
            <a:r>
              <a:rPr lang="en-US" altLang="zh-CN" sz="2100" dirty="0"/>
              <a:t>0.4</a:t>
            </a:r>
            <a:r>
              <a:rPr lang="zh-CN" altLang="en-US" sz="2100" dirty="0"/>
              <a:t>和</a:t>
            </a:r>
            <a:r>
              <a:rPr lang="en-US" altLang="zh-CN" sz="2100" dirty="0"/>
              <a:t>0.5</a:t>
            </a:r>
            <a:r>
              <a:rPr lang="zh-CN" altLang="en-US" sz="2100" dirty="0"/>
              <a:t>（将这两个值称为</a:t>
            </a:r>
            <a:r>
              <a:rPr lang="en-US" altLang="zh-CN" sz="2100" dirty="0"/>
              <a:t>P1</a:t>
            </a:r>
            <a:r>
              <a:rPr lang="zh-CN" altLang="en-US" sz="2100" dirty="0"/>
              <a:t>和</a:t>
            </a:r>
            <a:r>
              <a:rPr lang="en-US" altLang="zh-CN" sz="2100" dirty="0"/>
              <a:t>P2</a:t>
            </a:r>
            <a:r>
              <a:rPr lang="zh-CN" altLang="en-US" sz="2100" dirty="0"/>
              <a:t>的真实值）。那么对比下初始化的</a:t>
            </a:r>
            <a:r>
              <a:rPr lang="en-US" altLang="zh-CN" sz="2100" dirty="0"/>
              <a:t>P1</a:t>
            </a:r>
            <a:r>
              <a:rPr lang="zh-CN" altLang="en-US" sz="2100" dirty="0"/>
              <a:t>和</a:t>
            </a:r>
            <a:r>
              <a:rPr lang="en-US" altLang="zh-CN" sz="2100" dirty="0"/>
              <a:t>P2</a:t>
            </a:r>
            <a:r>
              <a:rPr lang="zh-CN" altLang="en-US" sz="2100" dirty="0"/>
              <a:t>和新估计出的</a:t>
            </a:r>
            <a:r>
              <a:rPr lang="en-US" altLang="zh-CN" sz="2100" dirty="0"/>
              <a:t>P1</a:t>
            </a:r>
            <a:r>
              <a:rPr lang="zh-CN" altLang="en-US" sz="2100" dirty="0"/>
              <a:t>和</a:t>
            </a:r>
            <a:r>
              <a:rPr lang="en-US" altLang="zh-CN" sz="2100" dirty="0"/>
              <a:t>P2</a:t>
            </a:r>
            <a:r>
              <a:rPr lang="zh-CN" altLang="en-US" sz="2100" dirty="0"/>
              <a:t>：</a:t>
            </a:r>
            <a:endParaRPr lang="en-US" altLang="zh-CN" dirty="0">
              <a:latin typeface="+mn-ea"/>
              <a:ea typeface="+mn-ea"/>
            </a:endParaRPr>
          </a:p>
          <a:p>
            <a:pPr marL="228600" lvl="1">
              <a:lnSpc>
                <a:spcPct val="150000"/>
              </a:lnSpc>
              <a:spcBef>
                <a:spcPts val="1000"/>
              </a:spcBef>
              <a:buSzPct val="120000"/>
              <a:buChar char="p"/>
            </a:pPr>
            <a:endParaRPr lang="en-US" altLang="zh-CN" dirty="0">
              <a:latin typeface="+mn-ea"/>
              <a:ea typeface="+mn-ea"/>
            </a:endParaRPr>
          </a:p>
          <a:p>
            <a:pPr>
              <a:lnSpc>
                <a:spcPct val="150000"/>
              </a:lnSpc>
            </a:pPr>
            <a:endParaRPr kumimoji="1" lang="zh-CN" altLang="en-US" sz="2000" dirty="0">
              <a:latin typeface="+mn-ea"/>
              <a:ea typeface="+mn-ea"/>
            </a:endParaRPr>
          </a:p>
        </p:txBody>
      </p:sp>
      <p:pic>
        <p:nvPicPr>
          <p:cNvPr id="5" name="图片 4"/>
          <p:cNvPicPr>
            <a:picLocks noChangeAspect="1"/>
          </p:cNvPicPr>
          <p:nvPr/>
        </p:nvPicPr>
        <p:blipFill>
          <a:blip r:embed="rId2"/>
          <a:stretch>
            <a:fillRect/>
          </a:stretch>
        </p:blipFill>
        <p:spPr>
          <a:xfrm>
            <a:off x="260350" y="4971110"/>
            <a:ext cx="8601775" cy="928293"/>
          </a:xfrm>
          <a:prstGeom prst="rect">
            <a:avLst/>
          </a:prstGeom>
        </p:spPr>
      </p:pic>
    </p:spTree>
    <p:extLst>
      <p:ext uri="{BB962C8B-B14F-4D97-AF65-F5344CB8AC3E}">
        <p14:creationId xmlns:p14="http://schemas.microsoft.com/office/powerpoint/2010/main" val="32649627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Verdana" charset="0"/>
                <a:ea typeface="Verdana" charset="0"/>
                <a:cs typeface="Verdana" charset="0"/>
              </a:rPr>
              <a:t>EM</a:t>
            </a:r>
            <a:r>
              <a:rPr lang="zh-CN" altLang="en-US" dirty="0">
                <a:latin typeface="+mj-ea"/>
                <a:ea typeface="+mj-ea"/>
                <a:cs typeface="黑体"/>
              </a:rPr>
              <a:t>算法举例</a:t>
            </a:r>
            <a:endParaRPr lang="zh-CN" altLang="en-US" dirty="0">
              <a:latin typeface="+mj-ea"/>
              <a:ea typeface="+mj-ea"/>
            </a:endParaRPr>
          </a:p>
        </p:txBody>
      </p:sp>
      <p:sp>
        <p:nvSpPr>
          <p:cNvPr id="2" name="内容占位符 1"/>
          <p:cNvSpPr>
            <a:spLocks noGrp="1"/>
          </p:cNvSpPr>
          <p:nvPr>
            <p:ph sz="quarter" idx="14"/>
          </p:nvPr>
        </p:nvSpPr>
        <p:spPr>
          <a:xfrm>
            <a:off x="260350" y="1107152"/>
            <a:ext cx="8723013" cy="5147874"/>
          </a:xfrm>
        </p:spPr>
        <p:txBody>
          <a:bodyPr vert="horz" lIns="91440" tIns="45720" rIns="91440" bIns="45720" rtlCol="0">
            <a:normAutofit fontScale="92500"/>
          </a:bodyPr>
          <a:lstStyle/>
          <a:p>
            <a:pPr marL="228600" lvl="1">
              <a:lnSpc>
                <a:spcPct val="150000"/>
              </a:lnSpc>
              <a:spcBef>
                <a:spcPts val="1000"/>
              </a:spcBef>
              <a:buSzPct val="120000"/>
              <a:buFont typeface="Wingdings" panose="05000000000000000000" pitchFamily="2" charset="2"/>
              <a:buChar char="p"/>
            </a:pPr>
            <a:r>
              <a:rPr lang="zh-CN" altLang="en-US" sz="2100" dirty="0"/>
              <a:t>估计的</a:t>
            </a:r>
            <a:r>
              <a:rPr lang="en-US" altLang="zh-CN" sz="2100" dirty="0"/>
              <a:t>P1</a:t>
            </a:r>
            <a:r>
              <a:rPr lang="zh-CN" altLang="en-US" sz="2100" dirty="0"/>
              <a:t>和</a:t>
            </a:r>
            <a:r>
              <a:rPr lang="en-US" altLang="zh-CN" sz="2100" dirty="0"/>
              <a:t>P2</a:t>
            </a:r>
            <a:r>
              <a:rPr lang="zh-CN" altLang="en-US" sz="2100" dirty="0"/>
              <a:t>相比于它们的初始值，更接近它们的真实值！</a:t>
            </a:r>
          </a:p>
          <a:p>
            <a:pPr marL="228600" lvl="1">
              <a:lnSpc>
                <a:spcPct val="150000"/>
              </a:lnSpc>
              <a:spcBef>
                <a:spcPts val="1000"/>
              </a:spcBef>
              <a:buSzPct val="120000"/>
              <a:buFont typeface="Wingdings" panose="05000000000000000000" pitchFamily="2" charset="2"/>
              <a:buChar char="p"/>
            </a:pPr>
            <a:r>
              <a:rPr lang="zh-CN" altLang="en-US" sz="2100" dirty="0"/>
              <a:t>可以期待，继续按照上面的思路，用估计出的</a:t>
            </a:r>
            <a:r>
              <a:rPr lang="en-US" altLang="zh-CN" sz="2100" dirty="0"/>
              <a:t>P1</a:t>
            </a:r>
            <a:r>
              <a:rPr lang="zh-CN" altLang="en-US" sz="2100" dirty="0"/>
              <a:t>和</a:t>
            </a:r>
            <a:r>
              <a:rPr lang="en-US" altLang="zh-CN" sz="2100" dirty="0"/>
              <a:t>P2</a:t>
            </a:r>
            <a:r>
              <a:rPr lang="zh-CN" altLang="en-US" sz="2100" dirty="0"/>
              <a:t>再来估计</a:t>
            </a:r>
            <a:r>
              <a:rPr lang="en-US" altLang="zh-CN" sz="2100" dirty="0"/>
              <a:t>z</a:t>
            </a:r>
            <a:r>
              <a:rPr lang="zh-CN" altLang="en-US" sz="2100" dirty="0"/>
              <a:t>，再用</a:t>
            </a:r>
            <a:r>
              <a:rPr lang="en-US" altLang="zh-CN" sz="2100" dirty="0"/>
              <a:t>z</a:t>
            </a:r>
            <a:r>
              <a:rPr lang="zh-CN" altLang="en-US" sz="2100" dirty="0"/>
              <a:t>来估计新的</a:t>
            </a:r>
            <a:r>
              <a:rPr lang="en-US" altLang="zh-CN" sz="2100" dirty="0"/>
              <a:t>P1</a:t>
            </a:r>
            <a:r>
              <a:rPr lang="zh-CN" altLang="en-US" sz="2100" dirty="0"/>
              <a:t>和</a:t>
            </a:r>
            <a:r>
              <a:rPr lang="en-US" altLang="zh-CN" sz="2100" dirty="0"/>
              <a:t>P2</a:t>
            </a:r>
            <a:r>
              <a:rPr lang="zh-CN" altLang="en-US" sz="2100" dirty="0"/>
              <a:t>，反复迭代下去，就可以最终得到</a:t>
            </a:r>
            <a:r>
              <a:rPr lang="en-US" altLang="zh-CN" sz="2100" dirty="0"/>
              <a:t>P1 = 0.4</a:t>
            </a:r>
            <a:r>
              <a:rPr lang="zh-CN" altLang="en-US" sz="2100" dirty="0"/>
              <a:t>，</a:t>
            </a:r>
            <a:r>
              <a:rPr lang="en-US" altLang="zh-CN" sz="2100" dirty="0"/>
              <a:t>P2=0.5</a:t>
            </a:r>
            <a:r>
              <a:rPr lang="zh-CN" altLang="en-US" sz="2100" dirty="0"/>
              <a:t>，此时无论怎样迭代，</a:t>
            </a:r>
            <a:r>
              <a:rPr lang="en-US" altLang="zh-CN" sz="2100" dirty="0"/>
              <a:t>P1</a:t>
            </a:r>
            <a:r>
              <a:rPr lang="zh-CN" altLang="en-US" sz="2100" dirty="0"/>
              <a:t>和</a:t>
            </a:r>
            <a:r>
              <a:rPr lang="en-US" altLang="zh-CN" sz="2100" dirty="0"/>
              <a:t>P2</a:t>
            </a:r>
            <a:r>
              <a:rPr lang="zh-CN" altLang="en-US" sz="2100" dirty="0"/>
              <a:t>的值都会保持</a:t>
            </a:r>
            <a:r>
              <a:rPr lang="en-US" altLang="zh-CN" sz="2100" dirty="0"/>
              <a:t>0.4</a:t>
            </a:r>
            <a:r>
              <a:rPr lang="zh-CN" altLang="en-US" sz="2100" dirty="0"/>
              <a:t>和</a:t>
            </a:r>
            <a:r>
              <a:rPr lang="en-US" altLang="zh-CN" sz="2100" dirty="0"/>
              <a:t>0.5</a:t>
            </a:r>
            <a:r>
              <a:rPr lang="zh-CN" altLang="en-US" sz="2100" dirty="0"/>
              <a:t>不变，于是就找到了</a:t>
            </a:r>
            <a:r>
              <a:rPr lang="en-US" altLang="zh-CN" sz="2100" dirty="0"/>
              <a:t>P1</a:t>
            </a:r>
            <a:r>
              <a:rPr lang="zh-CN" altLang="en-US" sz="2100" dirty="0"/>
              <a:t>和</a:t>
            </a:r>
            <a:r>
              <a:rPr lang="en-US" altLang="zh-CN" sz="2100" dirty="0"/>
              <a:t>P2</a:t>
            </a:r>
            <a:r>
              <a:rPr lang="zh-CN" altLang="en-US" sz="2100" dirty="0"/>
              <a:t>的最大似然估计。</a:t>
            </a:r>
          </a:p>
          <a:p>
            <a:pPr marL="228600" lvl="1">
              <a:lnSpc>
                <a:spcPct val="150000"/>
              </a:lnSpc>
              <a:spcBef>
                <a:spcPts val="1000"/>
              </a:spcBef>
              <a:buSzPct val="120000"/>
              <a:buFont typeface="Wingdings" panose="05000000000000000000" pitchFamily="2" charset="2"/>
              <a:buChar char="p"/>
            </a:pPr>
            <a:r>
              <a:rPr lang="zh-CN" altLang="en-US" sz="2100" dirty="0"/>
              <a:t>这里有两个问题：</a:t>
            </a:r>
            <a:br>
              <a:rPr lang="zh-CN" altLang="en-US" sz="2100" dirty="0"/>
            </a:br>
            <a:r>
              <a:rPr lang="en-US" altLang="zh-CN" sz="2100" dirty="0"/>
              <a:t>1</a:t>
            </a:r>
            <a:r>
              <a:rPr lang="zh-CN" altLang="en-US" sz="2100" dirty="0"/>
              <a:t>、新估计出的</a:t>
            </a:r>
            <a:r>
              <a:rPr lang="en-US" altLang="zh-CN" sz="2100" dirty="0"/>
              <a:t>P1</a:t>
            </a:r>
            <a:r>
              <a:rPr lang="zh-CN" altLang="en-US" sz="2100" dirty="0"/>
              <a:t>和</a:t>
            </a:r>
            <a:r>
              <a:rPr lang="en-US" altLang="zh-CN" sz="2100" dirty="0"/>
              <a:t>P2</a:t>
            </a:r>
            <a:r>
              <a:rPr lang="zh-CN" altLang="en-US" sz="2100" dirty="0"/>
              <a:t>一定会更接近真实的</a:t>
            </a:r>
            <a:r>
              <a:rPr lang="en-US" altLang="zh-CN" sz="2100" dirty="0"/>
              <a:t>P1</a:t>
            </a:r>
            <a:r>
              <a:rPr lang="zh-CN" altLang="en-US" sz="2100" dirty="0"/>
              <a:t>和</a:t>
            </a:r>
            <a:r>
              <a:rPr lang="en-US" altLang="zh-CN" sz="2100" dirty="0"/>
              <a:t>P2</a:t>
            </a:r>
            <a:r>
              <a:rPr lang="zh-CN" altLang="en-US" sz="2100" dirty="0"/>
              <a:t>？</a:t>
            </a:r>
            <a:br>
              <a:rPr lang="zh-CN" altLang="en-US" sz="2100" dirty="0"/>
            </a:br>
            <a:r>
              <a:rPr lang="zh-CN" altLang="en-US" sz="2100" dirty="0"/>
              <a:t>答案是：没错，一定会更接近真实的</a:t>
            </a:r>
            <a:r>
              <a:rPr lang="en-US" altLang="zh-CN" sz="2100" dirty="0"/>
              <a:t>P1</a:t>
            </a:r>
            <a:r>
              <a:rPr lang="zh-CN" altLang="en-US" sz="2100" dirty="0"/>
              <a:t>和</a:t>
            </a:r>
            <a:r>
              <a:rPr lang="en-US" altLang="zh-CN" sz="2100" dirty="0"/>
              <a:t>P2</a:t>
            </a:r>
            <a:r>
              <a:rPr lang="zh-CN" altLang="en-US" sz="2100" dirty="0"/>
              <a:t>，数学可以证明。</a:t>
            </a:r>
            <a:br>
              <a:rPr lang="zh-CN" altLang="en-US" sz="2100" dirty="0"/>
            </a:br>
            <a:r>
              <a:rPr lang="en-US" altLang="zh-CN" sz="2100" dirty="0"/>
              <a:t>2</a:t>
            </a:r>
            <a:r>
              <a:rPr lang="zh-CN" altLang="en-US" sz="2100" dirty="0"/>
              <a:t>、迭代一定会收敛到真实的</a:t>
            </a:r>
            <a:r>
              <a:rPr lang="en-US" altLang="zh-CN" sz="2100" dirty="0"/>
              <a:t>P1</a:t>
            </a:r>
            <a:r>
              <a:rPr lang="zh-CN" altLang="en-US" sz="2100" dirty="0"/>
              <a:t>和</a:t>
            </a:r>
            <a:r>
              <a:rPr lang="en-US" altLang="zh-CN" sz="2100" dirty="0"/>
              <a:t>P2</a:t>
            </a:r>
            <a:r>
              <a:rPr lang="zh-CN" altLang="en-US" sz="2100" dirty="0"/>
              <a:t>吗？</a:t>
            </a:r>
            <a:br>
              <a:rPr lang="zh-CN" altLang="en-US" sz="2100" dirty="0"/>
            </a:br>
            <a:r>
              <a:rPr lang="zh-CN" altLang="en-US" sz="2100" dirty="0"/>
              <a:t>答案是：不一定，取决于</a:t>
            </a:r>
            <a:r>
              <a:rPr lang="en-US" altLang="zh-CN" sz="2100" dirty="0"/>
              <a:t>P1</a:t>
            </a:r>
            <a:r>
              <a:rPr lang="zh-CN" altLang="en-US" sz="2100" dirty="0"/>
              <a:t>和</a:t>
            </a:r>
            <a:r>
              <a:rPr lang="en-US" altLang="zh-CN" sz="2100" dirty="0"/>
              <a:t>P2</a:t>
            </a:r>
            <a:r>
              <a:rPr lang="zh-CN" altLang="en-US" sz="2100" dirty="0"/>
              <a:t>的初始化值，上面之所以能收敛到</a:t>
            </a:r>
            <a:r>
              <a:rPr lang="en-US" altLang="zh-CN" sz="2100" dirty="0"/>
              <a:t>P1</a:t>
            </a:r>
            <a:r>
              <a:rPr lang="zh-CN" altLang="en-US" sz="2100" dirty="0"/>
              <a:t>和</a:t>
            </a:r>
            <a:r>
              <a:rPr lang="en-US" altLang="zh-CN" sz="2100" dirty="0"/>
              <a:t>P2</a:t>
            </a:r>
            <a:r>
              <a:rPr lang="zh-CN" altLang="en-US" sz="2100" dirty="0"/>
              <a:t>，是因为幸运地找到了好的初始化值。</a:t>
            </a:r>
          </a:p>
          <a:p>
            <a:pPr marL="0" lvl="1" indent="0">
              <a:lnSpc>
                <a:spcPct val="150000"/>
              </a:lnSpc>
              <a:spcBef>
                <a:spcPts val="1000"/>
              </a:spcBef>
              <a:buSzPct val="120000"/>
              <a:buNone/>
            </a:pPr>
            <a:endParaRPr lang="en-US" altLang="zh-CN" dirty="0">
              <a:latin typeface="+mn-ea"/>
              <a:ea typeface="+mn-ea"/>
            </a:endParaRPr>
          </a:p>
          <a:p>
            <a:pPr>
              <a:lnSpc>
                <a:spcPct val="150000"/>
              </a:lnSpc>
            </a:pPr>
            <a:endParaRPr kumimoji="1" lang="zh-CN" altLang="en-US" sz="2000" dirty="0">
              <a:latin typeface="+mn-ea"/>
              <a:ea typeface="+mn-ea"/>
            </a:endParaRPr>
          </a:p>
        </p:txBody>
      </p:sp>
    </p:spTree>
    <p:extLst>
      <p:ext uri="{BB962C8B-B14F-4D97-AF65-F5344CB8AC3E}">
        <p14:creationId xmlns:p14="http://schemas.microsoft.com/office/powerpoint/2010/main" val="136457489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32C59F-FFF5-C95F-8CAE-575704287A61}"/>
              </a:ext>
            </a:extLst>
          </p:cNvPr>
          <p:cNvSpPr>
            <a:spLocks noGrp="1"/>
          </p:cNvSpPr>
          <p:nvPr>
            <p:ph type="title"/>
          </p:nvPr>
        </p:nvSpPr>
        <p:spPr/>
        <p:txBody>
          <a:bodyPr/>
          <a:lstStyle/>
          <a:p>
            <a:r>
              <a:rPr lang="zh-CN" altLang="en-US" dirty="0"/>
              <a:t>总结</a:t>
            </a:r>
          </a:p>
        </p:txBody>
      </p:sp>
      <p:pic>
        <p:nvPicPr>
          <p:cNvPr id="4" name="图片 3">
            <a:extLst>
              <a:ext uri="{FF2B5EF4-FFF2-40B4-BE49-F238E27FC236}">
                <a16:creationId xmlns:a16="http://schemas.microsoft.com/office/drawing/2014/main" id="{183D5413-33F7-C250-28F7-65BEBA48E6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1240996"/>
            <a:ext cx="9144000" cy="3436207"/>
          </a:xfrm>
          <a:prstGeom prst="rect">
            <a:avLst/>
          </a:prstGeom>
        </p:spPr>
      </p:pic>
    </p:spTree>
    <p:extLst>
      <p:ext uri="{BB962C8B-B14F-4D97-AF65-F5344CB8AC3E}">
        <p14:creationId xmlns:p14="http://schemas.microsoft.com/office/powerpoint/2010/main" val="408770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3186" y="144739"/>
            <a:ext cx="7886700" cy="570310"/>
          </a:xfrm>
        </p:spPr>
        <p:txBody>
          <a:bodyPr vert="horz" lIns="91440" tIns="45720" rIns="91440" bIns="45720" rtlCol="0" anchor="ctr">
            <a:normAutofit fontScale="90000"/>
          </a:bodyPr>
          <a:lstStyle/>
          <a:p>
            <a:r>
              <a:rPr altLang="en-US" dirty="0" err="1"/>
              <a:t>贝叶斯推断</a:t>
            </a:r>
            <a:endParaRPr altLang="zh-CN" dirty="0"/>
          </a:p>
        </p:txBody>
      </p:sp>
      <p:sp>
        <p:nvSpPr>
          <p:cNvPr id="27651" name="内容占位符 2"/>
          <p:cNvSpPr>
            <a:spLocks noGrp="1"/>
          </p:cNvSpPr>
          <p:nvPr>
            <p:ph idx="1"/>
          </p:nvPr>
        </p:nvSpPr>
        <p:spPr>
          <a:xfrm>
            <a:off x="10352" y="995364"/>
            <a:ext cx="5451924" cy="4050506"/>
          </a:xfrm>
        </p:spPr>
        <p:txBody>
          <a:bodyPr>
            <a:noAutofit/>
          </a:bodyPr>
          <a:lstStyle/>
          <a:p>
            <a:pPr eaLnBrk="1" hangingPunct="1">
              <a:lnSpc>
                <a:spcPct val="150000"/>
              </a:lnSpc>
              <a:buFont typeface="Wingdings" panose="05000000000000000000" pitchFamily="2" charset="2"/>
              <a:buChar char="l"/>
            </a:pPr>
            <a:r>
              <a:rPr altLang="en-US" sz="2000" dirty="0">
                <a:latin typeface="+mn-ea"/>
                <a:ea typeface="+mn-ea"/>
              </a:rPr>
              <a:t> 两个一模一样的碗，一号碗有</a:t>
            </a:r>
            <a:r>
              <a:rPr lang="en-US" altLang="zh-CN" sz="2000" dirty="0">
                <a:latin typeface="+mn-ea"/>
                <a:ea typeface="+mn-ea"/>
              </a:rPr>
              <a:t>30</a:t>
            </a:r>
            <a:r>
              <a:rPr altLang="en-US" sz="2000" dirty="0">
                <a:latin typeface="+mn-ea"/>
                <a:ea typeface="+mn-ea"/>
              </a:rPr>
              <a:t>颗水果糖和</a:t>
            </a:r>
            <a:r>
              <a:rPr lang="en-US" altLang="zh-CN" sz="2000" dirty="0">
                <a:latin typeface="+mn-ea"/>
                <a:ea typeface="+mn-ea"/>
              </a:rPr>
              <a:t>10</a:t>
            </a:r>
            <a:r>
              <a:rPr altLang="en-US" sz="2000" dirty="0">
                <a:latin typeface="+mn-ea"/>
                <a:ea typeface="+mn-ea"/>
              </a:rPr>
              <a:t>颗巧克力糖，二号碗有水果糖和巧克力糖各</a:t>
            </a:r>
            <a:r>
              <a:rPr lang="en-US" altLang="zh-CN" sz="2000" dirty="0">
                <a:latin typeface="+mn-ea"/>
                <a:ea typeface="+mn-ea"/>
              </a:rPr>
              <a:t>20</a:t>
            </a:r>
            <a:r>
              <a:rPr altLang="en-US" sz="2000" dirty="0">
                <a:latin typeface="+mn-ea"/>
                <a:ea typeface="+mn-ea"/>
              </a:rPr>
              <a:t>颗。现在随机选择一个碗，从中摸出一颗糖，发现是水果糖。</a:t>
            </a:r>
            <a:r>
              <a:rPr altLang="en-US" sz="2000" dirty="0">
                <a:solidFill>
                  <a:srgbClr val="FF0000"/>
                </a:solidFill>
                <a:latin typeface="+mn-ea"/>
                <a:ea typeface="+mn-ea"/>
              </a:rPr>
              <a:t>请问这颗水果糖来自一号碗的概率有多大？</a:t>
            </a:r>
          </a:p>
          <a:p>
            <a:pPr eaLnBrk="1" hangingPunct="1">
              <a:lnSpc>
                <a:spcPct val="150000"/>
              </a:lnSpc>
              <a:buFont typeface="Wingdings" panose="05000000000000000000" pitchFamily="2" charset="2"/>
              <a:buChar char="l"/>
            </a:pPr>
            <a:r>
              <a:rPr altLang="en-US" sz="2000" dirty="0">
                <a:latin typeface="+mn-ea"/>
                <a:ea typeface="+mn-ea"/>
              </a:rPr>
              <a:t>假定，</a:t>
            </a:r>
            <a:r>
              <a:rPr lang="en-US" altLang="zh-CN" sz="2000" dirty="0">
                <a:latin typeface="+mn-ea"/>
                <a:ea typeface="+mn-ea"/>
              </a:rPr>
              <a:t>H1</a:t>
            </a:r>
            <a:r>
              <a:rPr altLang="en-US" sz="2000" dirty="0">
                <a:latin typeface="+mn-ea"/>
                <a:ea typeface="+mn-ea"/>
              </a:rPr>
              <a:t>表示一号碗，</a:t>
            </a:r>
            <a:r>
              <a:rPr lang="en-US" altLang="zh-CN" sz="2000" dirty="0">
                <a:latin typeface="+mn-ea"/>
                <a:ea typeface="+mn-ea"/>
              </a:rPr>
              <a:t>H2</a:t>
            </a:r>
            <a:r>
              <a:rPr altLang="en-US" sz="2000" dirty="0">
                <a:latin typeface="+mn-ea"/>
                <a:ea typeface="+mn-ea"/>
              </a:rPr>
              <a:t>表示二号碗。由于这两个碗是一样的，所以</a:t>
            </a:r>
            <a:r>
              <a:rPr lang="en-US" altLang="zh-CN" sz="2000" dirty="0">
                <a:solidFill>
                  <a:srgbClr val="FF0000"/>
                </a:solidFill>
                <a:latin typeface="+mn-ea"/>
                <a:ea typeface="+mn-ea"/>
              </a:rPr>
              <a:t>P(H1)=P(H2)</a:t>
            </a:r>
            <a:r>
              <a:rPr altLang="en-US" sz="2000" dirty="0">
                <a:latin typeface="+mn-ea"/>
                <a:ea typeface="+mn-ea"/>
              </a:rPr>
              <a:t>，也就是说，在取出水果糖之前，这</a:t>
            </a:r>
            <a:r>
              <a:rPr altLang="en-US" sz="2000" dirty="0">
                <a:solidFill>
                  <a:srgbClr val="FF0000"/>
                </a:solidFill>
                <a:latin typeface="+mn-ea"/>
                <a:ea typeface="+mn-ea"/>
              </a:rPr>
              <a:t>两个碗被选中的概率相同</a:t>
            </a:r>
            <a:r>
              <a:rPr altLang="en-US" sz="2000" dirty="0">
                <a:latin typeface="+mn-ea"/>
                <a:ea typeface="+mn-ea"/>
              </a:rPr>
              <a:t>。因此，</a:t>
            </a:r>
            <a:r>
              <a:rPr lang="en-US" altLang="zh-CN" sz="2000" dirty="0">
                <a:latin typeface="+mn-ea"/>
                <a:ea typeface="+mn-ea"/>
              </a:rPr>
              <a:t>P(H1)=0.5</a:t>
            </a:r>
            <a:r>
              <a:rPr altLang="en-US" sz="2000" dirty="0">
                <a:latin typeface="+mn-ea"/>
                <a:ea typeface="+mn-ea"/>
              </a:rPr>
              <a:t>，这个概率就叫做</a:t>
            </a:r>
            <a:r>
              <a:rPr lang="en-US" altLang="zh-CN" sz="2000" dirty="0">
                <a:latin typeface="+mn-ea"/>
                <a:ea typeface="+mn-ea"/>
              </a:rPr>
              <a:t>"</a:t>
            </a:r>
            <a:r>
              <a:rPr altLang="en-US" sz="2000" dirty="0">
                <a:solidFill>
                  <a:srgbClr val="FF0000"/>
                </a:solidFill>
                <a:latin typeface="+mn-ea"/>
                <a:ea typeface="+mn-ea"/>
              </a:rPr>
              <a:t>先验概率</a:t>
            </a:r>
            <a:r>
              <a:rPr lang="en-US" altLang="zh-CN" sz="2000" dirty="0">
                <a:latin typeface="+mn-ea"/>
                <a:ea typeface="+mn-ea"/>
              </a:rPr>
              <a:t>"</a:t>
            </a:r>
            <a:r>
              <a:rPr altLang="en-US" sz="2000" dirty="0">
                <a:latin typeface="+mn-ea"/>
                <a:ea typeface="+mn-ea"/>
              </a:rPr>
              <a:t>，即没有做实验之前，来自一号碗的概率是</a:t>
            </a:r>
            <a:r>
              <a:rPr lang="en-US" altLang="zh-CN" sz="2000" dirty="0">
                <a:latin typeface="+mn-ea"/>
                <a:ea typeface="+mn-ea"/>
              </a:rPr>
              <a:t>0.5</a:t>
            </a:r>
            <a:r>
              <a:rPr altLang="en-US" sz="2000" dirty="0">
                <a:latin typeface="+mn-ea"/>
                <a:ea typeface="+mn-ea"/>
              </a:rPr>
              <a:t>。</a:t>
            </a:r>
          </a:p>
        </p:txBody>
      </p:sp>
      <p:pic>
        <p:nvPicPr>
          <p:cNvPr id="27652" name="图片 3"/>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5462276" y="2022354"/>
            <a:ext cx="3552825" cy="270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2720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内容占位符 2"/>
          <p:cNvSpPr>
            <a:spLocks noGrp="1"/>
          </p:cNvSpPr>
          <p:nvPr>
            <p:ph idx="1"/>
          </p:nvPr>
        </p:nvSpPr>
        <p:spPr>
          <a:xfrm>
            <a:off x="251222" y="1863329"/>
            <a:ext cx="5724525" cy="3618309"/>
          </a:xfrm>
        </p:spPr>
        <p:txBody>
          <a:bodyPr>
            <a:noAutofit/>
          </a:bodyPr>
          <a:lstStyle/>
          <a:p>
            <a:pPr eaLnBrk="1" hangingPunct="1">
              <a:lnSpc>
                <a:spcPct val="150000"/>
              </a:lnSpc>
            </a:pPr>
            <a:r>
              <a:rPr altLang="en-US" sz="2000" dirty="0">
                <a:latin typeface="+mn-ea"/>
                <a:ea typeface="+mn-ea"/>
              </a:rPr>
              <a:t> 再假定，</a:t>
            </a:r>
            <a:r>
              <a:rPr lang="en-US" altLang="zh-CN" sz="2000" dirty="0">
                <a:latin typeface="+mn-ea"/>
                <a:ea typeface="+mn-ea"/>
              </a:rPr>
              <a:t>E</a:t>
            </a:r>
            <a:r>
              <a:rPr altLang="en-US" sz="2000" dirty="0">
                <a:latin typeface="+mn-ea"/>
                <a:ea typeface="+mn-ea"/>
              </a:rPr>
              <a:t>表示水果糖，所以问题就变成了在已知</a:t>
            </a:r>
            <a:r>
              <a:rPr lang="en-US" altLang="zh-CN" sz="2000" dirty="0">
                <a:latin typeface="+mn-ea"/>
                <a:ea typeface="+mn-ea"/>
              </a:rPr>
              <a:t>E</a:t>
            </a:r>
            <a:r>
              <a:rPr altLang="en-US" sz="2000" dirty="0">
                <a:latin typeface="+mn-ea"/>
                <a:ea typeface="+mn-ea"/>
              </a:rPr>
              <a:t>的情况下，来自一号碗的概率有多大，即求</a:t>
            </a:r>
            <a:r>
              <a:rPr lang="en-US" altLang="zh-CN" sz="2000" dirty="0">
                <a:solidFill>
                  <a:srgbClr val="FF0000"/>
                </a:solidFill>
                <a:latin typeface="+mn-ea"/>
                <a:ea typeface="+mn-ea"/>
              </a:rPr>
              <a:t>P(H1|E)</a:t>
            </a:r>
            <a:r>
              <a:rPr lang="en-US" altLang="zh-CN" sz="2000" dirty="0">
                <a:solidFill>
                  <a:srgbClr val="FFFF00"/>
                </a:solidFill>
                <a:latin typeface="+mn-ea"/>
                <a:ea typeface="+mn-ea"/>
              </a:rPr>
              <a:t>)</a:t>
            </a:r>
            <a:r>
              <a:rPr altLang="en-US" sz="2000" dirty="0">
                <a:latin typeface="+mn-ea"/>
                <a:ea typeface="+mn-ea"/>
              </a:rPr>
              <a:t>。这个概率叫做</a:t>
            </a:r>
            <a:r>
              <a:rPr lang="en-US" altLang="zh-CN" sz="2000" dirty="0">
                <a:latin typeface="+mn-ea"/>
                <a:ea typeface="+mn-ea"/>
              </a:rPr>
              <a:t>"</a:t>
            </a:r>
            <a:r>
              <a:rPr altLang="en-US" sz="2000" dirty="0">
                <a:solidFill>
                  <a:srgbClr val="FF0000"/>
                </a:solidFill>
                <a:latin typeface="+mn-ea"/>
                <a:ea typeface="+mn-ea"/>
              </a:rPr>
              <a:t>后验概率</a:t>
            </a:r>
            <a:r>
              <a:rPr lang="en-US" altLang="zh-CN" sz="2000" dirty="0">
                <a:latin typeface="+mn-ea"/>
                <a:ea typeface="+mn-ea"/>
              </a:rPr>
              <a:t>"</a:t>
            </a:r>
            <a:r>
              <a:rPr altLang="en-US" sz="2000" dirty="0">
                <a:latin typeface="+mn-ea"/>
                <a:ea typeface="+mn-ea"/>
              </a:rPr>
              <a:t>，即在</a:t>
            </a:r>
            <a:r>
              <a:rPr lang="en-US" altLang="zh-CN" sz="2000" dirty="0">
                <a:latin typeface="+mn-ea"/>
                <a:ea typeface="+mn-ea"/>
              </a:rPr>
              <a:t>E</a:t>
            </a:r>
            <a:r>
              <a:rPr altLang="en-US" sz="2000" dirty="0">
                <a:latin typeface="+mn-ea"/>
                <a:ea typeface="+mn-ea"/>
              </a:rPr>
              <a:t>事件发生之后，对</a:t>
            </a:r>
            <a:r>
              <a:rPr lang="en-US" altLang="zh-CN" sz="2000" dirty="0">
                <a:latin typeface="+mn-ea"/>
                <a:ea typeface="+mn-ea"/>
              </a:rPr>
              <a:t>P(H1)</a:t>
            </a:r>
            <a:r>
              <a:rPr altLang="en-US" sz="2000" dirty="0">
                <a:latin typeface="+mn-ea"/>
                <a:ea typeface="+mn-ea"/>
              </a:rPr>
              <a:t>的修正。</a:t>
            </a:r>
          </a:p>
          <a:p>
            <a:pPr eaLnBrk="1" hangingPunct="1">
              <a:lnSpc>
                <a:spcPct val="150000"/>
              </a:lnSpc>
            </a:pPr>
            <a:r>
              <a:rPr altLang="en-US" sz="2000" dirty="0">
                <a:latin typeface="+mn-ea"/>
                <a:ea typeface="+mn-ea"/>
              </a:rPr>
              <a:t>根据条件概率公式，得到</a:t>
            </a:r>
          </a:p>
          <a:p>
            <a:pPr eaLnBrk="1" hangingPunct="1">
              <a:lnSpc>
                <a:spcPct val="150000"/>
              </a:lnSpc>
            </a:pPr>
            <a:r>
              <a:rPr altLang="en-US" sz="2000" dirty="0">
                <a:latin typeface="+mn-ea"/>
                <a:ea typeface="+mn-ea"/>
              </a:rPr>
              <a:t>已知，</a:t>
            </a:r>
            <a:r>
              <a:rPr lang="en-US" altLang="zh-CN" sz="2000" dirty="0">
                <a:latin typeface="+mn-ea"/>
                <a:ea typeface="+mn-ea"/>
              </a:rPr>
              <a:t>P(H1)</a:t>
            </a:r>
            <a:r>
              <a:rPr altLang="en-US" sz="2000" dirty="0">
                <a:latin typeface="+mn-ea"/>
                <a:ea typeface="+mn-ea"/>
              </a:rPr>
              <a:t>等于</a:t>
            </a:r>
            <a:r>
              <a:rPr lang="en-US" altLang="zh-CN" sz="2000" dirty="0">
                <a:latin typeface="+mn-ea"/>
                <a:ea typeface="+mn-ea"/>
              </a:rPr>
              <a:t>0.5</a:t>
            </a:r>
            <a:r>
              <a:rPr altLang="en-US" sz="2000" dirty="0">
                <a:latin typeface="+mn-ea"/>
                <a:ea typeface="+mn-ea"/>
              </a:rPr>
              <a:t>，</a:t>
            </a:r>
            <a:r>
              <a:rPr lang="en-US" altLang="zh-CN" sz="2000" dirty="0">
                <a:latin typeface="+mn-ea"/>
                <a:ea typeface="+mn-ea"/>
              </a:rPr>
              <a:t>P(E|H1)</a:t>
            </a:r>
            <a:r>
              <a:rPr altLang="en-US" sz="2000" dirty="0">
                <a:latin typeface="+mn-ea"/>
                <a:ea typeface="+mn-ea"/>
              </a:rPr>
              <a:t>为一号碗中取出水果糖的概率，等于</a:t>
            </a:r>
            <a:r>
              <a:rPr lang="en-US" altLang="zh-CN" sz="2000" dirty="0">
                <a:latin typeface="+mn-ea"/>
                <a:ea typeface="+mn-ea"/>
              </a:rPr>
              <a:t>30÷(30+10)=0.75</a:t>
            </a:r>
            <a:r>
              <a:rPr altLang="en-US" sz="2000" dirty="0">
                <a:latin typeface="+mn-ea"/>
                <a:ea typeface="+mn-ea"/>
              </a:rPr>
              <a:t>，那么</a:t>
            </a:r>
            <a:r>
              <a:rPr altLang="en-US" sz="2000" dirty="0">
                <a:solidFill>
                  <a:srgbClr val="FF0000"/>
                </a:solidFill>
                <a:latin typeface="+mn-ea"/>
                <a:ea typeface="+mn-ea"/>
              </a:rPr>
              <a:t>求出</a:t>
            </a:r>
            <a:r>
              <a:rPr lang="en-US" altLang="zh-CN" sz="2000" dirty="0">
                <a:solidFill>
                  <a:srgbClr val="FF0000"/>
                </a:solidFill>
                <a:latin typeface="+mn-ea"/>
                <a:ea typeface="+mn-ea"/>
              </a:rPr>
              <a:t>P(E)</a:t>
            </a:r>
            <a:r>
              <a:rPr altLang="en-US" sz="2000" dirty="0">
                <a:latin typeface="+mn-ea"/>
                <a:ea typeface="+mn-ea"/>
              </a:rPr>
              <a:t>就可以得到答案。</a:t>
            </a:r>
            <a:endParaRPr lang="en-US" altLang="zh-CN" sz="2000" dirty="0">
              <a:latin typeface="+mn-ea"/>
              <a:ea typeface="+mn-ea"/>
            </a:endParaRPr>
          </a:p>
        </p:txBody>
      </p:sp>
      <p:pic>
        <p:nvPicPr>
          <p:cNvPr id="28675" name="图片 3"/>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8800"/>
                    </a14:imgEffect>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5832872" y="418505"/>
            <a:ext cx="2914650" cy="2215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6" name="图片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84480" y="3672483"/>
            <a:ext cx="3027759"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标题 1"/>
          <p:cNvSpPr txBox="1">
            <a:spLocks/>
          </p:cNvSpPr>
          <p:nvPr/>
        </p:nvSpPr>
        <p:spPr bwMode="auto">
          <a:xfrm>
            <a:off x="251222" y="133351"/>
            <a:ext cx="7886700" cy="570309"/>
          </a:xfrm>
          <a:prstGeom prst="rect">
            <a:avLst/>
          </a:prstGeom>
        </p:spPr>
        <p:txBody>
          <a:bodyPr vert="horz" lIns="91440" tIns="45720" rIns="91440" bIns="45720" rtlCol="0" anchor="ctr">
            <a:normAutofit fontScale="97500" lnSpcReduction="10000"/>
          </a:bodyPr>
          <a:lstStyle>
            <a:lvl1pPr>
              <a:lnSpc>
                <a:spcPct val="90000"/>
              </a:lnSpc>
              <a:spcBef>
                <a:spcPct val="0"/>
              </a:spcBef>
              <a:buNone/>
              <a:defRPr sz="3600" b="1"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a:lstStyle>
          <a:p>
            <a:r>
              <a:rPr lang="zh-CN" altLang="en-US" dirty="0"/>
              <a:t>贝叶斯推断</a:t>
            </a:r>
          </a:p>
        </p:txBody>
      </p:sp>
    </p:spTree>
    <p:extLst>
      <p:ext uri="{BB962C8B-B14F-4D97-AF65-F5344CB8AC3E}">
        <p14:creationId xmlns:p14="http://schemas.microsoft.com/office/powerpoint/2010/main" val="875901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内容占位符 2"/>
          <p:cNvSpPr txBox="1">
            <a:spLocks/>
          </p:cNvSpPr>
          <p:nvPr/>
        </p:nvSpPr>
        <p:spPr bwMode="auto">
          <a:xfrm>
            <a:off x="251222" y="3817489"/>
            <a:ext cx="8849916" cy="2166938"/>
          </a:xfrm>
          <a:prstGeom prst="rect">
            <a:avLst/>
          </a:prstGeom>
        </p:spPr>
        <p:txBody>
          <a:bodyPr vert="horz" lIns="91440" tIns="46800" rIns="91440" bIns="45720" rtlCol="0">
            <a:normAutofit/>
          </a:bodyPr>
          <a:lstStyle>
            <a:defPPr>
              <a:defRPr lang="zh-CN"/>
            </a:defPPr>
            <a:lvl1pPr marL="228600" indent="-360000">
              <a:lnSpc>
                <a:spcPct val="150000"/>
              </a:lnSpc>
              <a:spcBef>
                <a:spcPts val="1000"/>
              </a:spcBef>
              <a:buClr>
                <a:schemeClr val="accent1"/>
              </a:buClr>
              <a:buSzPct val="100000"/>
              <a:buFont typeface="Wingdings" panose="05000000000000000000" pitchFamily="2" charset="2"/>
              <a:buChar char="p"/>
              <a:defRPr sz="2000" baseline="0">
                <a:latin typeface="Verdana" panose="020B0604030504040204" pitchFamily="34" charset="0"/>
                <a:ea typeface="幼圆" panose="02010509060101010101" pitchFamily="49" charset="-122"/>
              </a:defRPr>
            </a:lvl1pPr>
            <a:lvl2pPr marL="685800" indent="-360000">
              <a:lnSpc>
                <a:spcPct val="90000"/>
              </a:lnSpc>
              <a:spcBef>
                <a:spcPts val="500"/>
              </a:spcBef>
              <a:buClr>
                <a:schemeClr val="accent1"/>
              </a:buClr>
              <a:buFont typeface="Wingdings" panose="05000000000000000000" pitchFamily="2" charset="2"/>
              <a:buChar char="l"/>
              <a:defRPr sz="2000" baseline="0">
                <a:latin typeface="Verdana" panose="020B0604030504040204" pitchFamily="34" charset="0"/>
                <a:ea typeface="幼圆" panose="02010509060101010101" pitchFamily="49" charset="-122"/>
              </a:defRPr>
            </a:lvl2pPr>
            <a:lvl3pPr marL="1143000" indent="-360000">
              <a:lnSpc>
                <a:spcPct val="90000"/>
              </a:lnSpc>
              <a:spcBef>
                <a:spcPts val="500"/>
              </a:spcBef>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lnSpc>
                <a:spcPct val="90000"/>
              </a:lnSpc>
              <a:spcBef>
                <a:spcPts val="500"/>
              </a:spcBef>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4pPr>
            <a:lvl5pPr marL="2057400" indent="-360000">
              <a:lnSpc>
                <a:spcPct val="90000"/>
              </a:lnSpc>
              <a:spcBef>
                <a:spcPts val="500"/>
              </a:spcBef>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5pPr>
            <a:lvl6pPr indent="0">
              <a:lnSpc>
                <a:spcPct val="90000"/>
              </a:lnSpc>
              <a:spcBef>
                <a:spcPts val="500"/>
              </a:spcBef>
              <a:buClr>
                <a:schemeClr val="tx2"/>
              </a:buClr>
              <a:buFont typeface="Arial" panose="020B0604020202020204" pitchFamily="34" charset="0"/>
              <a:buNone/>
            </a:lvl6pPr>
            <a:lvl7pPr indent="0">
              <a:lnSpc>
                <a:spcPct val="90000"/>
              </a:lnSpc>
              <a:spcBef>
                <a:spcPts val="500"/>
              </a:spcBef>
              <a:buFont typeface="Arial" panose="020B0604020202020204" pitchFamily="34" charset="0"/>
              <a:buNone/>
            </a:lvl7pPr>
            <a:lvl8pPr indent="0">
              <a:lnSpc>
                <a:spcPct val="90000"/>
              </a:lnSpc>
              <a:spcBef>
                <a:spcPts val="500"/>
              </a:spcBef>
              <a:buFont typeface="Arial" panose="020B0604020202020204" pitchFamily="34" charset="0"/>
              <a:buNone/>
            </a:lvl8pPr>
            <a:lvl9pPr marL="3886200" indent="-228600">
              <a:lnSpc>
                <a:spcPct val="90000"/>
              </a:lnSpc>
              <a:spcBef>
                <a:spcPts val="500"/>
              </a:spcBef>
              <a:buFont typeface="Arial" panose="020B0604020202020204" pitchFamily="34" charset="0"/>
              <a:buChar char="•"/>
            </a:lvl9pPr>
          </a:lstStyle>
          <a:p>
            <a:r>
              <a:rPr lang="zh-CN" altLang="en-US" dirty="0"/>
              <a:t> 代入原方程求得</a:t>
            </a:r>
            <a:endParaRPr lang="en-US" altLang="zh-CN" dirty="0"/>
          </a:p>
          <a:p>
            <a:endParaRPr lang="en-US" altLang="zh-CN" dirty="0"/>
          </a:p>
          <a:p>
            <a:r>
              <a:rPr lang="zh-CN" altLang="en-US" dirty="0"/>
              <a:t>即来自一号碗的概率是</a:t>
            </a:r>
            <a:r>
              <a:rPr lang="en-US" altLang="zh-CN" dirty="0"/>
              <a:t>0.6</a:t>
            </a:r>
            <a:r>
              <a:rPr lang="zh-CN" altLang="en-US" dirty="0"/>
              <a:t>。也就是说取出水果糖之后</a:t>
            </a:r>
            <a:r>
              <a:rPr lang="en-US" altLang="zh-CN" dirty="0"/>
              <a:t>H1</a:t>
            </a:r>
            <a:r>
              <a:rPr lang="zh-CN" altLang="en-US" dirty="0"/>
              <a:t>事件的可能性得到了增强。</a:t>
            </a:r>
            <a:endParaRPr lang="en-US" altLang="zh-CN" dirty="0"/>
          </a:p>
        </p:txBody>
      </p:sp>
      <p:sp>
        <p:nvSpPr>
          <p:cNvPr id="29699" name="内容占位符 2"/>
          <p:cNvSpPr>
            <a:spLocks noGrp="1"/>
          </p:cNvSpPr>
          <p:nvPr>
            <p:ph idx="1"/>
          </p:nvPr>
        </p:nvSpPr>
        <p:spPr>
          <a:xfrm>
            <a:off x="264320" y="1181695"/>
            <a:ext cx="7561659" cy="633853"/>
          </a:xfrm>
        </p:spPr>
        <p:txBody>
          <a:bodyPr vert="horz" lIns="91440" tIns="46800" rIns="91440" bIns="45720" rtlCol="0">
            <a:normAutofit/>
          </a:bodyPr>
          <a:lstStyle/>
          <a:p>
            <a:pPr>
              <a:lnSpc>
                <a:spcPct val="150000"/>
              </a:lnSpc>
            </a:pPr>
            <a:r>
              <a:rPr altLang="en-US" sz="2000" dirty="0"/>
              <a:t> 根据全概率公式</a:t>
            </a:r>
          </a:p>
        </p:txBody>
      </p:sp>
      <p:pic>
        <p:nvPicPr>
          <p:cNvPr id="29701" name="图片 6"/>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2511520" y="3015258"/>
            <a:ext cx="5867400" cy="464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2" name="内容占位符 2"/>
          <p:cNvSpPr txBox="1">
            <a:spLocks/>
          </p:cNvSpPr>
          <p:nvPr/>
        </p:nvSpPr>
        <p:spPr bwMode="auto">
          <a:xfrm>
            <a:off x="264319" y="2990850"/>
            <a:ext cx="7561660" cy="438150"/>
          </a:xfrm>
          <a:prstGeom prst="rect">
            <a:avLst/>
          </a:prstGeom>
        </p:spPr>
        <p:txBody>
          <a:bodyPr vert="horz" lIns="91440" tIns="46800" rIns="91440" bIns="45720" rtlCol="0">
            <a:normAutofit fontScale="92500" lnSpcReduction="20000"/>
          </a:bodyPr>
          <a:lstStyle>
            <a:lvl1pPr marL="228600" indent="-360000">
              <a:lnSpc>
                <a:spcPct val="150000"/>
              </a:lnSpc>
              <a:spcBef>
                <a:spcPts val="1000"/>
              </a:spcBef>
              <a:buClr>
                <a:schemeClr val="accent1"/>
              </a:buClr>
              <a:buSzPct val="100000"/>
              <a:buFont typeface="Wingdings" panose="05000000000000000000" pitchFamily="2" charset="2"/>
              <a:buChar char="p"/>
              <a:defRPr lang="zh-CN" altLang="en-US" sz="2000" baseline="0" dirty="0" smtClean="0">
                <a:latin typeface="Verdana" panose="020B0604030504040204" pitchFamily="34" charset="0"/>
                <a:ea typeface="幼圆" panose="02010509060101010101" pitchFamily="49" charset="-122"/>
              </a:defRPr>
            </a:lvl1pPr>
            <a:lvl2pPr marL="685800" indent="-360000">
              <a:lnSpc>
                <a:spcPct val="90000"/>
              </a:lnSpc>
              <a:spcBef>
                <a:spcPts val="500"/>
              </a:spcBef>
              <a:buClr>
                <a:schemeClr val="accent1"/>
              </a:buClr>
              <a:buFont typeface="Wingdings" panose="05000000000000000000" pitchFamily="2" charset="2"/>
              <a:buChar char="l"/>
              <a:defRPr sz="2000" baseline="0">
                <a:latin typeface="Verdana" panose="020B0604030504040204" pitchFamily="34" charset="0"/>
                <a:ea typeface="幼圆" panose="02010509060101010101" pitchFamily="49" charset="-122"/>
              </a:defRPr>
            </a:lvl2pPr>
            <a:lvl3pPr marL="1143000" indent="-360000">
              <a:lnSpc>
                <a:spcPct val="90000"/>
              </a:lnSpc>
              <a:spcBef>
                <a:spcPts val="500"/>
              </a:spcBef>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lnSpc>
                <a:spcPct val="90000"/>
              </a:lnSpc>
              <a:spcBef>
                <a:spcPts val="500"/>
              </a:spcBef>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4pPr>
            <a:lvl5pPr marL="2057400" indent="-360000">
              <a:lnSpc>
                <a:spcPct val="90000"/>
              </a:lnSpc>
              <a:spcBef>
                <a:spcPts val="500"/>
              </a:spcBef>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5pPr>
            <a:lvl6pPr indent="0">
              <a:lnSpc>
                <a:spcPct val="90000"/>
              </a:lnSpc>
              <a:spcBef>
                <a:spcPts val="500"/>
              </a:spcBef>
              <a:buClr>
                <a:schemeClr val="tx2"/>
              </a:buClr>
              <a:buFont typeface="Arial" panose="020B0604020202020204" pitchFamily="34" charset="0"/>
              <a:buNone/>
            </a:lvl6pPr>
            <a:lvl7pPr indent="0">
              <a:lnSpc>
                <a:spcPct val="90000"/>
              </a:lnSpc>
              <a:spcBef>
                <a:spcPts val="500"/>
              </a:spcBef>
              <a:buFont typeface="Arial" panose="020B0604020202020204" pitchFamily="34" charset="0"/>
              <a:buNone/>
            </a:lvl7pPr>
            <a:lvl8pPr indent="0">
              <a:lnSpc>
                <a:spcPct val="90000"/>
              </a:lnSpc>
              <a:spcBef>
                <a:spcPts val="500"/>
              </a:spcBef>
              <a:buFont typeface="Arial" panose="020B0604020202020204" pitchFamily="34" charset="0"/>
              <a:buNone/>
            </a:lvl8pPr>
            <a:lvl9pPr marL="3886200" indent="-228600">
              <a:lnSpc>
                <a:spcPct val="90000"/>
              </a:lnSpc>
              <a:spcBef>
                <a:spcPts val="500"/>
              </a:spcBef>
              <a:buFont typeface="Arial" panose="020B0604020202020204" pitchFamily="34" charset="0"/>
              <a:buChar char="•"/>
            </a:lvl9pPr>
          </a:lstStyle>
          <a:p>
            <a:r>
              <a:rPr lang="zh-CN" altLang="en-US" dirty="0"/>
              <a:t> 所以</a:t>
            </a:r>
          </a:p>
        </p:txBody>
      </p:sp>
      <p:pic>
        <p:nvPicPr>
          <p:cNvPr id="29703" name="图片 8"/>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2862073" y="3748682"/>
            <a:ext cx="4549379" cy="725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标题 1"/>
          <p:cNvSpPr txBox="1">
            <a:spLocks/>
          </p:cNvSpPr>
          <p:nvPr/>
        </p:nvSpPr>
        <p:spPr bwMode="auto">
          <a:xfrm>
            <a:off x="251222" y="151804"/>
            <a:ext cx="7886700" cy="570309"/>
          </a:xfrm>
          <a:prstGeom prst="rect">
            <a:avLst/>
          </a:prstGeom>
        </p:spPr>
        <p:txBody>
          <a:bodyPr vert="horz" lIns="91440" tIns="45720" rIns="91440" bIns="45720" rtlCol="0" anchor="ctr">
            <a:normAutofit fontScale="97500" lnSpcReduction="10000"/>
          </a:bodyPr>
          <a:lstStyle>
            <a:defPPr>
              <a:defRPr lang="zh-CN"/>
            </a:defPPr>
            <a:lvl1pPr>
              <a:lnSpc>
                <a:spcPct val="90000"/>
              </a:lnSpc>
              <a:spcBef>
                <a:spcPct val="0"/>
              </a:spcBef>
              <a:buNone/>
              <a:defRPr sz="3600" b="1"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a:lstStyle>
          <a:p>
            <a:r>
              <a:rPr lang="zh-CN" altLang="en-US" dirty="0"/>
              <a:t>贝叶斯推断</a:t>
            </a:r>
          </a:p>
        </p:txBody>
      </p:sp>
      <p:sp>
        <p:nvSpPr>
          <p:cNvPr id="2" name="文本框 1">
            <a:extLst>
              <a:ext uri="{FF2B5EF4-FFF2-40B4-BE49-F238E27FC236}">
                <a16:creationId xmlns:a16="http://schemas.microsoft.com/office/drawing/2014/main" id="{CD8D3B72-0357-D102-3791-B02975C63F34}"/>
              </a:ext>
            </a:extLst>
          </p:cNvPr>
          <p:cNvSpPr txBox="1"/>
          <p:nvPr/>
        </p:nvSpPr>
        <p:spPr>
          <a:xfrm>
            <a:off x="3260557" y="871644"/>
            <a:ext cx="4150895" cy="677108"/>
          </a:xfrm>
          <a:prstGeom prst="rect">
            <a:avLst/>
          </a:prstGeom>
          <a:noFill/>
          <a:ln w="22225">
            <a:solidFill>
              <a:schemeClr val="accent6">
                <a:lumMod val="90000"/>
                <a:lumOff val="10000"/>
              </a:schemeClr>
            </a:solidFill>
          </a:ln>
        </p:spPr>
        <p:txBody>
          <a:bodyPr wrap="square" rtlCol="0">
            <a:spAutoFit/>
          </a:bodyPr>
          <a:lstStyle/>
          <a:p>
            <a:r>
              <a:rPr lang="zh-CN" altLang="en-US" sz="2000" b="1" dirty="0">
                <a:solidFill>
                  <a:srgbClr val="C00000"/>
                </a:solidFill>
                <a:latin typeface="华文中宋" panose="02010600040101010101" pitchFamily="2" charset="-122"/>
                <a:ea typeface="华文中宋" panose="02010600040101010101" pitchFamily="2" charset="-122"/>
              </a:rPr>
              <a:t>全概率</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同时选中</a:t>
            </a:r>
            <a:r>
              <a:rPr lang="en-US" altLang="zh-CN" dirty="0">
                <a:latin typeface="华文中宋" panose="02010600040101010101" pitchFamily="2" charset="-122"/>
                <a:ea typeface="华文中宋" panose="02010600040101010101" pitchFamily="2" charset="-122"/>
              </a:rPr>
              <a:t>H1</a:t>
            </a:r>
            <a:r>
              <a:rPr lang="zh-CN" altLang="en-US" dirty="0">
                <a:latin typeface="华文中宋" panose="02010600040101010101" pitchFamily="2" charset="-122"/>
                <a:ea typeface="华文中宋" panose="02010600040101010101" pitchFamily="2" charset="-122"/>
              </a:rPr>
              <a:t>和水果糖的概率</a:t>
            </a:r>
            <a:r>
              <a:rPr lang="en-US" altLang="zh-CN" dirty="0">
                <a:latin typeface="华文中宋" panose="02010600040101010101" pitchFamily="2" charset="-122"/>
                <a:ea typeface="华文中宋" panose="02010600040101010101" pitchFamily="2" charset="-122"/>
              </a:rPr>
              <a:t>+</a:t>
            </a:r>
          </a:p>
          <a:p>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同时选中</a:t>
            </a:r>
            <a:r>
              <a:rPr lang="en-US" altLang="zh-CN" dirty="0">
                <a:latin typeface="华文中宋" panose="02010600040101010101" pitchFamily="2" charset="-122"/>
                <a:ea typeface="华文中宋" panose="02010600040101010101" pitchFamily="2" charset="-122"/>
              </a:rPr>
              <a:t>H2</a:t>
            </a:r>
            <a:r>
              <a:rPr lang="zh-CN" altLang="en-US" dirty="0">
                <a:latin typeface="华文中宋" panose="02010600040101010101" pitchFamily="2" charset="-122"/>
                <a:ea typeface="华文中宋" panose="02010600040101010101" pitchFamily="2" charset="-122"/>
              </a:rPr>
              <a:t>和水果糖的概率</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7F788872-B8ED-3F04-01F1-257E95C6C958}"/>
                  </a:ext>
                </a:extLst>
              </p:cNvPr>
              <p:cNvSpPr txBox="1"/>
              <p:nvPr/>
            </p:nvSpPr>
            <p:spPr>
              <a:xfrm>
                <a:off x="4815784" y="369052"/>
                <a:ext cx="125887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𝑝</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𝐸</m:t>
                          </m:r>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𝐻</m:t>
                              </m:r>
                            </m:e>
                            <m:sub>
                              <m:r>
                                <a:rPr lang="zh-CN" altLang="en-US" i="0">
                                  <a:latin typeface="Cambria Math" panose="02040503050406030204" pitchFamily="18" charset="0"/>
                                </a:rPr>
                                <m:t>1</m:t>
                              </m:r>
                            </m:sub>
                          </m:sSub>
                        </m:e>
                      </m:d>
                    </m:oMath>
                  </m:oMathPara>
                </a14:m>
                <a:endParaRPr lang="zh-CN" altLang="en-US" dirty="0"/>
              </a:p>
            </p:txBody>
          </p:sp>
        </mc:Choice>
        <mc:Fallback xmlns="">
          <p:sp>
            <p:nvSpPr>
              <p:cNvPr id="3" name="文本框 2">
                <a:extLst>
                  <a:ext uri="{FF2B5EF4-FFF2-40B4-BE49-F238E27FC236}">
                    <a16:creationId xmlns:a16="http://schemas.microsoft.com/office/drawing/2014/main" id="{7F788872-B8ED-3F04-01F1-257E95C6C958}"/>
                  </a:ext>
                </a:extLst>
              </p:cNvPr>
              <p:cNvSpPr txBox="1">
                <a:spLocks noRot="1" noChangeAspect="1" noMove="1" noResize="1" noEditPoints="1" noAdjustHandles="1" noChangeArrowheads="1" noChangeShapeType="1" noTextEdit="1"/>
              </p:cNvSpPr>
              <p:nvPr/>
            </p:nvSpPr>
            <p:spPr>
              <a:xfrm>
                <a:off x="4815784" y="369052"/>
                <a:ext cx="1258871" cy="369332"/>
              </a:xfrm>
              <a:prstGeom prst="rect">
                <a:avLst/>
              </a:prstGeom>
              <a:blipFill>
                <a:blip r:embed="rId6"/>
                <a:stretch>
                  <a:fillRect b="-10000"/>
                </a:stretch>
              </a:blipFill>
            </p:spPr>
            <p:txBody>
              <a:bodyPr/>
              <a:lstStyle/>
              <a:p>
                <a:r>
                  <a:rPr lang="zh-CN" altLang="en-US">
                    <a:noFill/>
                  </a:rPr>
                  <a:t> </a:t>
                </a:r>
              </a:p>
            </p:txBody>
          </p:sp>
        </mc:Fallback>
      </mc:AlternateContent>
      <p:sp>
        <p:nvSpPr>
          <p:cNvPr id="4" name="箭头: 下 3">
            <a:extLst>
              <a:ext uri="{FF2B5EF4-FFF2-40B4-BE49-F238E27FC236}">
                <a16:creationId xmlns:a16="http://schemas.microsoft.com/office/drawing/2014/main" id="{87661730-A83C-EC62-BD55-CB30A2496B0D}"/>
              </a:ext>
            </a:extLst>
          </p:cNvPr>
          <p:cNvSpPr/>
          <p:nvPr/>
        </p:nvSpPr>
        <p:spPr>
          <a:xfrm>
            <a:off x="5336004" y="703016"/>
            <a:ext cx="138364" cy="168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DA4B1CCB-3D2D-5122-D487-BF09DC6C7DD6}"/>
                  </a:ext>
                </a:extLst>
              </p:cNvPr>
              <p:cNvSpPr txBox="1"/>
              <p:nvPr/>
            </p:nvSpPr>
            <p:spPr>
              <a:xfrm>
                <a:off x="4764465" y="1631923"/>
                <a:ext cx="12814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𝑃</m:t>
                      </m:r>
                      <m:d>
                        <m:dPr>
                          <m:ctrlPr>
                            <a:rPr lang="zh-CN" altLang="en-US" i="1" smtClean="0">
                              <a:solidFill>
                                <a:srgbClr val="836967"/>
                              </a:solidFill>
                              <a:latin typeface="Cambria Math" panose="02040503050406030204" pitchFamily="18" charset="0"/>
                            </a:rPr>
                          </m:ctrlPr>
                        </m:dPr>
                        <m:e>
                          <m:r>
                            <a:rPr lang="zh-CN" altLang="en-US" i="1" smtClean="0">
                              <a:latin typeface="Cambria Math" panose="02040503050406030204" pitchFamily="18" charset="0"/>
                            </a:rPr>
                            <m:t>𝐸</m:t>
                          </m:r>
                          <m:r>
                            <a:rPr lang="zh-CN" altLang="en-US" i="1" smtClean="0">
                              <a:latin typeface="Cambria Math" panose="02040503050406030204" pitchFamily="18" charset="0"/>
                            </a:rPr>
                            <m:t>∩</m:t>
                          </m:r>
                          <m:sSub>
                            <m:sSubPr>
                              <m:ctrlPr>
                                <a:rPr lang="zh-CN" altLang="en-US" i="1" smtClean="0">
                                  <a:solidFill>
                                    <a:srgbClr val="836967"/>
                                  </a:solidFill>
                                  <a:latin typeface="Cambria Math" panose="02040503050406030204" pitchFamily="18" charset="0"/>
                                </a:rPr>
                              </m:ctrlPr>
                            </m:sSubPr>
                            <m:e>
                              <m:r>
                                <a:rPr lang="zh-CN" altLang="en-US" i="1" smtClean="0">
                                  <a:latin typeface="Cambria Math" panose="02040503050406030204" pitchFamily="18" charset="0"/>
                                </a:rPr>
                                <m:t>𝐻</m:t>
                              </m:r>
                            </m:e>
                            <m:sub>
                              <m:r>
                                <a:rPr lang="zh-CN" altLang="en-US" i="1" smtClean="0">
                                  <a:latin typeface="Cambria Math" panose="02040503050406030204" pitchFamily="18" charset="0"/>
                                </a:rPr>
                                <m:t>2</m:t>
                              </m:r>
                            </m:sub>
                          </m:sSub>
                        </m:e>
                      </m:d>
                    </m:oMath>
                  </m:oMathPara>
                </a14:m>
                <a:endParaRPr lang="zh-CN" altLang="en-US" dirty="0"/>
              </a:p>
            </p:txBody>
          </p:sp>
        </mc:Choice>
        <mc:Fallback xmlns="">
          <p:sp>
            <p:nvSpPr>
              <p:cNvPr id="5" name="文本框 4">
                <a:extLst>
                  <a:ext uri="{FF2B5EF4-FFF2-40B4-BE49-F238E27FC236}">
                    <a16:creationId xmlns:a16="http://schemas.microsoft.com/office/drawing/2014/main" id="{DA4B1CCB-3D2D-5122-D487-BF09DC6C7DD6}"/>
                  </a:ext>
                </a:extLst>
              </p:cNvPr>
              <p:cNvSpPr txBox="1">
                <a:spLocks noRot="1" noChangeAspect="1" noMove="1" noResize="1" noEditPoints="1" noAdjustHandles="1" noChangeArrowheads="1" noChangeShapeType="1" noTextEdit="1"/>
              </p:cNvSpPr>
              <p:nvPr/>
            </p:nvSpPr>
            <p:spPr>
              <a:xfrm>
                <a:off x="4764465" y="1631923"/>
                <a:ext cx="1281441" cy="369332"/>
              </a:xfrm>
              <a:prstGeom prst="rect">
                <a:avLst/>
              </a:prstGeom>
              <a:blipFill>
                <a:blip r:embed="rId7"/>
                <a:stretch>
                  <a:fillRect b="-3333"/>
                </a:stretch>
              </a:blipFill>
            </p:spPr>
            <p:txBody>
              <a:bodyPr/>
              <a:lstStyle/>
              <a:p>
                <a:r>
                  <a:rPr lang="zh-CN" altLang="en-US">
                    <a:noFill/>
                  </a:rPr>
                  <a:t> </a:t>
                </a:r>
              </a:p>
            </p:txBody>
          </p:sp>
        </mc:Fallback>
      </mc:AlternateContent>
      <p:sp>
        <p:nvSpPr>
          <p:cNvPr id="6" name="箭头: 下 5">
            <a:extLst>
              <a:ext uri="{FF2B5EF4-FFF2-40B4-BE49-F238E27FC236}">
                <a16:creationId xmlns:a16="http://schemas.microsoft.com/office/drawing/2014/main" id="{2489D4F0-5C3F-5A03-9112-0533F49C0576}"/>
              </a:ext>
            </a:extLst>
          </p:cNvPr>
          <p:cNvSpPr/>
          <p:nvPr/>
        </p:nvSpPr>
        <p:spPr>
          <a:xfrm flipV="1">
            <a:off x="5351043" y="1548752"/>
            <a:ext cx="144379" cy="1651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CB59B47E-B5C8-8607-CEB5-112377D4766B}"/>
              </a:ext>
            </a:extLst>
          </p:cNvPr>
          <p:cNvPicPr>
            <a:picLocks noChangeAspect="1"/>
          </p:cNvPicPr>
          <p:nvPr/>
        </p:nvPicPr>
        <p:blipFill>
          <a:blip r:embed="rId8">
            <a:duotone>
              <a:prstClr val="black"/>
              <a:schemeClr val="accent3">
                <a:tint val="45000"/>
                <a:satMod val="400000"/>
              </a:schemeClr>
            </a:duotone>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1313679" y="1957483"/>
            <a:ext cx="7065242" cy="827377"/>
          </a:xfrm>
          <a:prstGeom prst="rect">
            <a:avLst/>
          </a:prstGeom>
        </p:spPr>
      </p:pic>
      <p:pic>
        <p:nvPicPr>
          <p:cNvPr id="10" name="图片 9">
            <a:extLst>
              <a:ext uri="{FF2B5EF4-FFF2-40B4-BE49-F238E27FC236}">
                <a16:creationId xmlns:a16="http://schemas.microsoft.com/office/drawing/2014/main" id="{BDAB9695-2C56-9C62-7FF8-B36B094FB0A1}"/>
              </a:ext>
            </a:extLst>
          </p:cNvPr>
          <p:cNvPicPr>
            <a:picLocks noChangeAspect="1"/>
          </p:cNvPicPr>
          <p:nvPr/>
        </p:nvPicPr>
        <p:blipFill>
          <a:blip r:embed="rId10">
            <a:duotone>
              <a:prstClr val="black"/>
              <a:schemeClr val="accent2">
                <a:tint val="45000"/>
                <a:satMod val="400000"/>
              </a:schemeClr>
            </a:duotone>
          </a:blip>
          <a:stretch>
            <a:fillRect/>
          </a:stretch>
        </p:blipFill>
        <p:spPr>
          <a:xfrm>
            <a:off x="6792365" y="310641"/>
            <a:ext cx="2067227" cy="318535"/>
          </a:xfrm>
          <a:prstGeom prst="rect">
            <a:avLst/>
          </a:prstGeom>
        </p:spPr>
      </p:pic>
      <p:sp>
        <p:nvSpPr>
          <p:cNvPr id="11" name="文本框 10">
            <a:extLst>
              <a:ext uri="{FF2B5EF4-FFF2-40B4-BE49-F238E27FC236}">
                <a16:creationId xmlns:a16="http://schemas.microsoft.com/office/drawing/2014/main" id="{E5F557AC-95B6-12B9-9C12-15068690679D}"/>
              </a:ext>
            </a:extLst>
          </p:cNvPr>
          <p:cNvSpPr txBox="1"/>
          <p:nvPr/>
        </p:nvSpPr>
        <p:spPr>
          <a:xfrm>
            <a:off x="7082985" y="30206"/>
            <a:ext cx="1415772" cy="276999"/>
          </a:xfrm>
          <a:prstGeom prst="rect">
            <a:avLst/>
          </a:prstGeom>
          <a:noFill/>
        </p:spPr>
        <p:txBody>
          <a:bodyPr wrap="none" rtlCol="0">
            <a:spAutoFit/>
          </a:bodyPr>
          <a:lstStyle/>
          <a:p>
            <a:r>
              <a:rPr lang="zh-CN" altLang="en-US" sz="1200" dirty="0"/>
              <a:t>条件概率原始公式</a:t>
            </a:r>
          </a:p>
        </p:txBody>
      </p:sp>
    </p:spTree>
    <p:extLst>
      <p:ext uri="{BB962C8B-B14F-4D97-AF65-F5344CB8AC3E}">
        <p14:creationId xmlns:p14="http://schemas.microsoft.com/office/powerpoint/2010/main" val="176985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5" grpId="0"/>
      <p:bldP spid="6" grpId="0" animBg="1"/>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内容占位符 2"/>
          <p:cNvSpPr>
            <a:spLocks noGrp="1"/>
          </p:cNvSpPr>
          <p:nvPr>
            <p:ph idx="1"/>
          </p:nvPr>
        </p:nvSpPr>
        <p:spPr>
          <a:xfrm>
            <a:off x="117276" y="1180842"/>
            <a:ext cx="8867697" cy="5087436"/>
          </a:xfrm>
        </p:spPr>
        <p:txBody>
          <a:bodyPr>
            <a:noAutofit/>
          </a:bodyPr>
          <a:lstStyle/>
          <a:p>
            <a:pPr eaLnBrk="1" hangingPunct="1">
              <a:lnSpc>
                <a:spcPct val="150000"/>
              </a:lnSpc>
            </a:pPr>
            <a:r>
              <a:rPr altLang="en-US" sz="2000" dirty="0">
                <a:latin typeface="+mn-ea"/>
                <a:ea typeface="+mn-ea"/>
              </a:rPr>
              <a:t> 新问题：现在随机选择一个碗，从中摸出一颗糖，发现是水果糖。</a:t>
            </a:r>
            <a:r>
              <a:rPr altLang="en-US" sz="2000" dirty="0">
                <a:solidFill>
                  <a:srgbClr val="FF0000"/>
                </a:solidFill>
                <a:latin typeface="+mn-ea"/>
                <a:ea typeface="+mn-ea"/>
              </a:rPr>
              <a:t>请问这颗水果糖是来自一号碗还是二号碗？</a:t>
            </a:r>
            <a:r>
              <a:rPr lang="en-US" altLang="zh-CN" sz="2000" dirty="0">
                <a:solidFill>
                  <a:srgbClr val="FF0000"/>
                </a:solidFill>
                <a:latin typeface="+mn-ea"/>
                <a:ea typeface="+mn-ea"/>
              </a:rPr>
              <a:t>Q</a:t>
            </a:r>
            <a:r>
              <a:rPr altLang="en-US" sz="2000" dirty="0">
                <a:solidFill>
                  <a:srgbClr val="FF0000"/>
                </a:solidFill>
                <a:latin typeface="+mn-ea"/>
                <a:ea typeface="+mn-ea"/>
              </a:rPr>
              <a:t>：跟原来的问题有什么区别？</a:t>
            </a:r>
          </a:p>
          <a:p>
            <a:pPr eaLnBrk="1" hangingPunct="1">
              <a:lnSpc>
                <a:spcPct val="150000"/>
              </a:lnSpc>
            </a:pPr>
            <a:r>
              <a:rPr altLang="en-US" sz="2000" dirty="0">
                <a:latin typeface="+mn-ea"/>
                <a:ea typeface="+mn-ea"/>
              </a:rPr>
              <a:t>本质：不需要知道具体的类别概率，只需要知道所属类别。</a:t>
            </a:r>
            <a:endParaRPr lang="en-US" altLang="zh-CN" sz="2000" dirty="0">
              <a:latin typeface="+mn-ea"/>
              <a:ea typeface="+mn-ea"/>
            </a:endParaRPr>
          </a:p>
          <a:p>
            <a:pPr eaLnBrk="1" hangingPunct="1">
              <a:lnSpc>
                <a:spcPct val="150000"/>
              </a:lnSpc>
            </a:pPr>
            <a:r>
              <a:rPr altLang="en-US" sz="2000" dirty="0">
                <a:latin typeface="+mn-ea"/>
                <a:ea typeface="+mn-ea"/>
              </a:rPr>
              <a:t>是否有必要计算</a:t>
            </a:r>
            <a:r>
              <a:rPr lang="en-US" altLang="zh-CN" sz="2000" dirty="0">
                <a:latin typeface="+mn-ea"/>
                <a:ea typeface="+mn-ea"/>
              </a:rPr>
              <a:t>P(E)</a:t>
            </a:r>
            <a:r>
              <a:rPr altLang="en-US" sz="2000" dirty="0">
                <a:latin typeface="+mn-ea"/>
                <a:ea typeface="+mn-ea"/>
              </a:rPr>
              <a:t>这个全概率呢？其实只需要比较 </a:t>
            </a:r>
            <a:r>
              <a:rPr lang="en-US" altLang="zh-CN" sz="2000" dirty="0">
                <a:latin typeface="+mn-ea"/>
                <a:ea typeface="+mn-ea"/>
              </a:rPr>
              <a:t>P(H1|E)</a:t>
            </a:r>
            <a:r>
              <a:rPr altLang="en-US" sz="2000" dirty="0">
                <a:latin typeface="+mn-ea"/>
                <a:ea typeface="+mn-ea"/>
              </a:rPr>
              <a:t>和</a:t>
            </a:r>
            <a:r>
              <a:rPr lang="en-US" altLang="zh-CN" sz="2000" dirty="0">
                <a:latin typeface="+mn-ea"/>
                <a:ea typeface="+mn-ea"/>
              </a:rPr>
              <a:t>P(H2|E)</a:t>
            </a:r>
            <a:r>
              <a:rPr altLang="en-US" sz="2000" dirty="0">
                <a:latin typeface="+mn-ea"/>
                <a:ea typeface="+mn-ea"/>
              </a:rPr>
              <a:t>的大小，找到那个最大的概率就可以。因为两者的分母都是相同的</a:t>
            </a:r>
            <a:r>
              <a:rPr lang="en-US" altLang="zh-CN" sz="2000" dirty="0">
                <a:latin typeface="+mn-ea"/>
                <a:ea typeface="+mn-ea"/>
              </a:rPr>
              <a:t>(P(E))</a:t>
            </a:r>
            <a:r>
              <a:rPr altLang="en-US" sz="2000" dirty="0">
                <a:latin typeface="+mn-ea"/>
                <a:ea typeface="+mn-ea"/>
              </a:rPr>
              <a:t>，那只需要比较分子即可。即比较</a:t>
            </a:r>
            <a:r>
              <a:rPr lang="en-US" altLang="zh-CN" sz="2000" dirty="0">
                <a:latin typeface="+mn-ea"/>
                <a:ea typeface="+mn-ea"/>
              </a:rPr>
              <a:t>P(E|H1)P(H1)</a:t>
            </a:r>
            <a:r>
              <a:rPr altLang="en-US" sz="2000" dirty="0">
                <a:latin typeface="+mn-ea"/>
                <a:ea typeface="+mn-ea"/>
              </a:rPr>
              <a:t>和</a:t>
            </a:r>
            <a:r>
              <a:rPr lang="en-US" altLang="zh-CN" sz="2000" dirty="0">
                <a:latin typeface="+mn-ea"/>
                <a:ea typeface="+mn-ea"/>
              </a:rPr>
              <a:t>P(E|H2)P(H2)</a:t>
            </a:r>
            <a:r>
              <a:rPr altLang="en-US" sz="2000" dirty="0">
                <a:latin typeface="+mn-ea"/>
                <a:ea typeface="+mn-ea"/>
              </a:rPr>
              <a:t>的大小</a:t>
            </a:r>
            <a:endParaRPr lang="en-US" altLang="en-US" sz="2000" dirty="0">
              <a:latin typeface="+mn-ea"/>
              <a:ea typeface="+mn-ea"/>
            </a:endParaRPr>
          </a:p>
          <a:p>
            <a:pPr marL="0" indent="0" eaLnBrk="1" hangingPunct="1">
              <a:lnSpc>
                <a:spcPct val="150000"/>
              </a:lnSpc>
              <a:buNone/>
            </a:pPr>
            <a:endParaRPr lang="en-US" altLang="zh-CN" sz="2000" dirty="0">
              <a:latin typeface="+mn-ea"/>
              <a:ea typeface="+mn-ea"/>
            </a:endParaRPr>
          </a:p>
          <a:p>
            <a:pPr marL="0" indent="0" eaLnBrk="1" hangingPunct="1">
              <a:lnSpc>
                <a:spcPct val="150000"/>
              </a:lnSpc>
              <a:buNone/>
            </a:pPr>
            <a:endParaRPr lang="en-US" altLang="zh-CN" sz="2000" dirty="0">
              <a:latin typeface="+mn-ea"/>
              <a:ea typeface="+mn-ea"/>
            </a:endParaRPr>
          </a:p>
          <a:p>
            <a:pPr eaLnBrk="1" hangingPunct="1">
              <a:lnSpc>
                <a:spcPct val="150000"/>
              </a:lnSpc>
            </a:pPr>
            <a:r>
              <a:rPr altLang="en-US" sz="2000" dirty="0">
                <a:latin typeface="+mn-ea"/>
                <a:ea typeface="+mn-ea"/>
              </a:rPr>
              <a:t>所以为了减少计算量，全概率公式在实际编程中可以根据情况不使用。</a:t>
            </a:r>
            <a:r>
              <a:rPr lang="en-US" altLang="en-US" sz="2000" dirty="0">
                <a:latin typeface="+mn-ea"/>
                <a:ea typeface="+mn-ea"/>
              </a:rPr>
              <a:t> </a:t>
            </a:r>
            <a:endParaRPr altLang="en-US" sz="2000" dirty="0">
              <a:latin typeface="+mn-ea"/>
              <a:ea typeface="+mn-ea"/>
            </a:endParaRPr>
          </a:p>
        </p:txBody>
      </p:sp>
      <p:sp>
        <p:nvSpPr>
          <p:cNvPr id="12" name="标题 1"/>
          <p:cNvSpPr txBox="1">
            <a:spLocks/>
          </p:cNvSpPr>
          <p:nvPr/>
        </p:nvSpPr>
        <p:spPr bwMode="auto">
          <a:xfrm>
            <a:off x="359569" y="79462"/>
            <a:ext cx="7886700" cy="570309"/>
          </a:xfrm>
          <a:prstGeom prst="rect">
            <a:avLst/>
          </a:prstGeom>
        </p:spPr>
        <p:txBody>
          <a:bodyPr vert="horz" lIns="91440" tIns="45720" rIns="91440" bIns="45720" rtlCol="0" anchor="ctr">
            <a:normAutofit fontScale="97500" lnSpcReduction="10000"/>
          </a:bodyPr>
          <a:lstStyle>
            <a:defPPr>
              <a:defRPr lang="zh-CN"/>
            </a:defPPr>
            <a:lvl1pPr>
              <a:lnSpc>
                <a:spcPct val="90000"/>
              </a:lnSpc>
              <a:spcBef>
                <a:spcPct val="0"/>
              </a:spcBef>
              <a:buNone/>
              <a:defRPr sz="3600" b="1"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a:lstStyle>
          <a:p>
            <a:r>
              <a:rPr lang="zh-CN" altLang="en-US" dirty="0"/>
              <a:t>贝叶斯推断</a:t>
            </a:r>
          </a:p>
        </p:txBody>
      </p:sp>
      <p:pic>
        <p:nvPicPr>
          <p:cNvPr id="2" name="图片 2">
            <a:extLst>
              <a:ext uri="{FF2B5EF4-FFF2-40B4-BE49-F238E27FC236}">
                <a16:creationId xmlns:a16="http://schemas.microsoft.com/office/drawing/2014/main" id="{1A32E9DA-3228-DA6A-4B9A-D38B2A033ED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0759" y="4307482"/>
            <a:ext cx="3027759"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组合 12">
            <a:extLst>
              <a:ext uri="{FF2B5EF4-FFF2-40B4-BE49-F238E27FC236}">
                <a16:creationId xmlns:a16="http://schemas.microsoft.com/office/drawing/2014/main" id="{8310F7DB-0F8E-EF12-F08D-06A84D55D663}"/>
              </a:ext>
            </a:extLst>
          </p:cNvPr>
          <p:cNvGrpSpPr/>
          <p:nvPr/>
        </p:nvGrpSpPr>
        <p:grpSpPr>
          <a:xfrm>
            <a:off x="4572000" y="4296966"/>
            <a:ext cx="3027759" cy="804863"/>
            <a:chOff x="4572000" y="4296966"/>
            <a:chExt cx="3027759" cy="804863"/>
          </a:xfrm>
        </p:grpSpPr>
        <p:pic>
          <p:nvPicPr>
            <p:cNvPr id="3" name="图片 2">
              <a:extLst>
                <a:ext uri="{FF2B5EF4-FFF2-40B4-BE49-F238E27FC236}">
                  <a16:creationId xmlns:a16="http://schemas.microsoft.com/office/drawing/2014/main" id="{DD01C185-E6DA-23EC-1822-DBAB15AE9D1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4296966"/>
              <a:ext cx="3027759"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7DAAABD6-34CF-B10F-28F8-648BC6C806A2}"/>
                </a:ext>
              </a:extLst>
            </p:cNvPr>
            <p:cNvPicPr>
              <a:picLocks noChangeAspect="1"/>
            </p:cNvPicPr>
            <p:nvPr/>
          </p:nvPicPr>
          <p:blipFill>
            <a:blip r:embed="rId3"/>
            <a:stretch>
              <a:fillRect/>
            </a:stretch>
          </p:blipFill>
          <p:spPr>
            <a:xfrm>
              <a:off x="5143509" y="4709914"/>
              <a:ext cx="152381" cy="180952"/>
            </a:xfrm>
            <a:prstGeom prst="rect">
              <a:avLst/>
            </a:prstGeom>
          </p:spPr>
        </p:pic>
        <p:pic>
          <p:nvPicPr>
            <p:cNvPr id="9" name="图片 8">
              <a:extLst>
                <a:ext uri="{FF2B5EF4-FFF2-40B4-BE49-F238E27FC236}">
                  <a16:creationId xmlns:a16="http://schemas.microsoft.com/office/drawing/2014/main" id="{76136650-E889-2333-0E7B-AB1625A89C78}"/>
                </a:ext>
              </a:extLst>
            </p:cNvPr>
            <p:cNvPicPr>
              <a:picLocks noChangeAspect="1"/>
            </p:cNvPicPr>
            <p:nvPr/>
          </p:nvPicPr>
          <p:blipFill>
            <a:blip r:embed="rId3"/>
            <a:stretch>
              <a:fillRect/>
            </a:stretch>
          </p:blipFill>
          <p:spPr>
            <a:xfrm>
              <a:off x="6451609" y="4722614"/>
              <a:ext cx="152381" cy="180952"/>
            </a:xfrm>
            <a:prstGeom prst="rect">
              <a:avLst/>
            </a:prstGeom>
          </p:spPr>
        </p:pic>
        <p:pic>
          <p:nvPicPr>
            <p:cNvPr id="11" name="图片 10">
              <a:extLst>
                <a:ext uri="{FF2B5EF4-FFF2-40B4-BE49-F238E27FC236}">
                  <a16:creationId xmlns:a16="http://schemas.microsoft.com/office/drawing/2014/main" id="{3853F6E9-B062-8FAB-060F-9224302ED8DA}"/>
                </a:ext>
              </a:extLst>
            </p:cNvPr>
            <p:cNvPicPr>
              <a:picLocks noChangeAspect="1"/>
            </p:cNvPicPr>
            <p:nvPr/>
          </p:nvPicPr>
          <p:blipFill>
            <a:blip r:embed="rId3"/>
            <a:stretch>
              <a:fillRect/>
            </a:stretch>
          </p:blipFill>
          <p:spPr>
            <a:xfrm>
              <a:off x="7353410" y="4528962"/>
              <a:ext cx="152381" cy="180952"/>
            </a:xfrm>
            <a:prstGeom prst="rect">
              <a:avLst/>
            </a:prstGeom>
          </p:spPr>
        </p:pic>
      </p:grpSp>
      <p:sp>
        <p:nvSpPr>
          <p:cNvPr id="14" name="矩形 13">
            <a:extLst>
              <a:ext uri="{FF2B5EF4-FFF2-40B4-BE49-F238E27FC236}">
                <a16:creationId xmlns:a16="http://schemas.microsoft.com/office/drawing/2014/main" id="{39E3B4D2-834C-F4B7-D4EF-19EFC37540A7}"/>
              </a:ext>
            </a:extLst>
          </p:cNvPr>
          <p:cNvSpPr/>
          <p:nvPr/>
        </p:nvSpPr>
        <p:spPr>
          <a:xfrm>
            <a:off x="3084973" y="4789324"/>
            <a:ext cx="491258" cy="3103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601B086B-608D-75DC-ADA8-99A92C16333E}"/>
              </a:ext>
            </a:extLst>
          </p:cNvPr>
          <p:cNvSpPr/>
          <p:nvPr/>
        </p:nvSpPr>
        <p:spPr>
          <a:xfrm>
            <a:off x="6862152" y="4758321"/>
            <a:ext cx="491258" cy="3103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404342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内容占位符 2"/>
          <p:cNvSpPr>
            <a:spLocks noGrp="1"/>
          </p:cNvSpPr>
          <p:nvPr>
            <p:ph idx="1"/>
          </p:nvPr>
        </p:nvSpPr>
        <p:spPr>
          <a:xfrm>
            <a:off x="328017" y="1160964"/>
            <a:ext cx="8371284" cy="2748427"/>
          </a:xfrm>
        </p:spPr>
        <p:txBody>
          <a:bodyPr>
            <a:normAutofit/>
          </a:bodyPr>
          <a:lstStyle/>
          <a:p>
            <a:pPr eaLnBrk="1" hangingPunct="1">
              <a:lnSpc>
                <a:spcPct val="150000"/>
              </a:lnSpc>
            </a:pPr>
            <a:r>
              <a:rPr altLang="en-US" sz="2000" dirty="0">
                <a:latin typeface="+mn-ea"/>
                <a:ea typeface="+mn-ea"/>
              </a:rPr>
              <a:t> 理解了贝叶斯推断，继续看看朴素贝叶斯。贝叶斯和朴素贝叶斯的概念是不同的，区别就在于“</a:t>
            </a:r>
            <a:r>
              <a:rPr altLang="en-US" sz="2000" dirty="0">
                <a:solidFill>
                  <a:srgbClr val="FF0000"/>
                </a:solidFill>
                <a:latin typeface="+mn-ea"/>
                <a:ea typeface="+mn-ea"/>
              </a:rPr>
              <a:t>朴素</a:t>
            </a:r>
            <a:r>
              <a:rPr altLang="en-US" sz="2000" dirty="0">
                <a:latin typeface="+mn-ea"/>
                <a:ea typeface="+mn-ea"/>
              </a:rPr>
              <a:t>”二字，朴素贝叶斯</a:t>
            </a:r>
            <a:r>
              <a:rPr altLang="en-US" sz="2000" dirty="0">
                <a:solidFill>
                  <a:srgbClr val="FF0000"/>
                </a:solidFill>
                <a:latin typeface="+mn-ea"/>
                <a:ea typeface="+mn-ea"/>
              </a:rPr>
              <a:t>对条件概率分布做了条件独立性的假设</a:t>
            </a:r>
            <a:r>
              <a:rPr altLang="en-US" sz="2000" dirty="0">
                <a:latin typeface="+mn-ea"/>
                <a:ea typeface="+mn-ea"/>
              </a:rPr>
              <a:t>。 比如下面的公式，假设</a:t>
            </a:r>
            <a:r>
              <a:rPr lang="en-US" altLang="zh-CN" sz="2000" dirty="0">
                <a:latin typeface="+mn-ea"/>
                <a:ea typeface="+mn-ea"/>
              </a:rPr>
              <a:t>X</a:t>
            </a:r>
            <a:r>
              <a:rPr altLang="en-US" sz="2000" dirty="0">
                <a:latin typeface="+mn-ea"/>
                <a:ea typeface="+mn-ea"/>
              </a:rPr>
              <a:t>有</a:t>
            </a:r>
            <a:r>
              <a:rPr lang="en-US" altLang="zh-CN" sz="2000" dirty="0">
                <a:latin typeface="+mn-ea"/>
                <a:ea typeface="+mn-ea"/>
              </a:rPr>
              <a:t>n</a:t>
            </a:r>
            <a:r>
              <a:rPr altLang="en-US" sz="2000" dirty="0">
                <a:latin typeface="+mn-ea"/>
                <a:ea typeface="+mn-ea"/>
              </a:rPr>
              <a:t>个特征：</a:t>
            </a:r>
            <a:endParaRPr lang="en-US" altLang="zh-CN" sz="2000" dirty="0">
              <a:latin typeface="+mn-ea"/>
              <a:ea typeface="+mn-ea"/>
            </a:endParaRPr>
          </a:p>
          <a:p>
            <a:pPr eaLnBrk="1" hangingPunct="1">
              <a:lnSpc>
                <a:spcPct val="150000"/>
              </a:lnSpc>
            </a:pPr>
            <a:endParaRPr lang="en-US" altLang="zh-CN" sz="2000" dirty="0">
              <a:latin typeface="+mn-ea"/>
              <a:ea typeface="+mn-ea"/>
            </a:endParaRPr>
          </a:p>
          <a:p>
            <a:pPr eaLnBrk="1" hangingPunct="1">
              <a:lnSpc>
                <a:spcPct val="150000"/>
              </a:lnSpc>
            </a:pPr>
            <a:r>
              <a:rPr altLang="en-US" sz="2000" dirty="0">
                <a:latin typeface="+mn-ea"/>
                <a:ea typeface="+mn-ea"/>
              </a:rPr>
              <a:t>由于每个特征都是独立的，可以进一步拆分公式 ：</a:t>
            </a:r>
          </a:p>
        </p:txBody>
      </p:sp>
      <p:sp>
        <p:nvSpPr>
          <p:cNvPr id="12" name="标题 1"/>
          <p:cNvSpPr txBox="1">
            <a:spLocks/>
          </p:cNvSpPr>
          <p:nvPr/>
        </p:nvSpPr>
        <p:spPr bwMode="auto">
          <a:xfrm>
            <a:off x="251222" y="192105"/>
            <a:ext cx="7886700" cy="570309"/>
          </a:xfrm>
          <a:prstGeom prst="rect">
            <a:avLst/>
          </a:prstGeom>
        </p:spPr>
        <p:txBody>
          <a:bodyPr vert="horz" lIns="91440" tIns="45720" rIns="91440" bIns="45720" rtlCol="0" anchor="ctr">
            <a:normAutofit fontScale="97500" lnSpcReduction="10000"/>
          </a:bodyPr>
          <a:lstStyle>
            <a:defPPr>
              <a:defRPr lang="zh-CN"/>
            </a:defPPr>
            <a:lvl1pPr>
              <a:lnSpc>
                <a:spcPct val="90000"/>
              </a:lnSpc>
              <a:spcBef>
                <a:spcPct val="0"/>
              </a:spcBef>
              <a:buNone/>
              <a:defRPr sz="3600" b="1"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a:lstStyle>
          <a:p>
            <a:r>
              <a:rPr lang="zh-CN" altLang="en-US" dirty="0"/>
              <a:t>朴素贝叶斯推断</a:t>
            </a:r>
          </a:p>
        </p:txBody>
      </p:sp>
      <p:pic>
        <p:nvPicPr>
          <p:cNvPr id="31748"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8860" y="2681020"/>
            <a:ext cx="6350794" cy="578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9"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5072" y="4128362"/>
            <a:ext cx="7877175" cy="1254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B2C3C961-A584-DF92-6943-8CB92CE94A5C}"/>
              </a:ext>
            </a:extLst>
          </p:cNvPr>
          <p:cNvPicPr>
            <a:picLocks noChangeAspect="1"/>
          </p:cNvPicPr>
          <p:nvPr/>
        </p:nvPicPr>
        <p:blipFill>
          <a:blip r:embed="rId4"/>
          <a:stretch>
            <a:fillRect/>
          </a:stretch>
        </p:blipFill>
        <p:spPr>
          <a:xfrm>
            <a:off x="4571999" y="396075"/>
            <a:ext cx="2228571" cy="714286"/>
          </a:xfrm>
          <a:prstGeom prst="rect">
            <a:avLst/>
          </a:prstGeom>
        </p:spPr>
      </p:pic>
      <p:sp>
        <p:nvSpPr>
          <p:cNvPr id="2" name="矩形 1">
            <a:extLst>
              <a:ext uri="{FF2B5EF4-FFF2-40B4-BE49-F238E27FC236}">
                <a16:creationId xmlns:a16="http://schemas.microsoft.com/office/drawing/2014/main" id="{5181F5B8-D7FB-4148-3D03-7A8C8D49F9B1}"/>
              </a:ext>
            </a:extLst>
          </p:cNvPr>
          <p:cNvSpPr/>
          <p:nvPr/>
        </p:nvSpPr>
        <p:spPr>
          <a:xfrm>
            <a:off x="5871552" y="806528"/>
            <a:ext cx="491258" cy="3103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22CF038D-EB52-D923-3AC9-FE6F263B0846}"/>
              </a:ext>
            </a:extLst>
          </p:cNvPr>
          <p:cNvSpPr txBox="1"/>
          <p:nvPr/>
        </p:nvSpPr>
        <p:spPr>
          <a:xfrm>
            <a:off x="7860496" y="2739510"/>
            <a:ext cx="803425" cy="461665"/>
          </a:xfrm>
          <a:prstGeom prst="rect">
            <a:avLst/>
          </a:prstGeom>
          <a:noFill/>
        </p:spPr>
        <p:txBody>
          <a:bodyPr wrap="none" rtlCol="0">
            <a:spAutoFit/>
          </a:bodyPr>
          <a:lstStyle/>
          <a:p>
            <a:r>
              <a:rPr lang="zh-CN" altLang="en-US" sz="2400" b="1" dirty="0">
                <a:solidFill>
                  <a:schemeClr val="accent6">
                    <a:lumMod val="90000"/>
                    <a:lumOff val="10000"/>
                  </a:schemeClr>
                </a:solidFill>
              </a:rPr>
              <a:t>简化</a:t>
            </a:r>
          </a:p>
        </p:txBody>
      </p:sp>
    </p:spTree>
    <p:extLst>
      <p:ext uri="{BB962C8B-B14F-4D97-AF65-F5344CB8AC3E}">
        <p14:creationId xmlns:p14="http://schemas.microsoft.com/office/powerpoint/2010/main" val="33873940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内容占位符 2"/>
          <p:cNvSpPr>
            <a:spLocks noGrp="1"/>
          </p:cNvSpPr>
          <p:nvPr>
            <p:ph idx="1"/>
          </p:nvPr>
        </p:nvSpPr>
        <p:spPr>
          <a:xfrm>
            <a:off x="375048" y="1346494"/>
            <a:ext cx="8371284" cy="3618309"/>
          </a:xfrm>
        </p:spPr>
        <p:txBody>
          <a:bodyPr>
            <a:normAutofit/>
          </a:bodyPr>
          <a:lstStyle/>
          <a:p>
            <a:pPr eaLnBrk="1" hangingPunct="1">
              <a:lnSpc>
                <a:spcPct val="150000"/>
              </a:lnSpc>
            </a:pPr>
            <a:r>
              <a:rPr altLang="en-US" sz="2000" dirty="0"/>
              <a:t>某个医院早上来了六个门诊的病人，他们的情况如下表所示：</a:t>
            </a:r>
            <a:endParaRPr lang="en-US" altLang="zh-CN" sz="2000" dirty="0"/>
          </a:p>
        </p:txBody>
      </p:sp>
      <p:sp>
        <p:nvSpPr>
          <p:cNvPr id="12" name="标题 1"/>
          <p:cNvSpPr txBox="1">
            <a:spLocks/>
          </p:cNvSpPr>
          <p:nvPr/>
        </p:nvSpPr>
        <p:spPr bwMode="auto">
          <a:xfrm>
            <a:off x="305992" y="187964"/>
            <a:ext cx="7886700" cy="570309"/>
          </a:xfrm>
          <a:prstGeom prst="rect">
            <a:avLst/>
          </a:prstGeom>
        </p:spPr>
        <p:txBody>
          <a:bodyPr vert="horz" lIns="91440" tIns="45720" rIns="91440" bIns="45720" rtlCol="0" anchor="ctr">
            <a:normAutofit fontScale="97500" lnSpcReduction="10000"/>
          </a:bodyPr>
          <a:lstStyle>
            <a:defPPr>
              <a:defRPr lang="zh-CN"/>
            </a:defPPr>
            <a:lvl1pPr>
              <a:lnSpc>
                <a:spcPct val="90000"/>
              </a:lnSpc>
              <a:spcBef>
                <a:spcPct val="0"/>
              </a:spcBef>
              <a:buNone/>
              <a:defRPr sz="3600" b="1"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a:lstStyle>
          <a:p>
            <a:r>
              <a:rPr lang="zh-CN" altLang="en-US" dirty="0"/>
              <a:t>举例</a:t>
            </a:r>
          </a:p>
        </p:txBody>
      </p:sp>
      <p:pic>
        <p:nvPicPr>
          <p:cNvPr id="32772" name="图片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33714" y="2184142"/>
            <a:ext cx="8516623" cy="2997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0620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内容占位符 2"/>
          <p:cNvSpPr>
            <a:spLocks noGrp="1"/>
          </p:cNvSpPr>
          <p:nvPr>
            <p:ph idx="1"/>
          </p:nvPr>
        </p:nvSpPr>
        <p:spPr>
          <a:xfrm>
            <a:off x="264319" y="2271608"/>
            <a:ext cx="8803481" cy="3618309"/>
          </a:xfrm>
        </p:spPr>
        <p:txBody>
          <a:bodyPr>
            <a:normAutofit/>
          </a:bodyPr>
          <a:lstStyle/>
          <a:p>
            <a:pPr eaLnBrk="1" hangingPunct="1">
              <a:lnSpc>
                <a:spcPct val="150000"/>
              </a:lnSpc>
            </a:pPr>
            <a:r>
              <a:rPr altLang="en-US" sz="2000" dirty="0">
                <a:latin typeface="+mn-ea"/>
                <a:ea typeface="+mn-ea"/>
              </a:rPr>
              <a:t>现在又来了第七个病人，是一个打喷嚏的建筑工人。请问他患上感冒的概率有多大？</a:t>
            </a:r>
          </a:p>
          <a:p>
            <a:pPr eaLnBrk="1" hangingPunct="1">
              <a:lnSpc>
                <a:spcPct val="150000"/>
              </a:lnSpc>
            </a:pPr>
            <a:r>
              <a:rPr altLang="en-US" sz="2000" dirty="0">
                <a:latin typeface="+mn-ea"/>
                <a:ea typeface="+mn-ea"/>
              </a:rPr>
              <a:t>根据贝叶斯定理可得：</a:t>
            </a:r>
            <a:endParaRPr lang="en-US" altLang="zh-CN" sz="2000" dirty="0">
              <a:latin typeface="+mn-ea"/>
              <a:ea typeface="+mn-ea"/>
            </a:endParaRPr>
          </a:p>
          <a:p>
            <a:pPr eaLnBrk="1" hangingPunct="1">
              <a:lnSpc>
                <a:spcPct val="150000"/>
              </a:lnSpc>
            </a:pPr>
            <a:endParaRPr lang="en-US" altLang="zh-CN" sz="2000" dirty="0">
              <a:latin typeface="+mn-ea"/>
              <a:ea typeface="+mn-ea"/>
            </a:endParaRPr>
          </a:p>
          <a:p>
            <a:pPr eaLnBrk="1" hangingPunct="1">
              <a:lnSpc>
                <a:spcPct val="150000"/>
              </a:lnSpc>
            </a:pPr>
            <a:r>
              <a:rPr altLang="en-US" sz="2000" dirty="0">
                <a:latin typeface="+mn-ea"/>
                <a:ea typeface="+mn-ea"/>
              </a:rPr>
              <a:t>根据朴素贝叶斯条件独立性的假设可知，</a:t>
            </a:r>
            <a:r>
              <a:rPr lang="en-US" altLang="zh-CN" sz="2000" dirty="0">
                <a:latin typeface="+mn-ea"/>
                <a:ea typeface="+mn-ea"/>
              </a:rPr>
              <a:t>"</a:t>
            </a:r>
            <a:r>
              <a:rPr altLang="en-US" sz="2000" dirty="0">
                <a:latin typeface="+mn-ea"/>
                <a:ea typeface="+mn-ea"/>
              </a:rPr>
              <a:t>打喷嚏</a:t>
            </a:r>
            <a:r>
              <a:rPr lang="en-US" altLang="zh-CN" sz="2000" dirty="0">
                <a:latin typeface="+mn-ea"/>
                <a:ea typeface="+mn-ea"/>
              </a:rPr>
              <a:t>"</a:t>
            </a:r>
            <a:r>
              <a:rPr altLang="en-US" sz="2000" dirty="0">
                <a:latin typeface="+mn-ea"/>
                <a:ea typeface="+mn-ea"/>
              </a:rPr>
              <a:t>和</a:t>
            </a:r>
            <a:r>
              <a:rPr lang="en-US" altLang="zh-CN" sz="2000" dirty="0">
                <a:latin typeface="+mn-ea"/>
                <a:ea typeface="+mn-ea"/>
              </a:rPr>
              <a:t>"</a:t>
            </a:r>
            <a:r>
              <a:rPr altLang="en-US" sz="2000" dirty="0">
                <a:latin typeface="+mn-ea"/>
                <a:ea typeface="+mn-ea"/>
              </a:rPr>
              <a:t>建筑工人</a:t>
            </a:r>
            <a:r>
              <a:rPr lang="en-US" altLang="zh-CN" sz="2000" dirty="0">
                <a:latin typeface="+mn-ea"/>
                <a:ea typeface="+mn-ea"/>
              </a:rPr>
              <a:t>"</a:t>
            </a:r>
            <a:r>
              <a:rPr altLang="en-US" sz="2000" dirty="0">
                <a:latin typeface="+mn-ea"/>
                <a:ea typeface="+mn-ea"/>
              </a:rPr>
              <a:t>这两个特征是独立的，因此，上面的等式就变成了</a:t>
            </a:r>
            <a:endParaRPr lang="en-US" altLang="zh-CN" sz="2000" dirty="0">
              <a:latin typeface="+mn-ea"/>
              <a:ea typeface="+mn-ea"/>
            </a:endParaRPr>
          </a:p>
        </p:txBody>
      </p:sp>
      <p:sp>
        <p:nvSpPr>
          <p:cNvPr id="12" name="标题 1"/>
          <p:cNvSpPr txBox="1">
            <a:spLocks/>
          </p:cNvSpPr>
          <p:nvPr/>
        </p:nvSpPr>
        <p:spPr bwMode="auto">
          <a:xfrm>
            <a:off x="264319" y="172640"/>
            <a:ext cx="7886700" cy="570309"/>
          </a:xfrm>
          <a:prstGeom prst="rect">
            <a:avLst/>
          </a:prstGeom>
        </p:spPr>
        <p:txBody>
          <a:bodyPr vert="horz" lIns="91440" tIns="45720" rIns="91440" bIns="45720" rtlCol="0" anchor="ctr">
            <a:normAutofit fontScale="97500" lnSpcReduction="10000"/>
          </a:bodyPr>
          <a:lstStyle>
            <a:defPPr>
              <a:defRPr lang="zh-CN"/>
            </a:defPPr>
            <a:lvl1pPr>
              <a:lnSpc>
                <a:spcPct val="90000"/>
              </a:lnSpc>
              <a:spcBef>
                <a:spcPct val="0"/>
              </a:spcBef>
              <a:buNone/>
              <a:defRPr sz="3600" b="1"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a:lstStyle>
          <a:p>
            <a:r>
              <a:rPr lang="zh-CN" altLang="en-US" dirty="0"/>
              <a:t>举例</a:t>
            </a:r>
          </a:p>
        </p:txBody>
      </p:sp>
      <p:pic>
        <p:nvPicPr>
          <p:cNvPr id="33796" name="图片 1"/>
          <p:cNvPicPr>
            <a:picLocks noChangeAspect="1"/>
          </p:cNvPicPr>
          <p:nvPr/>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3752749" y="2962101"/>
            <a:ext cx="1898751" cy="582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图片 2"/>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3442096" y="3646353"/>
            <a:ext cx="2997795" cy="784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图片 4"/>
          <p:cNvPicPr>
            <a:picLocks noChangeAspect="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2856905" y="5597000"/>
            <a:ext cx="3709590" cy="78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4">
            <a:extLst>
              <a:ext uri="{FF2B5EF4-FFF2-40B4-BE49-F238E27FC236}">
                <a16:creationId xmlns:a16="http://schemas.microsoft.com/office/drawing/2014/main" id="{9AB053F7-4A0F-B01A-54B4-A653A2F84A54}"/>
              </a:ext>
            </a:extLst>
          </p:cNvPr>
          <p:cNvGrpSpPr/>
          <p:nvPr/>
        </p:nvGrpSpPr>
        <p:grpSpPr>
          <a:xfrm>
            <a:off x="3695701" y="11541"/>
            <a:ext cx="3161136" cy="2389185"/>
            <a:chOff x="2555825" y="105912"/>
            <a:chExt cx="3161136" cy="2389185"/>
          </a:xfrm>
        </p:grpSpPr>
        <p:pic>
          <p:nvPicPr>
            <p:cNvPr id="2" name="图片 3">
              <a:extLst>
                <a:ext uri="{FF2B5EF4-FFF2-40B4-BE49-F238E27FC236}">
                  <a16:creationId xmlns:a16="http://schemas.microsoft.com/office/drawing/2014/main" id="{0D2F6234-32C8-4583-8A85-06B267A7827A}"/>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r="83102"/>
            <a:stretch/>
          </p:blipFill>
          <p:spPr bwMode="auto">
            <a:xfrm>
              <a:off x="2555825" y="120997"/>
              <a:ext cx="1139876" cy="237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3">
              <a:extLst>
                <a:ext uri="{FF2B5EF4-FFF2-40B4-BE49-F238E27FC236}">
                  <a16:creationId xmlns:a16="http://schemas.microsoft.com/office/drawing/2014/main" id="{A3EEBA42-F971-40A8-1D6C-102BA005CE34}"/>
                </a:ext>
              </a:extLst>
            </p:cNvPr>
            <p:cNvPicPr>
              <a:picLocks noChangeAspect="1"/>
            </p:cNvPicPr>
            <p:nvPr/>
          </p:nvPicPr>
          <p:blipFill rotWithShape="1">
            <a:blip r:embed="rId7">
              <a:extLst>
                <a:ext uri="{BEBA8EAE-BF5A-486C-A8C5-ECC9F3942E4B}">
                  <a14:imgProps xmlns:a14="http://schemas.microsoft.com/office/drawing/2010/main">
                    <a14:imgLayer r:embed="rId6">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5286"/>
            <a:stretch/>
          </p:blipFill>
          <p:spPr bwMode="auto">
            <a:xfrm>
              <a:off x="4724400" y="105912"/>
              <a:ext cx="992561" cy="237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9213D168-4E63-759C-CCD1-94B8894B4615}"/>
                </a:ext>
              </a:extLst>
            </p:cNvPr>
            <p:cNvPicPr>
              <a:picLocks noChangeAspect="1"/>
            </p:cNvPicPr>
            <p:nvPr/>
          </p:nvPicPr>
          <p:blipFill rotWithShape="1">
            <a:blip r:embed="rId7">
              <a:extLst>
                <a:ext uri="{BEBA8EAE-BF5A-486C-A8C5-ECC9F3942E4B}">
                  <a14:imgProps xmlns:a14="http://schemas.microsoft.com/office/drawing/2010/main">
                    <a14:imgLayer r:embed="rId6">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41824" r="42817"/>
            <a:stretch/>
          </p:blipFill>
          <p:spPr bwMode="auto">
            <a:xfrm>
              <a:off x="3695701" y="111147"/>
              <a:ext cx="1028699" cy="2357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37623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79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3794">
                                            <p:txEl>
                                              <p:pRg st="3" end="3"/>
                                            </p:txEl>
                                          </p:spTgt>
                                        </p:tgtEl>
                                        <p:attrNameLst>
                                          <p:attrName>style.visibility</p:attrName>
                                        </p:attrNameLst>
                                      </p:cBhvr>
                                      <p:to>
                                        <p:strVal val="visible"/>
                                      </p:to>
                                    </p:set>
                                    <p:animEffect transition="in" filter="fade">
                                      <p:cBhvr>
                                        <p:cTn id="15" dur="500"/>
                                        <p:tgtEl>
                                          <p:spTgt spid="33794">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3798"/>
                                        </p:tgtEl>
                                        <p:attrNameLst>
                                          <p:attrName>style.visibility</p:attrName>
                                        </p:attrNameLst>
                                      </p:cBhvr>
                                      <p:to>
                                        <p:strVal val="visible"/>
                                      </p:to>
                                    </p:set>
                                    <p:animEffect transition="in" filter="fade">
                                      <p:cBhvr>
                                        <p:cTn id="18" dur="500"/>
                                        <p:tgtEl>
                                          <p:spTgt spid="337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内容占位符 2"/>
          <p:cNvSpPr>
            <a:spLocks noGrp="1"/>
          </p:cNvSpPr>
          <p:nvPr>
            <p:ph idx="1"/>
          </p:nvPr>
        </p:nvSpPr>
        <p:spPr>
          <a:xfrm>
            <a:off x="251223" y="1863329"/>
            <a:ext cx="8803481" cy="3618309"/>
          </a:xfrm>
        </p:spPr>
        <p:txBody>
          <a:bodyPr>
            <a:noAutofit/>
          </a:bodyPr>
          <a:lstStyle/>
          <a:p>
            <a:pPr eaLnBrk="1" hangingPunct="1">
              <a:lnSpc>
                <a:spcPct val="150000"/>
              </a:lnSpc>
            </a:pPr>
            <a:r>
              <a:rPr altLang="en-US" sz="2000" dirty="0">
                <a:latin typeface="+mn-ea"/>
                <a:ea typeface="+mn-ea"/>
              </a:rPr>
              <a:t>计算得到</a:t>
            </a:r>
            <a:endParaRPr lang="en-US" altLang="zh-CN" sz="2000" dirty="0">
              <a:latin typeface="+mn-ea"/>
              <a:ea typeface="+mn-ea"/>
            </a:endParaRPr>
          </a:p>
          <a:p>
            <a:pPr eaLnBrk="1" hangingPunct="1">
              <a:lnSpc>
                <a:spcPct val="150000"/>
              </a:lnSpc>
            </a:pPr>
            <a:endParaRPr lang="en-US" altLang="zh-CN" sz="2000" dirty="0">
              <a:latin typeface="+mn-ea"/>
              <a:ea typeface="+mn-ea"/>
            </a:endParaRPr>
          </a:p>
          <a:p>
            <a:pPr eaLnBrk="1" hangingPunct="1">
              <a:lnSpc>
                <a:spcPct val="150000"/>
              </a:lnSpc>
            </a:pPr>
            <a:r>
              <a:rPr altLang="en-US" sz="2000" dirty="0">
                <a:latin typeface="+mn-ea"/>
                <a:ea typeface="+mn-ea"/>
              </a:rPr>
              <a:t>因此，这个打喷嚏的建筑工人，有</a:t>
            </a:r>
            <a:r>
              <a:rPr lang="en-US" altLang="zh-CN" sz="2000" dirty="0">
                <a:latin typeface="+mn-ea"/>
                <a:ea typeface="+mn-ea"/>
              </a:rPr>
              <a:t>66%</a:t>
            </a:r>
            <a:r>
              <a:rPr altLang="en-US" sz="2000" dirty="0">
                <a:latin typeface="+mn-ea"/>
                <a:ea typeface="+mn-ea"/>
              </a:rPr>
              <a:t>的概率是得了感冒。同理，可以计算这个病人患上过敏或脑震荡的概率。</a:t>
            </a:r>
            <a:r>
              <a:rPr altLang="en-US" sz="2000" dirty="0">
                <a:solidFill>
                  <a:srgbClr val="FF0000"/>
                </a:solidFill>
                <a:latin typeface="+mn-ea"/>
                <a:ea typeface="+mn-ea"/>
              </a:rPr>
              <a:t>比较这几个概率</a:t>
            </a:r>
            <a:r>
              <a:rPr altLang="en-US" sz="2000" dirty="0">
                <a:latin typeface="+mn-ea"/>
                <a:ea typeface="+mn-ea"/>
              </a:rPr>
              <a:t>，就可以知道他最可能得什么病。</a:t>
            </a:r>
          </a:p>
          <a:p>
            <a:pPr eaLnBrk="1" hangingPunct="1">
              <a:lnSpc>
                <a:spcPct val="150000"/>
              </a:lnSpc>
            </a:pPr>
            <a:r>
              <a:rPr altLang="en-US" sz="2000" dirty="0">
                <a:solidFill>
                  <a:srgbClr val="FF0000"/>
                </a:solidFill>
                <a:latin typeface="+mn-ea"/>
                <a:ea typeface="+mn-ea"/>
              </a:rPr>
              <a:t>这就是贝叶斯分类器的基本方法</a:t>
            </a:r>
            <a:r>
              <a:rPr altLang="en-US" sz="2000" dirty="0">
                <a:latin typeface="+mn-ea"/>
                <a:ea typeface="+mn-ea"/>
              </a:rPr>
              <a:t>：在统计资料的基础上，依据某些特征，计算各个类别的概率，从而实现分类。</a:t>
            </a:r>
            <a:endParaRPr lang="en-US" altLang="en-US" sz="2000" dirty="0">
              <a:latin typeface="+mn-ea"/>
              <a:ea typeface="+mn-ea"/>
            </a:endParaRPr>
          </a:p>
          <a:p>
            <a:pPr eaLnBrk="1" hangingPunct="1">
              <a:lnSpc>
                <a:spcPct val="150000"/>
              </a:lnSpc>
            </a:pPr>
            <a:r>
              <a:rPr lang="en-US" altLang="en-US" sz="2000" dirty="0">
                <a:solidFill>
                  <a:srgbClr val="FF0000"/>
                </a:solidFill>
                <a:latin typeface="+mn-ea"/>
                <a:ea typeface="+mn-ea"/>
              </a:rPr>
              <a:t>Q</a:t>
            </a:r>
            <a:r>
              <a:rPr altLang="en-US" sz="2000" dirty="0">
                <a:solidFill>
                  <a:srgbClr val="FF0000"/>
                </a:solidFill>
                <a:latin typeface="+mn-ea"/>
                <a:ea typeface="+mn-ea"/>
              </a:rPr>
              <a:t>：直观上看，判断为感冒的概率为多少？如果原来的人全是感冒，会如何？</a:t>
            </a:r>
          </a:p>
          <a:p>
            <a:pPr eaLnBrk="1" hangingPunct="1">
              <a:lnSpc>
                <a:spcPct val="150000"/>
              </a:lnSpc>
            </a:pPr>
            <a:endParaRPr lang="en-US" altLang="zh-CN" sz="2000" dirty="0">
              <a:latin typeface="+mn-ea"/>
              <a:ea typeface="+mn-ea"/>
            </a:endParaRPr>
          </a:p>
        </p:txBody>
      </p:sp>
      <p:sp>
        <p:nvSpPr>
          <p:cNvPr id="12" name="标题 1"/>
          <p:cNvSpPr txBox="1">
            <a:spLocks/>
          </p:cNvSpPr>
          <p:nvPr/>
        </p:nvSpPr>
        <p:spPr bwMode="auto">
          <a:xfrm>
            <a:off x="264319" y="108451"/>
            <a:ext cx="7886700" cy="570309"/>
          </a:xfrm>
          <a:prstGeom prst="rect">
            <a:avLst/>
          </a:prstGeom>
        </p:spPr>
        <p:txBody>
          <a:bodyPr vert="horz" lIns="91440" tIns="45720" rIns="91440" bIns="45720" rtlCol="0" anchor="ctr">
            <a:normAutofit fontScale="97500" lnSpcReduction="10000"/>
          </a:bodyPr>
          <a:lstStyle>
            <a:defPPr>
              <a:defRPr lang="zh-CN"/>
            </a:defPPr>
            <a:lvl1pPr>
              <a:lnSpc>
                <a:spcPct val="90000"/>
              </a:lnSpc>
              <a:spcBef>
                <a:spcPct val="0"/>
              </a:spcBef>
              <a:buNone/>
              <a:defRPr sz="3600" b="1"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a:lstStyle>
          <a:p>
            <a:r>
              <a:rPr lang="zh-CN" altLang="en-US" dirty="0"/>
              <a:t>举例</a:t>
            </a:r>
          </a:p>
        </p:txBody>
      </p:sp>
      <p:pic>
        <p:nvPicPr>
          <p:cNvPr id="34821"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52419" y="1863329"/>
            <a:ext cx="5979319" cy="821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22599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内容占位符 2"/>
          <p:cNvSpPr>
            <a:spLocks noGrp="1"/>
          </p:cNvSpPr>
          <p:nvPr>
            <p:ph idx="1"/>
          </p:nvPr>
        </p:nvSpPr>
        <p:spPr>
          <a:xfrm>
            <a:off x="198058" y="1366373"/>
            <a:ext cx="8803481" cy="3618309"/>
          </a:xfrm>
        </p:spPr>
        <p:txBody>
          <a:bodyPr>
            <a:noAutofit/>
          </a:bodyPr>
          <a:lstStyle/>
          <a:p>
            <a:pPr eaLnBrk="1" hangingPunct="1">
              <a:lnSpc>
                <a:spcPct val="150000"/>
              </a:lnSpc>
            </a:pPr>
            <a:r>
              <a:rPr altLang="en-US" sz="2000" dirty="0">
                <a:latin typeface="+mn-ea"/>
                <a:ea typeface="+mn-ea"/>
              </a:rPr>
              <a:t>贝叶斯分类器的原理是通过对象的先验概率，利用贝叶斯公式计算出其后验概率，即该对象属于某一类的概率，选择具有最大后验概率的类作为该对象所属的类。</a:t>
            </a:r>
            <a:endParaRPr lang="en-US" altLang="zh-CN" sz="2000" dirty="0">
              <a:latin typeface="+mn-ea"/>
              <a:ea typeface="+mn-ea"/>
            </a:endParaRPr>
          </a:p>
          <a:p>
            <a:pPr eaLnBrk="1" hangingPunct="1">
              <a:lnSpc>
                <a:spcPct val="150000"/>
              </a:lnSpc>
            </a:pPr>
            <a:r>
              <a:rPr altLang="en-US" sz="2000" dirty="0">
                <a:latin typeface="+mn-ea"/>
                <a:ea typeface="+mn-ea"/>
              </a:rPr>
              <a:t>主要特点：</a:t>
            </a:r>
            <a:endParaRPr lang="en-US" altLang="zh-CN" sz="2000" dirty="0">
              <a:latin typeface="+mn-ea"/>
              <a:ea typeface="+mn-ea"/>
            </a:endParaRPr>
          </a:p>
          <a:p>
            <a:pPr lvl="1" eaLnBrk="1" hangingPunct="1">
              <a:lnSpc>
                <a:spcPct val="150000"/>
              </a:lnSpc>
              <a:buFont typeface="Wingdings" panose="05000000000000000000" pitchFamily="2" charset="2"/>
              <a:buChar char="p"/>
            </a:pPr>
            <a:r>
              <a:rPr altLang="en-US" dirty="0" err="1">
                <a:latin typeface="+mn-ea"/>
                <a:ea typeface="+mn-ea"/>
              </a:rPr>
              <a:t>属性可以离散或连续</a:t>
            </a:r>
            <a:endParaRPr lang="en-US" altLang="zh-CN" dirty="0">
              <a:latin typeface="+mn-ea"/>
              <a:ea typeface="+mn-ea"/>
            </a:endParaRPr>
          </a:p>
          <a:p>
            <a:pPr lvl="1" eaLnBrk="1" hangingPunct="1">
              <a:lnSpc>
                <a:spcPct val="150000"/>
              </a:lnSpc>
              <a:buFont typeface="Wingdings" panose="05000000000000000000" pitchFamily="2" charset="2"/>
              <a:buChar char="p"/>
            </a:pPr>
            <a:r>
              <a:rPr altLang="en-US" dirty="0" err="1">
                <a:latin typeface="+mn-ea"/>
                <a:ea typeface="+mn-ea"/>
              </a:rPr>
              <a:t>数学基础扎实，分类效率稳定</a:t>
            </a:r>
            <a:endParaRPr lang="en-US" altLang="zh-CN" dirty="0">
              <a:latin typeface="+mn-ea"/>
              <a:ea typeface="+mn-ea"/>
            </a:endParaRPr>
          </a:p>
          <a:p>
            <a:pPr lvl="1" eaLnBrk="1" hangingPunct="1">
              <a:lnSpc>
                <a:spcPct val="150000"/>
              </a:lnSpc>
              <a:buFont typeface="Wingdings" panose="05000000000000000000" pitchFamily="2" charset="2"/>
              <a:buChar char="p"/>
            </a:pPr>
            <a:r>
              <a:rPr altLang="en-US" dirty="0" err="1">
                <a:latin typeface="+mn-ea"/>
                <a:ea typeface="+mn-ea"/>
              </a:rPr>
              <a:t>对缺失和噪声不太敏感</a:t>
            </a:r>
            <a:endParaRPr lang="en-US" altLang="zh-CN" dirty="0">
              <a:latin typeface="+mn-ea"/>
              <a:ea typeface="+mn-ea"/>
            </a:endParaRPr>
          </a:p>
          <a:p>
            <a:pPr lvl="1" eaLnBrk="1" hangingPunct="1">
              <a:lnSpc>
                <a:spcPct val="150000"/>
              </a:lnSpc>
              <a:buFont typeface="Wingdings" panose="05000000000000000000" pitchFamily="2" charset="2"/>
              <a:buChar char="p"/>
            </a:pPr>
            <a:r>
              <a:rPr altLang="en-US" dirty="0" err="1">
                <a:latin typeface="+mn-ea"/>
                <a:ea typeface="+mn-ea"/>
              </a:rPr>
              <a:t>属性如果不相关，分类效果较好</a:t>
            </a:r>
            <a:endParaRPr lang="en-US" altLang="zh-CN" dirty="0">
              <a:latin typeface="+mn-ea"/>
              <a:ea typeface="+mn-ea"/>
            </a:endParaRPr>
          </a:p>
        </p:txBody>
      </p:sp>
      <p:sp>
        <p:nvSpPr>
          <p:cNvPr id="12" name="标题 1"/>
          <p:cNvSpPr txBox="1">
            <a:spLocks/>
          </p:cNvSpPr>
          <p:nvPr/>
        </p:nvSpPr>
        <p:spPr bwMode="auto">
          <a:xfrm>
            <a:off x="198058" y="88572"/>
            <a:ext cx="7886700" cy="570309"/>
          </a:xfrm>
          <a:prstGeom prst="rect">
            <a:avLst/>
          </a:prstGeom>
        </p:spPr>
        <p:txBody>
          <a:bodyPr vert="horz" lIns="91440" tIns="45720" rIns="91440" bIns="45720" rtlCol="0" anchor="ctr">
            <a:normAutofit fontScale="97500" lnSpcReduction="10000"/>
          </a:bodyPr>
          <a:lstStyle>
            <a:defPPr>
              <a:defRPr lang="zh-CN"/>
            </a:defPPr>
            <a:lvl1pPr>
              <a:lnSpc>
                <a:spcPct val="90000"/>
              </a:lnSpc>
              <a:spcBef>
                <a:spcPct val="0"/>
              </a:spcBef>
              <a:buNone/>
              <a:defRPr sz="3600" b="1"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a:lstStyle>
          <a:p>
            <a:r>
              <a:rPr lang="zh-CN" altLang="en-US"/>
              <a:t>原理小结</a:t>
            </a:r>
          </a:p>
        </p:txBody>
      </p:sp>
    </p:spTree>
    <p:extLst>
      <p:ext uri="{BB962C8B-B14F-4D97-AF65-F5344CB8AC3E}">
        <p14:creationId xmlns:p14="http://schemas.microsoft.com/office/powerpoint/2010/main" val="3141075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目 录</a:t>
            </a:r>
          </a:p>
        </p:txBody>
      </p:sp>
      <p:sp>
        <p:nvSpPr>
          <p:cNvPr id="4" name="内容占位符 3"/>
          <p:cNvSpPr>
            <a:spLocks noGrp="1"/>
          </p:cNvSpPr>
          <p:nvPr>
            <p:ph idx="1"/>
          </p:nvPr>
        </p:nvSpPr>
        <p:spPr>
          <a:xfrm>
            <a:off x="260350" y="1242562"/>
            <a:ext cx="8616950" cy="3698081"/>
          </a:xfrm>
        </p:spPr>
        <p:txBody>
          <a:bodyPr>
            <a:noAutofit/>
          </a:bodyPr>
          <a:lstStyle/>
          <a:p>
            <a:pPr>
              <a:lnSpc>
                <a:spcPct val="150000"/>
              </a:lnSpc>
            </a:pPr>
            <a:r>
              <a:rPr lang="zh-CN" altLang="en-US" b="1" dirty="0">
                <a:latin typeface="+mn-ea"/>
                <a:ea typeface="+mn-ea"/>
                <a:cs typeface="宋体"/>
              </a:rPr>
              <a:t>贝叶斯决策论</a:t>
            </a:r>
            <a:endParaRPr lang="en-US" altLang="zh-CN" b="1" dirty="0">
              <a:latin typeface="+mn-ea"/>
              <a:ea typeface="+mn-ea"/>
              <a:cs typeface="宋体"/>
            </a:endParaRPr>
          </a:p>
          <a:p>
            <a:pPr>
              <a:lnSpc>
                <a:spcPct val="150000"/>
              </a:lnSpc>
            </a:pPr>
            <a:r>
              <a:rPr lang="zh-CN" altLang="en-US" b="1" dirty="0">
                <a:solidFill>
                  <a:schemeClr val="bg1">
                    <a:lumMod val="85000"/>
                  </a:schemeClr>
                </a:solidFill>
                <a:latin typeface="+mn-ea"/>
                <a:ea typeface="+mn-ea"/>
                <a:cs typeface="宋体"/>
              </a:rPr>
              <a:t>极大似然估计</a:t>
            </a:r>
            <a:endParaRPr lang="en-US" altLang="zh-CN" b="1" dirty="0">
              <a:solidFill>
                <a:schemeClr val="bg1">
                  <a:lumMod val="85000"/>
                </a:schemeClr>
              </a:solidFill>
              <a:latin typeface="+mn-ea"/>
              <a:ea typeface="+mn-ea"/>
              <a:cs typeface="宋体"/>
            </a:endParaRPr>
          </a:p>
          <a:p>
            <a:pPr>
              <a:lnSpc>
                <a:spcPct val="150000"/>
              </a:lnSpc>
            </a:pPr>
            <a:r>
              <a:rPr lang="zh-CN" altLang="en-US" b="1" dirty="0">
                <a:solidFill>
                  <a:schemeClr val="bg1">
                    <a:lumMod val="85000"/>
                  </a:schemeClr>
                </a:solidFill>
                <a:latin typeface="+mn-ea"/>
                <a:ea typeface="+mn-ea"/>
                <a:cs typeface="宋体"/>
              </a:rPr>
              <a:t>朴素贝叶斯分类器</a:t>
            </a:r>
            <a:endParaRPr lang="en-US" altLang="zh-CN" b="1" dirty="0">
              <a:solidFill>
                <a:schemeClr val="bg1">
                  <a:lumMod val="85000"/>
                </a:schemeClr>
              </a:solidFill>
              <a:latin typeface="+mn-ea"/>
              <a:ea typeface="+mn-ea"/>
              <a:cs typeface="宋体"/>
            </a:endParaRPr>
          </a:p>
          <a:p>
            <a:pPr>
              <a:lnSpc>
                <a:spcPct val="150000"/>
              </a:lnSpc>
            </a:pPr>
            <a:r>
              <a:rPr lang="zh-CN" altLang="en-US" b="1" dirty="0">
                <a:solidFill>
                  <a:schemeClr val="bg1">
                    <a:lumMod val="85000"/>
                  </a:schemeClr>
                </a:solidFill>
                <a:latin typeface="+mn-ea"/>
                <a:ea typeface="+mn-ea"/>
                <a:cs typeface="宋体"/>
              </a:rPr>
              <a:t>半朴素贝叶斯分类器</a:t>
            </a:r>
            <a:endParaRPr lang="en-US" altLang="zh-CN" b="1" dirty="0">
              <a:solidFill>
                <a:schemeClr val="bg1">
                  <a:lumMod val="85000"/>
                </a:schemeClr>
              </a:solidFill>
              <a:latin typeface="+mn-ea"/>
              <a:ea typeface="+mn-ea"/>
              <a:cs typeface="宋体"/>
            </a:endParaRPr>
          </a:p>
          <a:p>
            <a:pPr>
              <a:lnSpc>
                <a:spcPct val="150000"/>
              </a:lnSpc>
            </a:pPr>
            <a:r>
              <a:rPr lang="zh-CN" altLang="en-US" b="1" dirty="0">
                <a:solidFill>
                  <a:schemeClr val="bg1">
                    <a:lumMod val="85000"/>
                  </a:schemeClr>
                </a:solidFill>
                <a:latin typeface="+mn-ea"/>
                <a:ea typeface="+mn-ea"/>
                <a:cs typeface="宋体"/>
              </a:rPr>
              <a:t>贝叶斯网</a:t>
            </a:r>
            <a:endParaRPr lang="en-US" altLang="zh-CN" b="1" dirty="0">
              <a:solidFill>
                <a:schemeClr val="bg1">
                  <a:lumMod val="85000"/>
                </a:schemeClr>
              </a:solidFill>
              <a:latin typeface="+mn-ea"/>
              <a:ea typeface="+mn-ea"/>
              <a:cs typeface="宋体"/>
            </a:endParaRPr>
          </a:p>
          <a:p>
            <a:pPr>
              <a:lnSpc>
                <a:spcPct val="150000"/>
              </a:lnSpc>
            </a:pPr>
            <a:r>
              <a:rPr lang="en-US" altLang="zh-CN" b="1" dirty="0">
                <a:solidFill>
                  <a:schemeClr val="bg1">
                    <a:lumMod val="85000"/>
                  </a:schemeClr>
                </a:solidFill>
                <a:latin typeface="Verdana" charset="0"/>
                <a:ea typeface="Verdana" charset="0"/>
                <a:cs typeface="Verdana" charset="0"/>
              </a:rPr>
              <a:t>EM</a:t>
            </a:r>
            <a:r>
              <a:rPr lang="zh-CN" altLang="en-US" b="1" dirty="0">
                <a:solidFill>
                  <a:schemeClr val="bg1">
                    <a:lumMod val="85000"/>
                  </a:schemeClr>
                </a:solidFill>
                <a:latin typeface="+mn-ea"/>
                <a:ea typeface="+mn-ea"/>
                <a:cs typeface="宋体"/>
              </a:rPr>
              <a:t>算法</a:t>
            </a:r>
            <a:endParaRPr lang="en-US" altLang="zh-CN" b="1" dirty="0">
              <a:solidFill>
                <a:schemeClr val="bg1">
                  <a:lumMod val="85000"/>
                </a:schemeClr>
              </a:solidFill>
              <a:latin typeface="+mn-ea"/>
              <a:ea typeface="+mn-ea"/>
              <a:cs typeface="宋体"/>
            </a:endParaRPr>
          </a:p>
        </p:txBody>
      </p:sp>
    </p:spTree>
    <p:extLst>
      <p:ext uri="{BB962C8B-B14F-4D97-AF65-F5344CB8AC3E}">
        <p14:creationId xmlns:p14="http://schemas.microsoft.com/office/powerpoint/2010/main" val="1766856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贝叶斯决策论</a:t>
            </a:r>
            <a:endParaRPr lang="zh-CN" altLang="en-US" dirty="0">
              <a:latin typeface="+mj-ea"/>
              <a:ea typeface="+mj-ea"/>
            </a:endParaRPr>
          </a:p>
        </p:txBody>
      </p:sp>
      <p:sp>
        <p:nvSpPr>
          <p:cNvPr id="2" name="内容占位符 1"/>
          <p:cNvSpPr>
            <a:spLocks noGrp="1"/>
          </p:cNvSpPr>
          <p:nvPr>
            <p:ph sz="quarter" idx="14"/>
          </p:nvPr>
        </p:nvSpPr>
        <p:spPr>
          <a:xfrm>
            <a:off x="173851" y="1040891"/>
            <a:ext cx="8604389" cy="5316366"/>
          </a:xfrm>
        </p:spPr>
        <p:txBody>
          <a:bodyPr>
            <a:normAutofit/>
          </a:bodyPr>
          <a:lstStyle/>
          <a:p>
            <a:r>
              <a:rPr lang="zh-CN" altLang="en-US" dirty="0"/>
              <a:t>贝叶斯决策论（</a:t>
            </a:r>
            <a:r>
              <a:rPr lang="en-US" altLang="zh-CN" dirty="0"/>
              <a:t>Bayesian decision theory</a:t>
            </a:r>
            <a:r>
              <a:rPr lang="zh-CN" altLang="en-US" dirty="0"/>
              <a:t>）是在概率框架下实施决策的基本方法。</a:t>
            </a:r>
          </a:p>
          <a:p>
            <a:pPr lvl="1"/>
            <a:r>
              <a:rPr lang="zh-CN" altLang="en-US" dirty="0"/>
              <a:t>在分类问题情况下，在所有相关概率都已知的理想情形下，贝叶斯决策考虑如何基于这些概率和误判损失来选择最优的类别标记。</a:t>
            </a:r>
            <a:endParaRPr lang="en-US" altLang="zh-CN" dirty="0"/>
          </a:p>
          <a:p>
            <a:pPr lvl="1"/>
            <a:endParaRPr lang="zh-CN" altLang="en-US" dirty="0"/>
          </a:p>
        </p:txBody>
      </p:sp>
    </p:spTree>
    <p:extLst>
      <p:ext uri="{BB962C8B-B14F-4D97-AF65-F5344CB8AC3E}">
        <p14:creationId xmlns:p14="http://schemas.microsoft.com/office/powerpoint/2010/main" val="3760420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贝叶斯决策论</a:t>
            </a:r>
            <a:endParaRPr lang="zh-CN" altLang="en-US" dirty="0">
              <a:latin typeface="+mj-ea"/>
              <a:ea typeface="+mj-ea"/>
            </a:endParaRPr>
          </a:p>
        </p:txBody>
      </p:sp>
      <p:sp>
        <p:nvSpPr>
          <p:cNvPr id="2" name="内容占位符 1"/>
          <p:cNvSpPr>
            <a:spLocks noGrp="1"/>
          </p:cNvSpPr>
          <p:nvPr>
            <p:ph sz="quarter" idx="14"/>
          </p:nvPr>
        </p:nvSpPr>
        <p:spPr>
          <a:xfrm>
            <a:off x="173851" y="1040891"/>
            <a:ext cx="8604389" cy="5316366"/>
          </a:xfrm>
        </p:spPr>
        <p:txBody>
          <a:bodyPr>
            <a:normAutofit/>
          </a:bodyPr>
          <a:lstStyle/>
          <a:p>
            <a:r>
              <a:rPr lang="zh-CN" altLang="en-US" dirty="0"/>
              <a:t>贝叶斯决策论（</a:t>
            </a:r>
            <a:r>
              <a:rPr lang="en-US" altLang="zh-CN" dirty="0"/>
              <a:t>Bayesian decision theory</a:t>
            </a:r>
            <a:r>
              <a:rPr lang="zh-CN" altLang="en-US" dirty="0"/>
              <a:t>）是在概率框架下实施决策的基本方法。</a:t>
            </a:r>
          </a:p>
          <a:p>
            <a:pPr lvl="1"/>
            <a:r>
              <a:rPr lang="zh-CN" altLang="en-US" dirty="0"/>
              <a:t>在分类问题情况下，在所有相关概率都已知的理想情形下，贝叶斯决策考虑如何基于这些概率和误判损失来选择最优的类别标记。</a:t>
            </a:r>
            <a:endParaRPr lang="en-US" altLang="zh-CN" dirty="0"/>
          </a:p>
          <a:p>
            <a:pPr lvl="1"/>
            <a:endParaRPr lang="zh-CN" altLang="en-US" dirty="0"/>
          </a:p>
          <a:p>
            <a:r>
              <a:rPr lang="zh-CN" altLang="en-US" dirty="0"/>
              <a:t>假设有    种可能的类别标记，即                           ，    是将一个真实标记为    的样本误分类为    所产生的损失。基于后验概率              可获得将样本    分类为    所产生的期望损失（</a:t>
            </a:r>
            <a:r>
              <a:rPr lang="en-US" altLang="zh-CN" dirty="0"/>
              <a:t>expected loss</a:t>
            </a:r>
            <a:r>
              <a:rPr lang="zh-CN" altLang="en-US" dirty="0"/>
              <a:t>），即在样本上的“条件风险”（</a:t>
            </a:r>
            <a:r>
              <a:rPr lang="en-US" altLang="zh-CN" dirty="0"/>
              <a:t>conditional risk</a:t>
            </a:r>
            <a:r>
              <a:rPr lang="zh-CN" altLang="en-US" dirty="0"/>
              <a:t>）</a:t>
            </a:r>
          </a:p>
          <a:p>
            <a:endParaRPr lang="zh-CN" altLang="en-US" dirty="0"/>
          </a:p>
          <a:p>
            <a:pPr marL="0" indent="0">
              <a:buNone/>
            </a:pPr>
            <a:endParaRPr lang="zh-CN" altLang="en-US" dirty="0"/>
          </a:p>
          <a:p>
            <a:r>
              <a:rPr lang="zh-CN" altLang="en-US" dirty="0"/>
              <a:t>我们的任务是寻找一个判定准则                 以最小化总体风险</a:t>
            </a:r>
            <a:endParaRPr lang="en-US" altLang="zh-CN" dirty="0"/>
          </a:p>
          <a:p>
            <a:pPr marL="0" indent="0">
              <a:buNone/>
            </a:pPr>
            <a:endParaRPr lang="en-US" altLang="zh-CN" dirty="0"/>
          </a:p>
        </p:txBody>
      </p:sp>
      <p:graphicFrame>
        <p:nvGraphicFramePr>
          <p:cNvPr id="3" name="对象 2"/>
          <p:cNvGraphicFramePr>
            <a:graphicFrameLocks noChangeAspect="1"/>
          </p:cNvGraphicFramePr>
          <p:nvPr>
            <p:extLst>
              <p:ext uri="{D42A27DB-BD31-4B8C-83A1-F6EECF244321}">
                <p14:modId xmlns:p14="http://schemas.microsoft.com/office/powerpoint/2010/main" val="622376393"/>
              </p:ext>
            </p:extLst>
          </p:nvPr>
        </p:nvGraphicFramePr>
        <p:xfrm>
          <a:off x="1521226" y="2807536"/>
          <a:ext cx="247946" cy="282950"/>
        </p:xfrm>
        <a:graphic>
          <a:graphicData uri="http://schemas.openxmlformats.org/presentationml/2006/ole">
            <mc:AlternateContent xmlns:mc="http://schemas.openxmlformats.org/markup-compatibility/2006">
              <mc:Choice xmlns:v="urn:schemas-microsoft-com:vml" Requires="v">
                <p:oleObj name="Formula" r:id="rId2" imgW="137160" imgH="155160" progId="Equation.Ribbit">
                  <p:embed/>
                </p:oleObj>
              </mc:Choice>
              <mc:Fallback>
                <p:oleObj name="Formula" r:id="rId2" imgW="137160" imgH="155160" progId="Equation.Ribbit">
                  <p:embed/>
                  <p:pic>
                    <p:nvPicPr>
                      <p:cNvPr id="3" name="对象 2"/>
                      <p:cNvPicPr/>
                      <p:nvPr/>
                    </p:nvPicPr>
                    <p:blipFill>
                      <a:blip r:embed="rId3"/>
                      <a:stretch>
                        <a:fillRect/>
                      </a:stretch>
                    </p:blipFill>
                    <p:spPr>
                      <a:xfrm>
                        <a:off x="1521226" y="2807536"/>
                        <a:ext cx="247946" cy="282950"/>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3926497930"/>
              </p:ext>
            </p:extLst>
          </p:nvPr>
        </p:nvGraphicFramePr>
        <p:xfrm>
          <a:off x="4834656" y="2726663"/>
          <a:ext cx="2251075" cy="322263"/>
        </p:xfrm>
        <a:graphic>
          <a:graphicData uri="http://schemas.openxmlformats.org/presentationml/2006/ole">
            <mc:AlternateContent xmlns:mc="http://schemas.openxmlformats.org/markup-compatibility/2006">
              <mc:Choice xmlns:v="urn:schemas-microsoft-com:vml" Requires="v">
                <p:oleObj name="Formula" r:id="rId4" imgW="1240920" imgH="177840" progId="Equation.Ribbit">
                  <p:embed/>
                </p:oleObj>
              </mc:Choice>
              <mc:Fallback>
                <p:oleObj name="Formula" r:id="rId4" imgW="1240920" imgH="177840" progId="Equation.Ribbit">
                  <p:embed/>
                  <p:pic>
                    <p:nvPicPr>
                      <p:cNvPr id="16" name="对象 15"/>
                      <p:cNvPicPr/>
                      <p:nvPr/>
                    </p:nvPicPr>
                    <p:blipFill>
                      <a:blip r:embed="rId5"/>
                      <a:stretch>
                        <a:fillRect/>
                      </a:stretch>
                    </p:blipFill>
                    <p:spPr>
                      <a:xfrm>
                        <a:off x="4834656" y="2726663"/>
                        <a:ext cx="2251075" cy="322263"/>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1100347359"/>
              </p:ext>
            </p:extLst>
          </p:nvPr>
        </p:nvGraphicFramePr>
        <p:xfrm>
          <a:off x="7662604" y="2807535"/>
          <a:ext cx="271610" cy="273003"/>
        </p:xfrm>
        <a:graphic>
          <a:graphicData uri="http://schemas.openxmlformats.org/presentationml/2006/ole">
            <mc:AlternateContent xmlns:mc="http://schemas.openxmlformats.org/markup-compatibility/2006">
              <mc:Choice xmlns:v="urn:schemas-microsoft-com:vml" Requires="v">
                <p:oleObj name="Formula" r:id="rId6" imgW="170280" imgH="171720" progId="Equation.Ribbit">
                  <p:embed/>
                </p:oleObj>
              </mc:Choice>
              <mc:Fallback>
                <p:oleObj name="Formula" r:id="rId6" imgW="170280" imgH="171720" progId="Equation.Ribbit">
                  <p:embed/>
                  <p:pic>
                    <p:nvPicPr>
                      <p:cNvPr id="21" name="对象 20"/>
                      <p:cNvPicPr/>
                      <p:nvPr/>
                    </p:nvPicPr>
                    <p:blipFill>
                      <a:blip r:embed="rId7"/>
                      <a:stretch>
                        <a:fillRect/>
                      </a:stretch>
                    </p:blipFill>
                    <p:spPr>
                      <a:xfrm>
                        <a:off x="7662604" y="2807535"/>
                        <a:ext cx="271610" cy="273003"/>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3569871715"/>
              </p:ext>
            </p:extLst>
          </p:nvPr>
        </p:nvGraphicFramePr>
        <p:xfrm>
          <a:off x="2562138" y="3104481"/>
          <a:ext cx="252527" cy="299456"/>
        </p:xfrm>
        <a:graphic>
          <a:graphicData uri="http://schemas.openxmlformats.org/presentationml/2006/ole">
            <mc:AlternateContent xmlns:mc="http://schemas.openxmlformats.org/markup-compatibility/2006">
              <mc:Choice xmlns:v="urn:schemas-microsoft-com:vml" Requires="v">
                <p:oleObj name="Formula" r:id="rId8" imgW="113040" imgH="133560" progId="Equation.Ribbit">
                  <p:embed/>
                </p:oleObj>
              </mc:Choice>
              <mc:Fallback>
                <p:oleObj name="Formula" r:id="rId8" imgW="113040" imgH="133560" progId="Equation.Ribbit">
                  <p:embed/>
                  <p:pic>
                    <p:nvPicPr>
                      <p:cNvPr id="22" name="对象 21"/>
                      <p:cNvPicPr/>
                      <p:nvPr/>
                    </p:nvPicPr>
                    <p:blipFill>
                      <a:blip r:embed="rId9"/>
                      <a:stretch>
                        <a:fillRect/>
                      </a:stretch>
                    </p:blipFill>
                    <p:spPr>
                      <a:xfrm>
                        <a:off x="2562138" y="3104481"/>
                        <a:ext cx="252527" cy="299456"/>
                      </a:xfrm>
                      <a:prstGeom prst="rect">
                        <a:avLst/>
                      </a:prstGeom>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3284730107"/>
              </p:ext>
            </p:extLst>
          </p:nvPr>
        </p:nvGraphicFramePr>
        <p:xfrm>
          <a:off x="4852432" y="3104481"/>
          <a:ext cx="256544" cy="292384"/>
        </p:xfrm>
        <a:graphic>
          <a:graphicData uri="http://schemas.openxmlformats.org/presentationml/2006/ole">
            <mc:AlternateContent xmlns:mc="http://schemas.openxmlformats.org/markup-compatibility/2006">
              <mc:Choice xmlns:v="urn:schemas-microsoft-com:vml" Requires="v">
                <p:oleObj name="Formula" r:id="rId10" imgW="104400" imgH="119520" progId="Equation.Ribbit">
                  <p:embed/>
                </p:oleObj>
              </mc:Choice>
              <mc:Fallback>
                <p:oleObj name="Formula" r:id="rId10" imgW="104400" imgH="119520" progId="Equation.Ribbit">
                  <p:embed/>
                  <p:pic>
                    <p:nvPicPr>
                      <p:cNvPr id="25" name="对象 24"/>
                      <p:cNvPicPr/>
                      <p:nvPr/>
                    </p:nvPicPr>
                    <p:blipFill>
                      <a:blip r:embed="rId11"/>
                      <a:stretch>
                        <a:fillRect/>
                      </a:stretch>
                    </p:blipFill>
                    <p:spPr>
                      <a:xfrm>
                        <a:off x="4852432" y="3104481"/>
                        <a:ext cx="256544" cy="292384"/>
                      </a:xfrm>
                      <a:prstGeom prst="rect">
                        <a:avLst/>
                      </a:prstGeom>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3630915977"/>
              </p:ext>
            </p:extLst>
          </p:nvPr>
        </p:nvGraphicFramePr>
        <p:xfrm>
          <a:off x="3896388" y="3411736"/>
          <a:ext cx="236537" cy="287338"/>
        </p:xfrm>
        <a:graphic>
          <a:graphicData uri="http://schemas.openxmlformats.org/presentationml/2006/ole">
            <mc:AlternateContent xmlns:mc="http://schemas.openxmlformats.org/markup-compatibility/2006">
              <mc:Choice xmlns:v="urn:schemas-microsoft-com:vml" Requires="v">
                <p:oleObj name="Formula" r:id="rId12" imgW="97920" imgH="120960" progId="Equation.Ribbit">
                  <p:embed/>
                </p:oleObj>
              </mc:Choice>
              <mc:Fallback>
                <p:oleObj name="Formula" r:id="rId12" imgW="97920" imgH="120960" progId="Equation.Ribbit">
                  <p:embed/>
                  <p:pic>
                    <p:nvPicPr>
                      <p:cNvPr id="26" name="对象 25"/>
                      <p:cNvPicPr/>
                      <p:nvPr/>
                    </p:nvPicPr>
                    <p:blipFill>
                      <a:blip r:embed="rId13"/>
                      <a:stretch>
                        <a:fillRect/>
                      </a:stretch>
                    </p:blipFill>
                    <p:spPr>
                      <a:xfrm>
                        <a:off x="3896388" y="3411736"/>
                        <a:ext cx="236537" cy="287338"/>
                      </a:xfrm>
                      <a:prstGeom prst="rect">
                        <a:avLst/>
                      </a:prstGeom>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3642896811"/>
              </p:ext>
            </p:extLst>
          </p:nvPr>
        </p:nvGraphicFramePr>
        <p:xfrm>
          <a:off x="5122942" y="3396865"/>
          <a:ext cx="256544" cy="292384"/>
        </p:xfrm>
        <a:graphic>
          <a:graphicData uri="http://schemas.openxmlformats.org/presentationml/2006/ole">
            <mc:AlternateContent xmlns:mc="http://schemas.openxmlformats.org/markup-compatibility/2006">
              <mc:Choice xmlns:v="urn:schemas-microsoft-com:vml" Requires="v">
                <p:oleObj name="Formula" r:id="rId14" imgW="104400" imgH="119520" progId="Equation.Ribbit">
                  <p:embed/>
                </p:oleObj>
              </mc:Choice>
              <mc:Fallback>
                <p:oleObj name="Formula" r:id="rId14" imgW="104400" imgH="119520" progId="Equation.Ribbit">
                  <p:embed/>
                  <p:pic>
                    <p:nvPicPr>
                      <p:cNvPr id="27" name="对象 26"/>
                      <p:cNvPicPr/>
                      <p:nvPr/>
                    </p:nvPicPr>
                    <p:blipFill>
                      <a:blip r:embed="rId11"/>
                      <a:stretch>
                        <a:fillRect/>
                      </a:stretch>
                    </p:blipFill>
                    <p:spPr>
                      <a:xfrm>
                        <a:off x="5122942" y="3396865"/>
                        <a:ext cx="256544" cy="292384"/>
                      </a:xfrm>
                      <a:prstGeom prst="rect">
                        <a:avLst/>
                      </a:prstGeom>
                    </p:spPr>
                  </p:pic>
                </p:oleObj>
              </mc:Fallback>
            </mc:AlternateContent>
          </a:graphicData>
        </a:graphic>
      </p:graphicFrame>
      <p:graphicFrame>
        <p:nvGraphicFramePr>
          <p:cNvPr id="29" name="对象 28"/>
          <p:cNvGraphicFramePr>
            <a:graphicFrameLocks noChangeAspect="1"/>
          </p:cNvGraphicFramePr>
          <p:nvPr>
            <p:extLst>
              <p:ext uri="{D42A27DB-BD31-4B8C-83A1-F6EECF244321}">
                <p14:modId xmlns:p14="http://schemas.microsoft.com/office/powerpoint/2010/main" val="2117564858"/>
              </p:ext>
            </p:extLst>
          </p:nvPr>
        </p:nvGraphicFramePr>
        <p:xfrm>
          <a:off x="894838" y="3386034"/>
          <a:ext cx="1169039" cy="338741"/>
        </p:xfrm>
        <a:graphic>
          <a:graphicData uri="http://schemas.openxmlformats.org/presentationml/2006/ole">
            <mc:AlternateContent xmlns:mc="http://schemas.openxmlformats.org/markup-compatibility/2006">
              <mc:Choice xmlns:v="urn:schemas-microsoft-com:vml" Requires="v">
                <p:oleObj name="Formula" r:id="rId15" imgW="612360" imgH="177840" progId="Equation.Ribbit">
                  <p:embed/>
                </p:oleObj>
              </mc:Choice>
              <mc:Fallback>
                <p:oleObj name="Formula" r:id="rId15" imgW="612360" imgH="177840" progId="Equation.Ribbit">
                  <p:embed/>
                  <p:pic>
                    <p:nvPicPr>
                      <p:cNvPr id="29" name="对象 28"/>
                      <p:cNvPicPr/>
                      <p:nvPr/>
                    </p:nvPicPr>
                    <p:blipFill>
                      <a:blip r:embed="rId16"/>
                      <a:stretch>
                        <a:fillRect/>
                      </a:stretch>
                    </p:blipFill>
                    <p:spPr>
                      <a:xfrm>
                        <a:off x="894838" y="3386034"/>
                        <a:ext cx="1169039" cy="338741"/>
                      </a:xfrm>
                      <a:prstGeom prst="rect">
                        <a:avLst/>
                      </a:prstGeom>
                    </p:spPr>
                  </p:pic>
                </p:oleObj>
              </mc:Fallback>
            </mc:AlternateContent>
          </a:graphicData>
        </a:graphic>
      </p:graphicFrame>
      <p:graphicFrame>
        <p:nvGraphicFramePr>
          <p:cNvPr id="32" name="对象 31"/>
          <p:cNvGraphicFramePr>
            <a:graphicFrameLocks noChangeAspect="1"/>
          </p:cNvGraphicFramePr>
          <p:nvPr>
            <p:extLst>
              <p:ext uri="{D42A27DB-BD31-4B8C-83A1-F6EECF244321}">
                <p14:modId xmlns:p14="http://schemas.microsoft.com/office/powerpoint/2010/main" val="950732847"/>
              </p:ext>
            </p:extLst>
          </p:nvPr>
        </p:nvGraphicFramePr>
        <p:xfrm>
          <a:off x="4678922" y="5277171"/>
          <a:ext cx="1401127" cy="315653"/>
        </p:xfrm>
        <a:graphic>
          <a:graphicData uri="http://schemas.openxmlformats.org/presentationml/2006/ole">
            <mc:AlternateContent xmlns:mc="http://schemas.openxmlformats.org/markup-compatibility/2006">
              <mc:Choice xmlns:v="urn:schemas-microsoft-com:vml" Requires="v">
                <p:oleObj name="Formula" r:id="rId17" imgW="702360" imgH="158760" progId="Equation.Ribbit">
                  <p:embed/>
                </p:oleObj>
              </mc:Choice>
              <mc:Fallback>
                <p:oleObj name="Formula" r:id="rId17" imgW="702360" imgH="158760" progId="Equation.Ribbit">
                  <p:embed/>
                  <p:pic>
                    <p:nvPicPr>
                      <p:cNvPr id="32" name="对象 31"/>
                      <p:cNvPicPr/>
                      <p:nvPr/>
                    </p:nvPicPr>
                    <p:blipFill>
                      <a:blip r:embed="rId18"/>
                      <a:stretch>
                        <a:fillRect/>
                      </a:stretch>
                    </p:blipFill>
                    <p:spPr>
                      <a:xfrm>
                        <a:off x="4678922" y="5277171"/>
                        <a:ext cx="1401127" cy="315653"/>
                      </a:xfrm>
                      <a:prstGeom prst="rect">
                        <a:avLst/>
                      </a:prstGeom>
                    </p:spPr>
                  </p:pic>
                </p:oleObj>
              </mc:Fallback>
            </mc:AlternateContent>
          </a:graphicData>
        </a:graphic>
      </p:graphicFrame>
      <p:grpSp>
        <p:nvGrpSpPr>
          <p:cNvPr id="8" name="组合 7"/>
          <p:cNvGrpSpPr/>
          <p:nvPr/>
        </p:nvGrpSpPr>
        <p:grpSpPr>
          <a:xfrm>
            <a:off x="2019901" y="4121287"/>
            <a:ext cx="5434999" cy="969866"/>
            <a:chOff x="2347567" y="4147811"/>
            <a:chExt cx="5905231" cy="1129360"/>
          </a:xfrm>
        </p:grpSpPr>
        <p:graphicFrame>
          <p:nvGraphicFramePr>
            <p:cNvPr id="28" name="对象 27"/>
            <p:cNvGraphicFramePr>
              <a:graphicFrameLocks noChangeAspect="1"/>
            </p:cNvGraphicFramePr>
            <p:nvPr>
              <p:extLst>
                <p:ext uri="{D42A27DB-BD31-4B8C-83A1-F6EECF244321}">
                  <p14:modId xmlns:p14="http://schemas.microsoft.com/office/powerpoint/2010/main" val="3498908906"/>
                </p:ext>
              </p:extLst>
            </p:nvPr>
          </p:nvGraphicFramePr>
          <p:xfrm>
            <a:off x="2347567" y="4147811"/>
            <a:ext cx="4148484" cy="1129360"/>
          </p:xfrm>
          <a:graphic>
            <a:graphicData uri="http://schemas.openxmlformats.org/presentationml/2006/ole">
              <mc:AlternateContent xmlns:mc="http://schemas.openxmlformats.org/markup-compatibility/2006">
                <mc:Choice xmlns:v="urn:schemas-microsoft-com:vml" Requires="v">
                  <p:oleObj name="Formula" r:id="rId19" imgW="1788480" imgH="487800" progId="Equation.Ribbit">
                    <p:embed/>
                  </p:oleObj>
                </mc:Choice>
                <mc:Fallback>
                  <p:oleObj name="Formula" r:id="rId19" imgW="1788480" imgH="487800" progId="Equation.Ribbit">
                    <p:embed/>
                    <p:pic>
                      <p:nvPicPr>
                        <p:cNvPr id="28" name="对象 27"/>
                        <p:cNvPicPr/>
                        <p:nvPr/>
                      </p:nvPicPr>
                      <p:blipFill>
                        <a:blip r:embed="rId20"/>
                        <a:stretch>
                          <a:fillRect/>
                        </a:stretch>
                      </p:blipFill>
                      <p:spPr>
                        <a:xfrm>
                          <a:off x="2347567" y="4147811"/>
                          <a:ext cx="4148484" cy="1129360"/>
                        </a:xfrm>
                        <a:prstGeom prst="rect">
                          <a:avLst/>
                        </a:prstGeom>
                      </p:spPr>
                    </p:pic>
                  </p:oleObj>
                </mc:Fallback>
              </mc:AlternateContent>
            </a:graphicData>
          </a:graphic>
        </p:graphicFrame>
        <p:pic>
          <p:nvPicPr>
            <p:cNvPr id="7" name="图片 6"/>
            <p:cNvPicPr>
              <a:picLocks noChangeAspect="1"/>
            </p:cNvPicPr>
            <p:nvPr/>
          </p:nvPicPr>
          <p:blipFill>
            <a:blip r:embed="rId21"/>
            <a:stretch>
              <a:fillRect/>
            </a:stretch>
          </p:blipFill>
          <p:spPr>
            <a:xfrm>
              <a:off x="7615630" y="4505476"/>
              <a:ext cx="637168" cy="384499"/>
            </a:xfrm>
            <a:prstGeom prst="rect">
              <a:avLst/>
            </a:prstGeom>
          </p:spPr>
        </p:pic>
      </p:grpSp>
      <p:grpSp>
        <p:nvGrpSpPr>
          <p:cNvPr id="10" name="组合 9"/>
          <p:cNvGrpSpPr/>
          <p:nvPr/>
        </p:nvGrpSpPr>
        <p:grpSpPr>
          <a:xfrm>
            <a:off x="2309476" y="5707047"/>
            <a:ext cx="5145424" cy="388573"/>
            <a:chOff x="2757249" y="5696378"/>
            <a:chExt cx="5514593" cy="422275"/>
          </a:xfrm>
        </p:grpSpPr>
        <p:graphicFrame>
          <p:nvGraphicFramePr>
            <p:cNvPr id="31" name="对象 30"/>
            <p:cNvGraphicFramePr>
              <a:graphicFrameLocks noChangeAspect="1"/>
            </p:cNvGraphicFramePr>
            <p:nvPr>
              <p:extLst>
                <p:ext uri="{D42A27DB-BD31-4B8C-83A1-F6EECF244321}">
                  <p14:modId xmlns:p14="http://schemas.microsoft.com/office/powerpoint/2010/main" val="4183382981"/>
                </p:ext>
              </p:extLst>
            </p:nvPr>
          </p:nvGraphicFramePr>
          <p:xfrm>
            <a:off x="2757249" y="5696378"/>
            <a:ext cx="3641725" cy="422275"/>
          </p:xfrm>
          <a:graphic>
            <a:graphicData uri="http://schemas.openxmlformats.org/presentationml/2006/ole">
              <mc:AlternateContent xmlns:mc="http://schemas.openxmlformats.org/markup-compatibility/2006">
                <mc:Choice xmlns:v="urn:schemas-microsoft-com:vml" Requires="v">
                  <p:oleObj name="Formula" r:id="rId22" imgW="1530360" imgH="177840" progId="Equation.Ribbit">
                    <p:embed/>
                  </p:oleObj>
                </mc:Choice>
                <mc:Fallback>
                  <p:oleObj name="Formula" r:id="rId22" imgW="1530360" imgH="177840" progId="Equation.Ribbit">
                    <p:embed/>
                    <p:pic>
                      <p:nvPicPr>
                        <p:cNvPr id="31" name="对象 30"/>
                        <p:cNvPicPr/>
                        <p:nvPr/>
                      </p:nvPicPr>
                      <p:blipFill>
                        <a:blip r:embed="rId23"/>
                        <a:stretch>
                          <a:fillRect/>
                        </a:stretch>
                      </p:blipFill>
                      <p:spPr>
                        <a:xfrm>
                          <a:off x="2757249" y="5696378"/>
                          <a:ext cx="3641725" cy="422275"/>
                        </a:xfrm>
                        <a:prstGeom prst="rect">
                          <a:avLst/>
                        </a:prstGeom>
                      </p:spPr>
                    </p:pic>
                  </p:oleObj>
                </mc:Fallback>
              </mc:AlternateContent>
            </a:graphicData>
          </a:graphic>
        </p:graphicFrame>
        <p:pic>
          <p:nvPicPr>
            <p:cNvPr id="9" name="图片 8"/>
            <p:cNvPicPr>
              <a:picLocks noChangeAspect="1"/>
            </p:cNvPicPr>
            <p:nvPr/>
          </p:nvPicPr>
          <p:blipFill>
            <a:blip r:embed="rId24"/>
            <a:stretch>
              <a:fillRect/>
            </a:stretch>
          </p:blipFill>
          <p:spPr>
            <a:xfrm>
              <a:off x="7615630" y="5734154"/>
              <a:ext cx="656212" cy="384499"/>
            </a:xfrm>
            <a:prstGeom prst="rect">
              <a:avLst/>
            </a:prstGeom>
          </p:spPr>
        </p:pic>
      </p:grpSp>
    </p:spTree>
    <p:extLst>
      <p:ext uri="{BB962C8B-B14F-4D97-AF65-F5344CB8AC3E}">
        <p14:creationId xmlns:p14="http://schemas.microsoft.com/office/powerpoint/2010/main" val="16137762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贝叶斯决策论</a:t>
            </a:r>
            <a:endParaRPr lang="zh-CN" altLang="en-US" dirty="0">
              <a:latin typeface="+mj-ea"/>
              <a:ea typeface="+mj-ea"/>
            </a:endParaRPr>
          </a:p>
        </p:txBody>
      </p:sp>
      <p:sp>
        <p:nvSpPr>
          <p:cNvPr id="2" name="内容占位符 1"/>
          <p:cNvSpPr>
            <a:spLocks noGrp="1"/>
          </p:cNvSpPr>
          <p:nvPr>
            <p:ph sz="quarter" idx="14"/>
          </p:nvPr>
        </p:nvSpPr>
        <p:spPr>
          <a:xfrm>
            <a:off x="173851" y="1040892"/>
            <a:ext cx="8970149" cy="4740148"/>
          </a:xfrm>
        </p:spPr>
        <p:txBody>
          <a:bodyPr>
            <a:normAutofit/>
          </a:bodyPr>
          <a:lstStyle/>
          <a:p>
            <a:r>
              <a:rPr lang="zh-CN" altLang="en-US" dirty="0"/>
              <a:t>显然，对每个样本   ，若    能最小化条件风险                   ，则总体风险        也将被最小化。</a:t>
            </a:r>
          </a:p>
          <a:p>
            <a:endParaRPr lang="zh-CN" altLang="en-US" dirty="0"/>
          </a:p>
          <a:p>
            <a:endParaRPr lang="en-US" altLang="zh-CN" dirty="0"/>
          </a:p>
          <a:p>
            <a:endParaRPr lang="en-US" altLang="zh-CN" dirty="0"/>
          </a:p>
        </p:txBody>
      </p:sp>
      <p:graphicFrame>
        <p:nvGraphicFramePr>
          <p:cNvPr id="12" name="对象 11"/>
          <p:cNvGraphicFramePr>
            <a:graphicFrameLocks noChangeAspect="1"/>
          </p:cNvGraphicFramePr>
          <p:nvPr>
            <p:extLst>
              <p:ext uri="{D42A27DB-BD31-4B8C-83A1-F6EECF244321}">
                <p14:modId xmlns:p14="http://schemas.microsoft.com/office/powerpoint/2010/main" val="390814068"/>
              </p:ext>
            </p:extLst>
          </p:nvPr>
        </p:nvGraphicFramePr>
        <p:xfrm>
          <a:off x="2899091" y="1125335"/>
          <a:ext cx="236537" cy="287338"/>
        </p:xfrm>
        <a:graphic>
          <a:graphicData uri="http://schemas.openxmlformats.org/presentationml/2006/ole">
            <mc:AlternateContent xmlns:mc="http://schemas.openxmlformats.org/markup-compatibility/2006">
              <mc:Choice xmlns:v="urn:schemas-microsoft-com:vml" Requires="v">
                <p:oleObj name="Formula" r:id="rId2" imgW="97920" imgH="120960" progId="Equation.Ribbit">
                  <p:embed/>
                </p:oleObj>
              </mc:Choice>
              <mc:Fallback>
                <p:oleObj name="Formula" r:id="rId2" imgW="97920" imgH="120960" progId="Equation.Ribbit">
                  <p:embed/>
                  <p:pic>
                    <p:nvPicPr>
                      <p:cNvPr id="12" name="对象 11"/>
                      <p:cNvPicPr/>
                      <p:nvPr/>
                    </p:nvPicPr>
                    <p:blipFill>
                      <a:blip r:embed="rId3"/>
                      <a:stretch>
                        <a:fillRect/>
                      </a:stretch>
                    </p:blipFill>
                    <p:spPr>
                      <a:xfrm>
                        <a:off x="2899091" y="1125335"/>
                        <a:ext cx="236537" cy="287338"/>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3043086887"/>
              </p:ext>
            </p:extLst>
          </p:nvPr>
        </p:nvGraphicFramePr>
        <p:xfrm>
          <a:off x="3805238" y="1090613"/>
          <a:ext cx="206375" cy="374650"/>
        </p:xfrm>
        <a:graphic>
          <a:graphicData uri="http://schemas.openxmlformats.org/presentationml/2006/ole">
            <mc:AlternateContent xmlns:mc="http://schemas.openxmlformats.org/markup-compatibility/2006">
              <mc:Choice xmlns:v="urn:schemas-microsoft-com:vml" Requires="v">
                <p:oleObj name="Formula" r:id="rId4" imgW="86400" imgH="157680" progId="Equation.Ribbit">
                  <p:embed/>
                </p:oleObj>
              </mc:Choice>
              <mc:Fallback>
                <p:oleObj name="Formula" r:id="rId4" imgW="86400" imgH="157680" progId="Equation.Ribbit">
                  <p:embed/>
                  <p:pic>
                    <p:nvPicPr>
                      <p:cNvPr id="18" name="对象 17"/>
                      <p:cNvPicPr/>
                      <p:nvPr/>
                    </p:nvPicPr>
                    <p:blipFill>
                      <a:blip r:embed="rId5"/>
                      <a:stretch>
                        <a:fillRect/>
                      </a:stretch>
                    </p:blipFill>
                    <p:spPr>
                      <a:xfrm>
                        <a:off x="3805238" y="1090613"/>
                        <a:ext cx="206375" cy="374650"/>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1126054077"/>
              </p:ext>
            </p:extLst>
          </p:nvPr>
        </p:nvGraphicFramePr>
        <p:xfrm>
          <a:off x="6495170" y="1086296"/>
          <a:ext cx="1566276" cy="378457"/>
        </p:xfrm>
        <a:graphic>
          <a:graphicData uri="http://schemas.openxmlformats.org/presentationml/2006/ole">
            <mc:AlternateContent xmlns:mc="http://schemas.openxmlformats.org/markup-compatibility/2006">
              <mc:Choice xmlns:v="urn:schemas-microsoft-com:vml" Requires="v">
                <p:oleObj name="Formula" r:id="rId6" imgW="729000" imgH="177840" progId="Equation.Ribbit">
                  <p:embed/>
                </p:oleObj>
              </mc:Choice>
              <mc:Fallback>
                <p:oleObj name="Formula" r:id="rId6" imgW="729000" imgH="177840" progId="Equation.Ribbit">
                  <p:embed/>
                  <p:pic>
                    <p:nvPicPr>
                      <p:cNvPr id="19" name="对象 18"/>
                      <p:cNvPicPr/>
                      <p:nvPr/>
                    </p:nvPicPr>
                    <p:blipFill>
                      <a:blip r:embed="rId7"/>
                      <a:stretch>
                        <a:fillRect/>
                      </a:stretch>
                    </p:blipFill>
                    <p:spPr>
                      <a:xfrm>
                        <a:off x="6495170" y="1086296"/>
                        <a:ext cx="1566276" cy="378457"/>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3906458432"/>
              </p:ext>
            </p:extLst>
          </p:nvPr>
        </p:nvGraphicFramePr>
        <p:xfrm>
          <a:off x="1434239" y="1403891"/>
          <a:ext cx="590907" cy="334422"/>
        </p:xfrm>
        <a:graphic>
          <a:graphicData uri="http://schemas.openxmlformats.org/presentationml/2006/ole">
            <mc:AlternateContent xmlns:mc="http://schemas.openxmlformats.org/markup-compatibility/2006">
              <mc:Choice xmlns:v="urn:schemas-microsoft-com:vml" Requires="v">
                <p:oleObj name="Formula" r:id="rId8" imgW="307440" imgH="176760" progId="Equation.Ribbit">
                  <p:embed/>
                </p:oleObj>
              </mc:Choice>
              <mc:Fallback>
                <p:oleObj name="Formula" r:id="rId8" imgW="307440" imgH="176760" progId="Equation.Ribbit">
                  <p:embed/>
                  <p:pic>
                    <p:nvPicPr>
                      <p:cNvPr id="20" name="对象 19"/>
                      <p:cNvPicPr/>
                      <p:nvPr/>
                    </p:nvPicPr>
                    <p:blipFill>
                      <a:blip r:embed="rId9"/>
                      <a:stretch>
                        <a:fillRect/>
                      </a:stretch>
                    </p:blipFill>
                    <p:spPr>
                      <a:xfrm>
                        <a:off x="1434239" y="1403891"/>
                        <a:ext cx="590907" cy="334422"/>
                      </a:xfrm>
                      <a:prstGeom prst="rect">
                        <a:avLst/>
                      </a:prstGeom>
                    </p:spPr>
                  </p:pic>
                </p:oleObj>
              </mc:Fallback>
            </mc:AlternateContent>
          </a:graphicData>
        </a:graphic>
      </p:graphicFrame>
    </p:spTree>
    <p:extLst>
      <p:ext uri="{BB962C8B-B14F-4D97-AF65-F5344CB8AC3E}">
        <p14:creationId xmlns:p14="http://schemas.microsoft.com/office/powerpoint/2010/main" val="13442196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贝叶斯决策论</a:t>
            </a:r>
            <a:endParaRPr lang="zh-CN" altLang="en-US" dirty="0">
              <a:latin typeface="+mj-ea"/>
              <a:ea typeface="+mj-ea"/>
            </a:endParaRPr>
          </a:p>
        </p:txBody>
      </p:sp>
      <p:sp>
        <p:nvSpPr>
          <p:cNvPr id="2" name="内容占位符 1"/>
          <p:cNvSpPr>
            <a:spLocks noGrp="1"/>
          </p:cNvSpPr>
          <p:nvPr>
            <p:ph sz="quarter" idx="14"/>
          </p:nvPr>
        </p:nvSpPr>
        <p:spPr>
          <a:xfrm>
            <a:off x="173851" y="1040892"/>
            <a:ext cx="8970149" cy="4740148"/>
          </a:xfrm>
        </p:spPr>
        <p:txBody>
          <a:bodyPr>
            <a:normAutofit/>
          </a:bodyPr>
          <a:lstStyle/>
          <a:p>
            <a:r>
              <a:rPr lang="zh-CN" altLang="en-US" dirty="0"/>
              <a:t>显然，对每个样本   ，若    能最小化条件风险                   ，则总体风险        也将被最小化。</a:t>
            </a:r>
          </a:p>
          <a:p>
            <a:endParaRPr lang="zh-CN" altLang="en-US" dirty="0"/>
          </a:p>
          <a:p>
            <a:r>
              <a:rPr lang="zh-CN" altLang="en-US" dirty="0"/>
              <a:t>这就产生了贝叶斯判定准则（</a:t>
            </a:r>
            <a:r>
              <a:rPr lang="en-US" altLang="zh-CN" dirty="0"/>
              <a:t>Bayes decision rule</a:t>
            </a:r>
            <a:r>
              <a:rPr lang="zh-CN" altLang="en-US" dirty="0"/>
              <a:t>）： 为最小化总体风险，只需在每个样本上选择那个能使条件风险             最小的类别标记，即</a:t>
            </a:r>
          </a:p>
          <a:p>
            <a:endParaRPr lang="zh-CN" altLang="en-US" dirty="0"/>
          </a:p>
          <a:p>
            <a:endParaRPr lang="zh-CN" altLang="en-US" dirty="0"/>
          </a:p>
          <a:p>
            <a:pPr lvl="1"/>
            <a:r>
              <a:rPr lang="zh-CN" altLang="en-US" dirty="0"/>
              <a:t>此时，被称为</a:t>
            </a:r>
            <a:r>
              <a:rPr lang="zh-CN" altLang="en-US" sz="2400" b="1" dirty="0">
                <a:solidFill>
                  <a:srgbClr val="C00000"/>
                </a:solidFill>
              </a:rPr>
              <a:t>贝叶斯最优分类器</a:t>
            </a:r>
            <a:r>
              <a:rPr lang="zh-CN" altLang="en-US" dirty="0"/>
              <a:t>，与之对应的总体风险        称为贝叶斯风险 </a:t>
            </a:r>
            <a:r>
              <a:rPr lang="en-US" altLang="zh-CN" dirty="0"/>
              <a:t>(Bayes</a:t>
            </a:r>
            <a:r>
              <a:rPr lang="zh-CN" altLang="en-US" dirty="0"/>
              <a:t> </a:t>
            </a:r>
            <a:r>
              <a:rPr lang="en-US" altLang="zh-CN" dirty="0"/>
              <a:t>risk)</a:t>
            </a:r>
            <a:endParaRPr lang="zh-CN" altLang="en-US" dirty="0"/>
          </a:p>
          <a:p>
            <a:pPr lvl="1"/>
            <a:r>
              <a:rPr lang="zh-CN" altLang="en-US" dirty="0"/>
              <a:t>              反映了分类起所能达到的最好性能，即通过机器学习所能产生的模型精度的理论上限。</a:t>
            </a:r>
          </a:p>
          <a:p>
            <a:endParaRPr lang="en-US" altLang="zh-CN" dirty="0"/>
          </a:p>
          <a:p>
            <a:endParaRPr lang="en-US" altLang="zh-CN" dirty="0"/>
          </a:p>
        </p:txBody>
      </p:sp>
      <p:graphicFrame>
        <p:nvGraphicFramePr>
          <p:cNvPr id="12" name="对象 11"/>
          <p:cNvGraphicFramePr>
            <a:graphicFrameLocks noChangeAspect="1"/>
          </p:cNvGraphicFramePr>
          <p:nvPr/>
        </p:nvGraphicFramePr>
        <p:xfrm>
          <a:off x="2899091" y="1125335"/>
          <a:ext cx="236537" cy="287338"/>
        </p:xfrm>
        <a:graphic>
          <a:graphicData uri="http://schemas.openxmlformats.org/presentationml/2006/ole">
            <mc:AlternateContent xmlns:mc="http://schemas.openxmlformats.org/markup-compatibility/2006">
              <mc:Choice xmlns:v="urn:schemas-microsoft-com:vml" Requires="v">
                <p:oleObj name="Formula" r:id="rId2" imgW="97920" imgH="120960" progId="Equation.Ribbit">
                  <p:embed/>
                </p:oleObj>
              </mc:Choice>
              <mc:Fallback>
                <p:oleObj name="Formula" r:id="rId2" imgW="97920" imgH="120960" progId="Equation.Ribbit">
                  <p:embed/>
                  <p:pic>
                    <p:nvPicPr>
                      <p:cNvPr id="12" name="对象 11"/>
                      <p:cNvPicPr/>
                      <p:nvPr/>
                    </p:nvPicPr>
                    <p:blipFill>
                      <a:blip r:embed="rId3"/>
                      <a:stretch>
                        <a:fillRect/>
                      </a:stretch>
                    </p:blipFill>
                    <p:spPr>
                      <a:xfrm>
                        <a:off x="2899091" y="1125335"/>
                        <a:ext cx="236537" cy="287338"/>
                      </a:xfrm>
                      <a:prstGeom prst="rect">
                        <a:avLst/>
                      </a:prstGeom>
                    </p:spPr>
                  </p:pic>
                </p:oleObj>
              </mc:Fallback>
            </mc:AlternateContent>
          </a:graphicData>
        </a:graphic>
      </p:graphicFrame>
      <p:graphicFrame>
        <p:nvGraphicFramePr>
          <p:cNvPr id="18" name="对象 17"/>
          <p:cNvGraphicFramePr>
            <a:graphicFrameLocks noChangeAspect="1"/>
          </p:cNvGraphicFramePr>
          <p:nvPr/>
        </p:nvGraphicFramePr>
        <p:xfrm>
          <a:off x="3805238" y="1090613"/>
          <a:ext cx="206375" cy="374650"/>
        </p:xfrm>
        <a:graphic>
          <a:graphicData uri="http://schemas.openxmlformats.org/presentationml/2006/ole">
            <mc:AlternateContent xmlns:mc="http://schemas.openxmlformats.org/markup-compatibility/2006">
              <mc:Choice xmlns:v="urn:schemas-microsoft-com:vml" Requires="v">
                <p:oleObj name="Formula" r:id="rId4" imgW="86400" imgH="157680" progId="Equation.Ribbit">
                  <p:embed/>
                </p:oleObj>
              </mc:Choice>
              <mc:Fallback>
                <p:oleObj name="Formula" r:id="rId4" imgW="86400" imgH="157680" progId="Equation.Ribbit">
                  <p:embed/>
                  <p:pic>
                    <p:nvPicPr>
                      <p:cNvPr id="18" name="对象 17"/>
                      <p:cNvPicPr/>
                      <p:nvPr/>
                    </p:nvPicPr>
                    <p:blipFill>
                      <a:blip r:embed="rId5"/>
                      <a:stretch>
                        <a:fillRect/>
                      </a:stretch>
                    </p:blipFill>
                    <p:spPr>
                      <a:xfrm>
                        <a:off x="3805238" y="1090613"/>
                        <a:ext cx="206375" cy="374650"/>
                      </a:xfrm>
                      <a:prstGeom prst="rect">
                        <a:avLst/>
                      </a:prstGeom>
                    </p:spPr>
                  </p:pic>
                </p:oleObj>
              </mc:Fallback>
            </mc:AlternateContent>
          </a:graphicData>
        </a:graphic>
      </p:graphicFrame>
      <p:graphicFrame>
        <p:nvGraphicFramePr>
          <p:cNvPr id="19" name="对象 18"/>
          <p:cNvGraphicFramePr>
            <a:graphicFrameLocks noChangeAspect="1"/>
          </p:cNvGraphicFramePr>
          <p:nvPr/>
        </p:nvGraphicFramePr>
        <p:xfrm>
          <a:off x="6495170" y="1086296"/>
          <a:ext cx="1566276" cy="378457"/>
        </p:xfrm>
        <a:graphic>
          <a:graphicData uri="http://schemas.openxmlformats.org/presentationml/2006/ole">
            <mc:AlternateContent xmlns:mc="http://schemas.openxmlformats.org/markup-compatibility/2006">
              <mc:Choice xmlns:v="urn:schemas-microsoft-com:vml" Requires="v">
                <p:oleObj name="Formula" r:id="rId6" imgW="729000" imgH="177840" progId="Equation.Ribbit">
                  <p:embed/>
                </p:oleObj>
              </mc:Choice>
              <mc:Fallback>
                <p:oleObj name="Formula" r:id="rId6" imgW="729000" imgH="177840" progId="Equation.Ribbit">
                  <p:embed/>
                  <p:pic>
                    <p:nvPicPr>
                      <p:cNvPr id="19" name="对象 18"/>
                      <p:cNvPicPr/>
                      <p:nvPr/>
                    </p:nvPicPr>
                    <p:blipFill>
                      <a:blip r:embed="rId7"/>
                      <a:stretch>
                        <a:fillRect/>
                      </a:stretch>
                    </p:blipFill>
                    <p:spPr>
                      <a:xfrm>
                        <a:off x="6495170" y="1086296"/>
                        <a:ext cx="1566276" cy="378457"/>
                      </a:xfrm>
                      <a:prstGeom prst="rect">
                        <a:avLst/>
                      </a:prstGeom>
                    </p:spPr>
                  </p:pic>
                </p:oleObj>
              </mc:Fallback>
            </mc:AlternateContent>
          </a:graphicData>
        </a:graphic>
      </p:graphicFrame>
      <p:graphicFrame>
        <p:nvGraphicFramePr>
          <p:cNvPr id="20" name="对象 19"/>
          <p:cNvGraphicFramePr>
            <a:graphicFrameLocks noChangeAspect="1"/>
          </p:cNvGraphicFramePr>
          <p:nvPr/>
        </p:nvGraphicFramePr>
        <p:xfrm>
          <a:off x="1434239" y="1403891"/>
          <a:ext cx="590907" cy="334422"/>
        </p:xfrm>
        <a:graphic>
          <a:graphicData uri="http://schemas.openxmlformats.org/presentationml/2006/ole">
            <mc:AlternateContent xmlns:mc="http://schemas.openxmlformats.org/markup-compatibility/2006">
              <mc:Choice xmlns:v="urn:schemas-microsoft-com:vml" Requires="v">
                <p:oleObj name="Formula" r:id="rId8" imgW="307440" imgH="176760" progId="Equation.Ribbit">
                  <p:embed/>
                </p:oleObj>
              </mc:Choice>
              <mc:Fallback>
                <p:oleObj name="Formula" r:id="rId8" imgW="307440" imgH="176760" progId="Equation.Ribbit">
                  <p:embed/>
                  <p:pic>
                    <p:nvPicPr>
                      <p:cNvPr id="20" name="对象 19"/>
                      <p:cNvPicPr/>
                      <p:nvPr/>
                    </p:nvPicPr>
                    <p:blipFill>
                      <a:blip r:embed="rId9"/>
                      <a:stretch>
                        <a:fillRect/>
                      </a:stretch>
                    </p:blipFill>
                    <p:spPr>
                      <a:xfrm>
                        <a:off x="1434239" y="1403891"/>
                        <a:ext cx="590907" cy="334422"/>
                      </a:xfrm>
                      <a:prstGeom prst="rect">
                        <a:avLst/>
                      </a:prstGeom>
                    </p:spPr>
                  </p:pic>
                </p:oleObj>
              </mc:Fallback>
            </mc:AlternateContent>
          </a:graphicData>
        </a:graphic>
      </p:graphicFrame>
      <p:graphicFrame>
        <p:nvGraphicFramePr>
          <p:cNvPr id="21" name="对象 20"/>
          <p:cNvGraphicFramePr>
            <a:graphicFrameLocks noChangeAspect="1"/>
          </p:cNvGraphicFramePr>
          <p:nvPr/>
        </p:nvGraphicFramePr>
        <p:xfrm>
          <a:off x="6795708" y="2578307"/>
          <a:ext cx="965200" cy="338138"/>
        </p:xfrm>
        <a:graphic>
          <a:graphicData uri="http://schemas.openxmlformats.org/presentationml/2006/ole">
            <mc:AlternateContent xmlns:mc="http://schemas.openxmlformats.org/markup-compatibility/2006">
              <mc:Choice xmlns:v="urn:schemas-microsoft-com:vml" Requires="v">
                <p:oleObj name="Formula" r:id="rId10" imgW="502920" imgH="177840" progId="Equation.Ribbit">
                  <p:embed/>
                </p:oleObj>
              </mc:Choice>
              <mc:Fallback>
                <p:oleObj name="Formula" r:id="rId10" imgW="502920" imgH="177840" progId="Equation.Ribbit">
                  <p:embed/>
                  <p:pic>
                    <p:nvPicPr>
                      <p:cNvPr id="21" name="对象 20"/>
                      <p:cNvPicPr/>
                      <p:nvPr/>
                    </p:nvPicPr>
                    <p:blipFill>
                      <a:blip r:embed="rId11"/>
                      <a:stretch>
                        <a:fillRect/>
                      </a:stretch>
                    </p:blipFill>
                    <p:spPr>
                      <a:xfrm>
                        <a:off x="6795708" y="2578307"/>
                        <a:ext cx="965200" cy="338138"/>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810080249"/>
              </p:ext>
            </p:extLst>
          </p:nvPr>
        </p:nvGraphicFramePr>
        <p:xfrm>
          <a:off x="7491872" y="4185144"/>
          <a:ext cx="569574" cy="270068"/>
        </p:xfrm>
        <a:graphic>
          <a:graphicData uri="http://schemas.openxmlformats.org/presentationml/2006/ole">
            <mc:AlternateContent xmlns:mc="http://schemas.openxmlformats.org/markup-compatibility/2006">
              <mc:Choice xmlns:v="urn:schemas-microsoft-com:vml" Requires="v">
                <p:oleObj name="Formula" r:id="rId12" imgW="368640" imgH="176760" progId="Equation.Ribbit">
                  <p:embed/>
                </p:oleObj>
              </mc:Choice>
              <mc:Fallback>
                <p:oleObj name="Formula" r:id="rId12" imgW="368640" imgH="176760" progId="Equation.Ribbit">
                  <p:embed/>
                  <p:pic>
                    <p:nvPicPr>
                      <p:cNvPr id="22" name="对象 21"/>
                      <p:cNvPicPr/>
                      <p:nvPr/>
                    </p:nvPicPr>
                    <p:blipFill>
                      <a:blip r:embed="rId13"/>
                      <a:stretch>
                        <a:fillRect/>
                      </a:stretch>
                    </p:blipFill>
                    <p:spPr>
                      <a:xfrm>
                        <a:off x="7491872" y="4185144"/>
                        <a:ext cx="569574" cy="270068"/>
                      </a:xfrm>
                      <a:prstGeom prst="rect">
                        <a:avLst/>
                      </a:prstGeom>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386200512"/>
              </p:ext>
            </p:extLst>
          </p:nvPr>
        </p:nvGraphicFramePr>
        <p:xfrm>
          <a:off x="1067190" y="4691062"/>
          <a:ext cx="960437" cy="271463"/>
        </p:xfrm>
        <a:graphic>
          <a:graphicData uri="http://schemas.openxmlformats.org/presentationml/2006/ole">
            <mc:AlternateContent xmlns:mc="http://schemas.openxmlformats.org/markup-compatibility/2006">
              <mc:Choice xmlns:v="urn:schemas-microsoft-com:vml" Requires="v">
                <p:oleObj name="Formula" r:id="rId14" imgW="621360" imgH="176760" progId="Equation.Ribbit">
                  <p:embed/>
                </p:oleObj>
              </mc:Choice>
              <mc:Fallback>
                <p:oleObj name="Formula" r:id="rId14" imgW="621360" imgH="176760" progId="Equation.Ribbit">
                  <p:embed/>
                  <p:pic>
                    <p:nvPicPr>
                      <p:cNvPr id="23" name="对象 22"/>
                      <p:cNvPicPr/>
                      <p:nvPr/>
                    </p:nvPicPr>
                    <p:blipFill>
                      <a:blip r:embed="rId15"/>
                      <a:stretch>
                        <a:fillRect/>
                      </a:stretch>
                    </p:blipFill>
                    <p:spPr>
                      <a:xfrm>
                        <a:off x="1067190" y="4691062"/>
                        <a:ext cx="960437" cy="271463"/>
                      </a:xfrm>
                      <a:prstGeom prst="rect">
                        <a:avLst/>
                      </a:prstGeom>
                    </p:spPr>
                  </p:pic>
                </p:oleObj>
              </mc:Fallback>
            </mc:AlternateContent>
          </a:graphicData>
        </a:graphic>
      </p:graphicFrame>
      <p:grpSp>
        <p:nvGrpSpPr>
          <p:cNvPr id="6" name="组合 5"/>
          <p:cNvGrpSpPr/>
          <p:nvPr/>
        </p:nvGrpSpPr>
        <p:grpSpPr>
          <a:xfrm>
            <a:off x="2797411" y="3347892"/>
            <a:ext cx="5416948" cy="619815"/>
            <a:chOff x="2797411" y="3347892"/>
            <a:chExt cx="5416948" cy="619815"/>
          </a:xfrm>
        </p:grpSpPr>
        <p:pic>
          <p:nvPicPr>
            <p:cNvPr id="17" name="图片 16"/>
            <p:cNvPicPr>
              <a:picLocks noChangeAspect="1"/>
            </p:cNvPicPr>
            <p:nvPr/>
          </p:nvPicPr>
          <p:blipFill>
            <a:blip r:embed="rId16"/>
            <a:stretch>
              <a:fillRect/>
            </a:stretch>
          </p:blipFill>
          <p:spPr>
            <a:xfrm>
              <a:off x="2797411" y="3347892"/>
              <a:ext cx="3563938" cy="619815"/>
            </a:xfrm>
            <a:prstGeom prst="rect">
              <a:avLst/>
            </a:prstGeom>
          </p:spPr>
        </p:pic>
        <p:pic>
          <p:nvPicPr>
            <p:cNvPr id="5" name="图片 4"/>
            <p:cNvPicPr>
              <a:picLocks noChangeAspect="1"/>
            </p:cNvPicPr>
            <p:nvPr/>
          </p:nvPicPr>
          <p:blipFill>
            <a:blip r:embed="rId17"/>
            <a:stretch>
              <a:fillRect/>
            </a:stretch>
          </p:blipFill>
          <p:spPr>
            <a:xfrm>
              <a:off x="7615492" y="3370184"/>
              <a:ext cx="598867" cy="361221"/>
            </a:xfrm>
            <a:prstGeom prst="rect">
              <a:avLst/>
            </a:prstGeom>
          </p:spPr>
        </p:pic>
      </p:grpSp>
    </p:spTree>
    <p:extLst>
      <p:ext uri="{BB962C8B-B14F-4D97-AF65-F5344CB8AC3E}">
        <p14:creationId xmlns:p14="http://schemas.microsoft.com/office/powerpoint/2010/main" val="777087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贝叶斯决策论</a:t>
            </a:r>
            <a:endParaRPr lang="zh-CN" altLang="en-US" dirty="0">
              <a:latin typeface="+mj-ea"/>
              <a:ea typeface="+mj-ea"/>
            </a:endParaRPr>
          </a:p>
        </p:txBody>
      </p:sp>
      <p:sp>
        <p:nvSpPr>
          <p:cNvPr id="2" name="内容占位符 1"/>
          <p:cNvSpPr>
            <a:spLocks noGrp="1"/>
          </p:cNvSpPr>
          <p:nvPr>
            <p:ph sz="quarter" idx="14"/>
          </p:nvPr>
        </p:nvSpPr>
        <p:spPr>
          <a:xfrm>
            <a:off x="173851" y="1040892"/>
            <a:ext cx="8970149" cy="5136388"/>
          </a:xfrm>
        </p:spPr>
        <p:txBody>
          <a:bodyPr>
            <a:normAutofit/>
          </a:bodyPr>
          <a:lstStyle/>
          <a:p>
            <a:r>
              <a:rPr lang="zh-CN" altLang="en-US" dirty="0"/>
              <a:t>具体来说，若目标是最小化分类错误率，则误判损失    可写为</a:t>
            </a:r>
          </a:p>
          <a:p>
            <a:endParaRPr lang="zh-CN" altLang="en-US" dirty="0"/>
          </a:p>
          <a:p>
            <a:endParaRPr lang="zh-CN" altLang="en-US" dirty="0"/>
          </a:p>
          <a:p>
            <a:endParaRPr lang="zh-CN" altLang="en-US" dirty="0"/>
          </a:p>
          <a:p>
            <a:endParaRPr lang="zh-CN" altLang="en-US" dirty="0"/>
          </a:p>
          <a:p>
            <a:endParaRPr lang="en-US" altLang="zh-CN" dirty="0"/>
          </a:p>
          <a:p>
            <a:endParaRPr lang="en-US" altLang="zh-CN" dirty="0"/>
          </a:p>
        </p:txBody>
      </p:sp>
      <p:pic>
        <p:nvPicPr>
          <p:cNvPr id="11" name="图片 10"/>
          <p:cNvPicPr>
            <a:picLocks noChangeAspect="1"/>
          </p:cNvPicPr>
          <p:nvPr/>
        </p:nvPicPr>
        <p:blipFill>
          <a:blip r:embed="rId2"/>
          <a:stretch>
            <a:fillRect/>
          </a:stretch>
        </p:blipFill>
        <p:spPr>
          <a:xfrm>
            <a:off x="7146013" y="1120514"/>
            <a:ext cx="308887" cy="239347"/>
          </a:xfrm>
          <a:prstGeom prst="rect">
            <a:avLst/>
          </a:prstGeom>
        </p:spPr>
      </p:pic>
      <p:grpSp>
        <p:nvGrpSpPr>
          <p:cNvPr id="5" name="组合 4"/>
          <p:cNvGrpSpPr/>
          <p:nvPr/>
        </p:nvGrpSpPr>
        <p:grpSpPr>
          <a:xfrm>
            <a:off x="2738424" y="1706846"/>
            <a:ext cx="4726112" cy="759504"/>
            <a:chOff x="2738424" y="1706846"/>
            <a:chExt cx="4726112" cy="759504"/>
          </a:xfrm>
        </p:grpSpPr>
        <p:pic>
          <p:nvPicPr>
            <p:cNvPr id="13" name="图片 12"/>
            <p:cNvPicPr>
              <a:picLocks noChangeAspect="1"/>
            </p:cNvPicPr>
            <p:nvPr/>
          </p:nvPicPr>
          <p:blipFill>
            <a:blip r:embed="rId3"/>
            <a:stretch>
              <a:fillRect/>
            </a:stretch>
          </p:blipFill>
          <p:spPr>
            <a:xfrm>
              <a:off x="2738424" y="1706846"/>
              <a:ext cx="2950254" cy="759504"/>
            </a:xfrm>
            <a:prstGeom prst="rect">
              <a:avLst/>
            </a:prstGeom>
          </p:spPr>
        </p:pic>
        <p:pic>
          <p:nvPicPr>
            <p:cNvPr id="3" name="图片 2"/>
            <p:cNvPicPr>
              <a:picLocks noChangeAspect="1"/>
            </p:cNvPicPr>
            <p:nvPr/>
          </p:nvPicPr>
          <p:blipFill>
            <a:blip r:embed="rId4"/>
            <a:stretch>
              <a:fillRect/>
            </a:stretch>
          </p:blipFill>
          <p:spPr>
            <a:xfrm>
              <a:off x="6827489" y="1910185"/>
              <a:ext cx="637047" cy="352826"/>
            </a:xfrm>
            <a:prstGeom prst="rect">
              <a:avLst/>
            </a:prstGeom>
          </p:spPr>
        </p:pic>
      </p:grpSp>
      <p:pic>
        <p:nvPicPr>
          <p:cNvPr id="7" name="图片 6">
            <a:extLst>
              <a:ext uri="{FF2B5EF4-FFF2-40B4-BE49-F238E27FC236}">
                <a16:creationId xmlns:a16="http://schemas.microsoft.com/office/drawing/2014/main" id="{C5B336F9-69CC-4956-70E7-504D891B201A}"/>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colorTemperature colorTemp="8800"/>
                    </a14:imgEffect>
                  </a14:imgLayer>
                </a14:imgProps>
              </a:ext>
            </a:extLst>
          </a:blip>
          <a:stretch>
            <a:fillRect/>
          </a:stretch>
        </p:blipFill>
        <p:spPr>
          <a:xfrm>
            <a:off x="2110095" y="2998005"/>
            <a:ext cx="4923809" cy="1323810"/>
          </a:xfrm>
          <a:prstGeom prst="rect">
            <a:avLst/>
          </a:prstGeom>
        </p:spPr>
      </p:pic>
    </p:spTree>
    <p:extLst>
      <p:ext uri="{BB962C8B-B14F-4D97-AF65-F5344CB8AC3E}">
        <p14:creationId xmlns:p14="http://schemas.microsoft.com/office/powerpoint/2010/main" val="19043897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贝叶斯决策论</a:t>
            </a:r>
            <a:endParaRPr lang="zh-CN" altLang="en-US" dirty="0">
              <a:latin typeface="+mj-ea"/>
              <a:ea typeface="+mj-ea"/>
            </a:endParaRPr>
          </a:p>
        </p:txBody>
      </p:sp>
      <p:sp>
        <p:nvSpPr>
          <p:cNvPr id="2" name="内容占位符 1"/>
          <p:cNvSpPr>
            <a:spLocks noGrp="1"/>
          </p:cNvSpPr>
          <p:nvPr>
            <p:ph sz="quarter" idx="14"/>
          </p:nvPr>
        </p:nvSpPr>
        <p:spPr>
          <a:xfrm>
            <a:off x="173851" y="1040892"/>
            <a:ext cx="8970149" cy="5136388"/>
          </a:xfrm>
        </p:spPr>
        <p:txBody>
          <a:bodyPr>
            <a:normAutofit/>
          </a:bodyPr>
          <a:lstStyle/>
          <a:p>
            <a:r>
              <a:rPr lang="zh-CN" altLang="en-US" dirty="0"/>
              <a:t>具体来说，若目标是最小化分类错误率，则误判损失    可写为</a:t>
            </a:r>
          </a:p>
          <a:p>
            <a:endParaRPr lang="zh-CN" altLang="en-US" dirty="0"/>
          </a:p>
          <a:p>
            <a:endParaRPr lang="zh-CN" altLang="en-US" dirty="0"/>
          </a:p>
          <a:p>
            <a:endParaRPr lang="zh-CN" altLang="en-US" dirty="0"/>
          </a:p>
          <a:p>
            <a:r>
              <a:rPr lang="zh-CN" altLang="en-US" dirty="0"/>
              <a:t>此时条件风险</a:t>
            </a:r>
          </a:p>
          <a:p>
            <a:endParaRPr lang="zh-CN" altLang="en-US" dirty="0"/>
          </a:p>
          <a:p>
            <a:endParaRPr lang="zh-CN" altLang="en-US" dirty="0"/>
          </a:p>
          <a:p>
            <a:endParaRPr lang="zh-CN" altLang="en-US" dirty="0"/>
          </a:p>
          <a:p>
            <a:endParaRPr lang="en-US" altLang="zh-CN" dirty="0"/>
          </a:p>
          <a:p>
            <a:endParaRPr lang="en-US" altLang="zh-CN" dirty="0"/>
          </a:p>
        </p:txBody>
      </p:sp>
      <p:pic>
        <p:nvPicPr>
          <p:cNvPr id="11" name="图片 10"/>
          <p:cNvPicPr>
            <a:picLocks noChangeAspect="1"/>
          </p:cNvPicPr>
          <p:nvPr/>
        </p:nvPicPr>
        <p:blipFill>
          <a:blip r:embed="rId2"/>
          <a:stretch>
            <a:fillRect/>
          </a:stretch>
        </p:blipFill>
        <p:spPr>
          <a:xfrm>
            <a:off x="7146013" y="1120514"/>
            <a:ext cx="308887" cy="239347"/>
          </a:xfrm>
          <a:prstGeom prst="rect">
            <a:avLst/>
          </a:prstGeom>
        </p:spPr>
      </p:pic>
      <p:grpSp>
        <p:nvGrpSpPr>
          <p:cNvPr id="5" name="组合 4"/>
          <p:cNvGrpSpPr/>
          <p:nvPr/>
        </p:nvGrpSpPr>
        <p:grpSpPr>
          <a:xfrm>
            <a:off x="2738424" y="1706846"/>
            <a:ext cx="4726112" cy="759504"/>
            <a:chOff x="2738424" y="1706846"/>
            <a:chExt cx="4726112" cy="759504"/>
          </a:xfrm>
        </p:grpSpPr>
        <p:pic>
          <p:nvPicPr>
            <p:cNvPr id="13" name="图片 12"/>
            <p:cNvPicPr>
              <a:picLocks noChangeAspect="1"/>
            </p:cNvPicPr>
            <p:nvPr/>
          </p:nvPicPr>
          <p:blipFill>
            <a:blip r:embed="rId3"/>
            <a:stretch>
              <a:fillRect/>
            </a:stretch>
          </p:blipFill>
          <p:spPr>
            <a:xfrm>
              <a:off x="2738424" y="1706846"/>
              <a:ext cx="2950254" cy="759504"/>
            </a:xfrm>
            <a:prstGeom prst="rect">
              <a:avLst/>
            </a:prstGeom>
          </p:spPr>
        </p:pic>
        <p:pic>
          <p:nvPicPr>
            <p:cNvPr id="3" name="图片 2"/>
            <p:cNvPicPr>
              <a:picLocks noChangeAspect="1"/>
            </p:cNvPicPr>
            <p:nvPr/>
          </p:nvPicPr>
          <p:blipFill>
            <a:blip r:embed="rId4"/>
            <a:stretch>
              <a:fillRect/>
            </a:stretch>
          </p:blipFill>
          <p:spPr>
            <a:xfrm>
              <a:off x="6827489" y="1910185"/>
              <a:ext cx="637047" cy="352826"/>
            </a:xfrm>
            <a:prstGeom prst="rect">
              <a:avLst/>
            </a:prstGeom>
          </p:spPr>
        </p:pic>
      </p:grpSp>
      <p:grpSp>
        <p:nvGrpSpPr>
          <p:cNvPr id="7" name="组合 6"/>
          <p:cNvGrpSpPr/>
          <p:nvPr/>
        </p:nvGrpSpPr>
        <p:grpSpPr>
          <a:xfrm>
            <a:off x="2647958" y="3318378"/>
            <a:ext cx="4839820" cy="373905"/>
            <a:chOff x="2647958" y="3318378"/>
            <a:chExt cx="4839820" cy="373905"/>
          </a:xfrm>
        </p:grpSpPr>
        <p:graphicFrame>
          <p:nvGraphicFramePr>
            <p:cNvPr id="10" name="对象 9"/>
            <p:cNvGraphicFramePr>
              <a:graphicFrameLocks noChangeAspect="1"/>
            </p:cNvGraphicFramePr>
            <p:nvPr/>
          </p:nvGraphicFramePr>
          <p:xfrm>
            <a:off x="2647958" y="3318378"/>
            <a:ext cx="3131185" cy="373905"/>
          </p:xfrm>
          <a:graphic>
            <a:graphicData uri="http://schemas.openxmlformats.org/presentationml/2006/ole">
              <mc:AlternateContent xmlns:mc="http://schemas.openxmlformats.org/markup-compatibility/2006">
                <mc:Choice xmlns:v="urn:schemas-microsoft-com:vml" Requires="v">
                  <p:oleObj name="Formula" r:id="rId5" imgW="1476000" imgH="177840" progId="Equation.Ribbit">
                    <p:embed/>
                  </p:oleObj>
                </mc:Choice>
                <mc:Fallback>
                  <p:oleObj name="Formula" r:id="rId5" imgW="1476000" imgH="177840" progId="Equation.Ribbit">
                    <p:embed/>
                    <p:pic>
                      <p:nvPicPr>
                        <p:cNvPr id="10" name="对象 9"/>
                        <p:cNvPicPr/>
                        <p:nvPr/>
                      </p:nvPicPr>
                      <p:blipFill>
                        <a:blip r:embed="rId6"/>
                        <a:stretch>
                          <a:fillRect/>
                        </a:stretch>
                      </p:blipFill>
                      <p:spPr>
                        <a:xfrm>
                          <a:off x="2647958" y="3318378"/>
                          <a:ext cx="3131185" cy="373905"/>
                        </a:xfrm>
                        <a:prstGeom prst="rect">
                          <a:avLst/>
                        </a:prstGeom>
                      </p:spPr>
                    </p:pic>
                  </p:oleObj>
                </mc:Fallback>
              </mc:AlternateContent>
            </a:graphicData>
          </a:graphic>
        </p:graphicFrame>
        <p:pic>
          <p:nvPicPr>
            <p:cNvPr id="6" name="图片 5"/>
            <p:cNvPicPr>
              <a:picLocks noChangeAspect="1"/>
            </p:cNvPicPr>
            <p:nvPr/>
          </p:nvPicPr>
          <p:blipFill>
            <a:blip r:embed="rId7"/>
            <a:stretch>
              <a:fillRect/>
            </a:stretch>
          </p:blipFill>
          <p:spPr>
            <a:xfrm>
              <a:off x="6827489" y="3339457"/>
              <a:ext cx="660289" cy="352826"/>
            </a:xfrm>
            <a:prstGeom prst="rect">
              <a:avLst/>
            </a:prstGeom>
          </p:spPr>
        </p:pic>
      </p:grpSp>
    </p:spTree>
    <p:extLst>
      <p:ext uri="{BB962C8B-B14F-4D97-AF65-F5344CB8AC3E}">
        <p14:creationId xmlns:p14="http://schemas.microsoft.com/office/powerpoint/2010/main" val="143520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贝叶斯决策论</a:t>
            </a:r>
            <a:endParaRPr lang="zh-CN" altLang="en-US" dirty="0">
              <a:latin typeface="+mj-ea"/>
              <a:ea typeface="+mj-ea"/>
            </a:endParaRPr>
          </a:p>
        </p:txBody>
      </p:sp>
      <p:sp>
        <p:nvSpPr>
          <p:cNvPr id="2" name="内容占位符 1"/>
          <p:cNvSpPr>
            <a:spLocks noGrp="1"/>
          </p:cNvSpPr>
          <p:nvPr>
            <p:ph sz="quarter" idx="14"/>
          </p:nvPr>
        </p:nvSpPr>
        <p:spPr>
          <a:xfrm>
            <a:off x="173851" y="1040892"/>
            <a:ext cx="8970149" cy="5136388"/>
          </a:xfrm>
        </p:spPr>
        <p:txBody>
          <a:bodyPr>
            <a:normAutofit/>
          </a:bodyPr>
          <a:lstStyle/>
          <a:p>
            <a:r>
              <a:rPr lang="zh-CN" altLang="en-US" dirty="0"/>
              <a:t>具体来说，若目标是最小化分类错误率，则误判损失    可写为</a:t>
            </a:r>
          </a:p>
          <a:p>
            <a:endParaRPr lang="zh-CN" altLang="en-US" dirty="0"/>
          </a:p>
          <a:p>
            <a:endParaRPr lang="zh-CN" altLang="en-US" dirty="0"/>
          </a:p>
          <a:p>
            <a:endParaRPr lang="zh-CN" altLang="en-US" dirty="0"/>
          </a:p>
          <a:p>
            <a:r>
              <a:rPr lang="zh-CN" altLang="en-US" dirty="0"/>
              <a:t>此时条件风险</a:t>
            </a:r>
          </a:p>
          <a:p>
            <a:endParaRPr lang="zh-CN" altLang="en-US" dirty="0"/>
          </a:p>
          <a:p>
            <a:endParaRPr lang="zh-CN" altLang="en-US" dirty="0"/>
          </a:p>
          <a:p>
            <a:pPr marL="0" indent="0">
              <a:buNone/>
            </a:pPr>
            <a:r>
              <a:rPr lang="zh-CN" altLang="en-US" dirty="0">
                <a:latin typeface="+mj-ea"/>
              </a:rPr>
              <a:t>   于是，最小化分类错误率的贝叶斯最优分类器为</a:t>
            </a:r>
          </a:p>
          <a:p>
            <a:endParaRPr lang="zh-CN" altLang="en-US" dirty="0">
              <a:latin typeface="+mj-ea"/>
            </a:endParaRPr>
          </a:p>
          <a:p>
            <a:endParaRPr lang="zh-CN" altLang="en-US" dirty="0">
              <a:latin typeface="+mj-ea"/>
            </a:endParaRPr>
          </a:p>
          <a:p>
            <a:pPr lvl="1"/>
            <a:r>
              <a:rPr lang="zh-CN" altLang="en-US" dirty="0">
                <a:latin typeface="+mj-ea"/>
              </a:rPr>
              <a:t>即对每个样本   ，选择能使后验概率         最大的类别标记。</a:t>
            </a:r>
          </a:p>
          <a:p>
            <a:endParaRPr lang="zh-CN" altLang="en-US" dirty="0"/>
          </a:p>
          <a:p>
            <a:endParaRPr lang="en-US" altLang="zh-CN" dirty="0"/>
          </a:p>
          <a:p>
            <a:endParaRPr lang="en-US" altLang="zh-CN" dirty="0"/>
          </a:p>
        </p:txBody>
      </p:sp>
      <p:pic>
        <p:nvPicPr>
          <p:cNvPr id="11" name="图片 10"/>
          <p:cNvPicPr>
            <a:picLocks noChangeAspect="1"/>
          </p:cNvPicPr>
          <p:nvPr/>
        </p:nvPicPr>
        <p:blipFill>
          <a:blip r:embed="rId2"/>
          <a:stretch>
            <a:fillRect/>
          </a:stretch>
        </p:blipFill>
        <p:spPr>
          <a:xfrm>
            <a:off x="7146013" y="1120514"/>
            <a:ext cx="308887" cy="239347"/>
          </a:xfrm>
          <a:prstGeom prst="rect">
            <a:avLst/>
          </a:prstGeom>
        </p:spPr>
      </p:pic>
      <p:grpSp>
        <p:nvGrpSpPr>
          <p:cNvPr id="5" name="组合 4"/>
          <p:cNvGrpSpPr/>
          <p:nvPr/>
        </p:nvGrpSpPr>
        <p:grpSpPr>
          <a:xfrm>
            <a:off x="2738424" y="1706846"/>
            <a:ext cx="4726112" cy="759504"/>
            <a:chOff x="2738424" y="1706846"/>
            <a:chExt cx="4726112" cy="759504"/>
          </a:xfrm>
        </p:grpSpPr>
        <p:pic>
          <p:nvPicPr>
            <p:cNvPr id="13" name="图片 12"/>
            <p:cNvPicPr>
              <a:picLocks noChangeAspect="1"/>
            </p:cNvPicPr>
            <p:nvPr/>
          </p:nvPicPr>
          <p:blipFill>
            <a:blip r:embed="rId3"/>
            <a:stretch>
              <a:fillRect/>
            </a:stretch>
          </p:blipFill>
          <p:spPr>
            <a:xfrm>
              <a:off x="2738424" y="1706846"/>
              <a:ext cx="2950254" cy="759504"/>
            </a:xfrm>
            <a:prstGeom prst="rect">
              <a:avLst/>
            </a:prstGeom>
          </p:spPr>
        </p:pic>
        <p:pic>
          <p:nvPicPr>
            <p:cNvPr id="3" name="图片 2"/>
            <p:cNvPicPr>
              <a:picLocks noChangeAspect="1"/>
            </p:cNvPicPr>
            <p:nvPr/>
          </p:nvPicPr>
          <p:blipFill>
            <a:blip r:embed="rId4"/>
            <a:stretch>
              <a:fillRect/>
            </a:stretch>
          </p:blipFill>
          <p:spPr>
            <a:xfrm>
              <a:off x="6827489" y="1910185"/>
              <a:ext cx="637047" cy="352826"/>
            </a:xfrm>
            <a:prstGeom prst="rect">
              <a:avLst/>
            </a:prstGeom>
          </p:spPr>
        </p:pic>
      </p:grpSp>
      <p:grpSp>
        <p:nvGrpSpPr>
          <p:cNvPr id="7" name="组合 6"/>
          <p:cNvGrpSpPr/>
          <p:nvPr/>
        </p:nvGrpSpPr>
        <p:grpSpPr>
          <a:xfrm>
            <a:off x="2647958" y="3318378"/>
            <a:ext cx="4839820" cy="373905"/>
            <a:chOff x="2647958" y="3318378"/>
            <a:chExt cx="4839820" cy="373905"/>
          </a:xfrm>
        </p:grpSpPr>
        <p:graphicFrame>
          <p:nvGraphicFramePr>
            <p:cNvPr id="10" name="对象 9"/>
            <p:cNvGraphicFramePr>
              <a:graphicFrameLocks noChangeAspect="1"/>
            </p:cNvGraphicFramePr>
            <p:nvPr/>
          </p:nvGraphicFramePr>
          <p:xfrm>
            <a:off x="2647958" y="3318378"/>
            <a:ext cx="3131185" cy="373905"/>
          </p:xfrm>
          <a:graphic>
            <a:graphicData uri="http://schemas.openxmlformats.org/presentationml/2006/ole">
              <mc:AlternateContent xmlns:mc="http://schemas.openxmlformats.org/markup-compatibility/2006">
                <mc:Choice xmlns:v="urn:schemas-microsoft-com:vml" Requires="v">
                  <p:oleObj name="Formula" r:id="rId5" imgW="1476000" imgH="177840" progId="Equation.Ribbit">
                    <p:embed/>
                  </p:oleObj>
                </mc:Choice>
                <mc:Fallback>
                  <p:oleObj name="Formula" r:id="rId5" imgW="1476000" imgH="177840" progId="Equation.Ribbit">
                    <p:embed/>
                    <p:pic>
                      <p:nvPicPr>
                        <p:cNvPr id="10" name="对象 9"/>
                        <p:cNvPicPr/>
                        <p:nvPr/>
                      </p:nvPicPr>
                      <p:blipFill>
                        <a:blip r:embed="rId6"/>
                        <a:stretch>
                          <a:fillRect/>
                        </a:stretch>
                      </p:blipFill>
                      <p:spPr>
                        <a:xfrm>
                          <a:off x="2647958" y="3318378"/>
                          <a:ext cx="3131185" cy="373905"/>
                        </a:xfrm>
                        <a:prstGeom prst="rect">
                          <a:avLst/>
                        </a:prstGeom>
                      </p:spPr>
                    </p:pic>
                  </p:oleObj>
                </mc:Fallback>
              </mc:AlternateContent>
            </a:graphicData>
          </a:graphic>
        </p:graphicFrame>
        <p:pic>
          <p:nvPicPr>
            <p:cNvPr id="6" name="图片 5"/>
            <p:cNvPicPr>
              <a:picLocks noChangeAspect="1"/>
            </p:cNvPicPr>
            <p:nvPr/>
          </p:nvPicPr>
          <p:blipFill>
            <a:blip r:embed="rId7"/>
            <a:stretch>
              <a:fillRect/>
            </a:stretch>
          </p:blipFill>
          <p:spPr>
            <a:xfrm>
              <a:off x="6827489" y="3339457"/>
              <a:ext cx="660289" cy="352826"/>
            </a:xfrm>
            <a:prstGeom prst="rect">
              <a:avLst/>
            </a:prstGeom>
          </p:spPr>
        </p:pic>
      </p:grpSp>
      <p:grpSp>
        <p:nvGrpSpPr>
          <p:cNvPr id="9" name="组合 8"/>
          <p:cNvGrpSpPr/>
          <p:nvPr/>
        </p:nvGrpSpPr>
        <p:grpSpPr>
          <a:xfrm>
            <a:off x="2488230" y="4571593"/>
            <a:ext cx="4999548" cy="585979"/>
            <a:chOff x="2488230" y="4571593"/>
            <a:chExt cx="4999548" cy="585979"/>
          </a:xfrm>
        </p:grpSpPr>
        <p:pic>
          <p:nvPicPr>
            <p:cNvPr id="15" name="图片 14"/>
            <p:cNvPicPr>
              <a:picLocks noChangeAspect="1"/>
            </p:cNvPicPr>
            <p:nvPr/>
          </p:nvPicPr>
          <p:blipFill>
            <a:blip r:embed="rId8"/>
            <a:stretch>
              <a:fillRect/>
            </a:stretch>
          </p:blipFill>
          <p:spPr>
            <a:xfrm>
              <a:off x="2488230" y="4571593"/>
              <a:ext cx="3458485" cy="585979"/>
            </a:xfrm>
            <a:prstGeom prst="rect">
              <a:avLst/>
            </a:prstGeom>
          </p:spPr>
        </p:pic>
        <p:pic>
          <p:nvPicPr>
            <p:cNvPr id="8" name="图片 7"/>
            <p:cNvPicPr>
              <a:picLocks noChangeAspect="1"/>
            </p:cNvPicPr>
            <p:nvPr/>
          </p:nvPicPr>
          <p:blipFill>
            <a:blip r:embed="rId9"/>
            <a:stretch>
              <a:fillRect/>
            </a:stretch>
          </p:blipFill>
          <p:spPr>
            <a:xfrm>
              <a:off x="6864244" y="4593786"/>
              <a:ext cx="623534" cy="340995"/>
            </a:xfrm>
            <a:prstGeom prst="rect">
              <a:avLst/>
            </a:prstGeom>
          </p:spPr>
        </p:pic>
      </p:grpSp>
      <p:graphicFrame>
        <p:nvGraphicFramePr>
          <p:cNvPr id="18" name="对象 17"/>
          <p:cNvGraphicFramePr>
            <a:graphicFrameLocks noChangeAspect="1"/>
          </p:cNvGraphicFramePr>
          <p:nvPr/>
        </p:nvGraphicFramePr>
        <p:xfrm>
          <a:off x="2543183" y="5360264"/>
          <a:ext cx="209550" cy="254000"/>
        </p:xfrm>
        <a:graphic>
          <a:graphicData uri="http://schemas.openxmlformats.org/presentationml/2006/ole">
            <mc:AlternateContent xmlns:mc="http://schemas.openxmlformats.org/markup-compatibility/2006">
              <mc:Choice xmlns:v="urn:schemas-microsoft-com:vml" Requires="v">
                <p:oleObj name="Formula" r:id="rId10" imgW="97920" imgH="120960" progId="Equation.Ribbit">
                  <p:embed/>
                </p:oleObj>
              </mc:Choice>
              <mc:Fallback>
                <p:oleObj name="Formula" r:id="rId10" imgW="97920" imgH="120960" progId="Equation.Ribbit">
                  <p:embed/>
                  <p:pic>
                    <p:nvPicPr>
                      <p:cNvPr id="18" name="对象 17"/>
                      <p:cNvPicPr/>
                      <p:nvPr/>
                    </p:nvPicPr>
                    <p:blipFill>
                      <a:blip r:embed="rId11"/>
                      <a:stretch>
                        <a:fillRect/>
                      </a:stretch>
                    </p:blipFill>
                    <p:spPr>
                      <a:xfrm>
                        <a:off x="2543183" y="5360264"/>
                        <a:ext cx="209550" cy="254000"/>
                      </a:xfrm>
                      <a:prstGeom prst="rect">
                        <a:avLst/>
                      </a:prstGeom>
                    </p:spPr>
                  </p:pic>
                </p:oleObj>
              </mc:Fallback>
            </mc:AlternateContent>
          </a:graphicData>
        </a:graphic>
      </p:graphicFrame>
      <p:graphicFrame>
        <p:nvGraphicFramePr>
          <p:cNvPr id="19" name="对象 18"/>
          <p:cNvGraphicFramePr>
            <a:graphicFrameLocks noChangeAspect="1"/>
          </p:cNvGraphicFramePr>
          <p:nvPr/>
        </p:nvGraphicFramePr>
        <p:xfrm>
          <a:off x="5207204" y="5319175"/>
          <a:ext cx="962947" cy="336177"/>
        </p:xfrm>
        <a:graphic>
          <a:graphicData uri="http://schemas.openxmlformats.org/presentationml/2006/ole">
            <mc:AlternateContent xmlns:mc="http://schemas.openxmlformats.org/markup-compatibility/2006">
              <mc:Choice xmlns:v="urn:schemas-microsoft-com:vml" Requires="v">
                <p:oleObj name="Formula" r:id="rId12" imgW="505800" imgH="177840" progId="Equation.Ribbit">
                  <p:embed/>
                </p:oleObj>
              </mc:Choice>
              <mc:Fallback>
                <p:oleObj name="Formula" r:id="rId12" imgW="505800" imgH="177840" progId="Equation.Ribbit">
                  <p:embed/>
                  <p:pic>
                    <p:nvPicPr>
                      <p:cNvPr id="19" name="对象 18"/>
                      <p:cNvPicPr/>
                      <p:nvPr/>
                    </p:nvPicPr>
                    <p:blipFill>
                      <a:blip r:embed="rId13"/>
                      <a:stretch>
                        <a:fillRect/>
                      </a:stretch>
                    </p:blipFill>
                    <p:spPr>
                      <a:xfrm>
                        <a:off x="5207204" y="5319175"/>
                        <a:ext cx="962947" cy="336177"/>
                      </a:xfrm>
                      <a:prstGeom prst="rect">
                        <a:avLst/>
                      </a:prstGeom>
                    </p:spPr>
                  </p:pic>
                </p:oleObj>
              </mc:Fallback>
            </mc:AlternateContent>
          </a:graphicData>
        </a:graphic>
      </p:graphicFrame>
    </p:spTree>
    <p:extLst>
      <p:ext uri="{BB962C8B-B14F-4D97-AF65-F5344CB8AC3E}">
        <p14:creationId xmlns:p14="http://schemas.microsoft.com/office/powerpoint/2010/main" val="29992743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贝叶斯决策论</a:t>
            </a:r>
            <a:endParaRPr lang="zh-CN" altLang="en-US" dirty="0">
              <a:latin typeface="+mj-ea"/>
              <a:ea typeface="+mj-ea"/>
            </a:endParaRPr>
          </a:p>
        </p:txBody>
      </p:sp>
      <p:sp>
        <p:nvSpPr>
          <p:cNvPr id="2" name="内容占位符 1"/>
          <p:cNvSpPr>
            <a:spLocks noGrp="1"/>
          </p:cNvSpPr>
          <p:nvPr>
            <p:ph sz="quarter" idx="14"/>
          </p:nvPr>
        </p:nvSpPr>
        <p:spPr>
          <a:xfrm>
            <a:off x="173851" y="1040892"/>
            <a:ext cx="8970149" cy="4947784"/>
          </a:xfrm>
        </p:spPr>
        <p:txBody>
          <a:bodyPr>
            <a:normAutofit/>
          </a:bodyPr>
          <a:lstStyle/>
          <a:p>
            <a:r>
              <a:rPr lang="zh-CN" altLang="en-US" dirty="0"/>
              <a:t>不难看出，使用贝叶斯判定准则来最小化决策风险，首先</a:t>
            </a:r>
            <a:r>
              <a:rPr lang="zh-CN" altLang="en-US" b="1" dirty="0">
                <a:solidFill>
                  <a:srgbClr val="FF0000"/>
                </a:solidFill>
              </a:rPr>
              <a:t>要获得</a:t>
            </a:r>
            <a:r>
              <a:rPr lang="zh-CN" altLang="en-US" dirty="0"/>
              <a:t>后验概率            。</a:t>
            </a:r>
          </a:p>
          <a:p>
            <a:endParaRPr lang="zh-CN" altLang="en-US" dirty="0"/>
          </a:p>
          <a:p>
            <a:r>
              <a:rPr lang="zh-CN" altLang="en-US" dirty="0"/>
              <a:t>然而，在现实中通常难以直接获得。机器学习所要实现的是基于有限的训练样本尽可能准确地</a:t>
            </a:r>
            <a:r>
              <a:rPr lang="zh-CN" altLang="en-US" b="1" dirty="0">
                <a:solidFill>
                  <a:srgbClr val="FF0000"/>
                </a:solidFill>
              </a:rPr>
              <a:t>估计出</a:t>
            </a:r>
            <a:r>
              <a:rPr lang="zh-CN" altLang="en-US" dirty="0"/>
              <a:t>后验概率           。</a:t>
            </a:r>
          </a:p>
          <a:p>
            <a:endParaRPr lang="zh-CN" altLang="en-US" dirty="0"/>
          </a:p>
          <a:p>
            <a:r>
              <a:rPr lang="zh-CN" altLang="en-US" dirty="0"/>
              <a:t>主要有两种策略：</a:t>
            </a:r>
          </a:p>
          <a:p>
            <a:pPr lvl="1"/>
            <a:r>
              <a:rPr lang="zh-CN" altLang="en-US" dirty="0"/>
              <a:t>判别式模型（</a:t>
            </a:r>
            <a:r>
              <a:rPr lang="en-US" altLang="zh-CN" dirty="0"/>
              <a:t>discriminative models</a:t>
            </a:r>
            <a:r>
              <a:rPr lang="zh-CN" altLang="en-US" dirty="0"/>
              <a:t>）</a:t>
            </a:r>
          </a:p>
          <a:p>
            <a:pPr lvl="2"/>
            <a:r>
              <a:rPr lang="zh-CN" altLang="en-US" dirty="0"/>
              <a:t>给定   ，通过直接建模</a:t>
            </a:r>
            <a:r>
              <a:rPr lang="en-US" altLang="zh-CN" dirty="0"/>
              <a:t>           , </a:t>
            </a:r>
            <a:r>
              <a:rPr lang="zh-CN" altLang="en-US" dirty="0"/>
              <a:t>来预测</a:t>
            </a:r>
          </a:p>
          <a:p>
            <a:pPr lvl="2"/>
            <a:r>
              <a:rPr lang="zh-CN" altLang="en-US" dirty="0"/>
              <a:t>决策树，</a:t>
            </a:r>
            <a:r>
              <a:rPr lang="en-US" altLang="zh-CN" dirty="0"/>
              <a:t>BP</a:t>
            </a:r>
            <a:r>
              <a:rPr lang="zh-CN" altLang="en-US" dirty="0"/>
              <a:t>神经网络，支持向量机</a:t>
            </a:r>
          </a:p>
          <a:p>
            <a:pPr lvl="1"/>
            <a:r>
              <a:rPr lang="zh-CN" altLang="en-US" dirty="0"/>
              <a:t>生成式模型（</a:t>
            </a:r>
            <a:r>
              <a:rPr lang="en-US" altLang="zh-CN" dirty="0"/>
              <a:t>generative models</a:t>
            </a:r>
            <a:r>
              <a:rPr lang="zh-CN" altLang="en-US" dirty="0"/>
              <a:t>）</a:t>
            </a:r>
          </a:p>
          <a:p>
            <a:pPr lvl="2"/>
            <a:r>
              <a:rPr lang="zh-CN" altLang="en-US" dirty="0"/>
              <a:t>先对联合概率分布           建模，再由此获得</a:t>
            </a:r>
          </a:p>
          <a:p>
            <a:pPr lvl="2"/>
            <a:r>
              <a:rPr lang="zh-CN" altLang="en-US" dirty="0"/>
              <a:t>生成式模型考虑</a:t>
            </a:r>
          </a:p>
          <a:p>
            <a:pPr lvl="2"/>
            <a:endParaRPr lang="zh-CN" altLang="en-US" dirty="0"/>
          </a:p>
          <a:p>
            <a:pPr lvl="2"/>
            <a:endParaRPr lang="zh-CN" altLang="en-US" dirty="0"/>
          </a:p>
          <a:p>
            <a:endParaRPr lang="zh-CN" altLang="en-US" dirty="0"/>
          </a:p>
          <a:p>
            <a:endParaRPr lang="en-US" altLang="zh-CN" dirty="0"/>
          </a:p>
          <a:p>
            <a:endParaRPr lang="en-US" altLang="zh-CN" dirty="0"/>
          </a:p>
        </p:txBody>
      </p:sp>
      <p:graphicFrame>
        <p:nvGraphicFramePr>
          <p:cNvPr id="16" name="对象 15"/>
          <p:cNvGraphicFramePr>
            <a:graphicFrameLocks noChangeAspect="1"/>
          </p:cNvGraphicFramePr>
          <p:nvPr>
            <p:extLst>
              <p:ext uri="{D42A27DB-BD31-4B8C-83A1-F6EECF244321}">
                <p14:modId xmlns:p14="http://schemas.microsoft.com/office/powerpoint/2010/main" val="194248682"/>
              </p:ext>
            </p:extLst>
          </p:nvPr>
        </p:nvGraphicFramePr>
        <p:xfrm>
          <a:off x="1190043" y="1396106"/>
          <a:ext cx="943557" cy="329407"/>
        </p:xfrm>
        <a:graphic>
          <a:graphicData uri="http://schemas.openxmlformats.org/presentationml/2006/ole">
            <mc:AlternateContent xmlns:mc="http://schemas.openxmlformats.org/markup-compatibility/2006">
              <mc:Choice xmlns:v="urn:schemas-microsoft-com:vml" Requires="v">
                <p:oleObj name="Formula" r:id="rId2" imgW="505800" imgH="177840" progId="Equation.Ribbit">
                  <p:embed/>
                </p:oleObj>
              </mc:Choice>
              <mc:Fallback>
                <p:oleObj name="Formula" r:id="rId2" imgW="505800" imgH="177840" progId="Equation.Ribbit">
                  <p:embed/>
                  <p:pic>
                    <p:nvPicPr>
                      <p:cNvPr id="16" name="对象 15"/>
                      <p:cNvPicPr/>
                      <p:nvPr/>
                    </p:nvPicPr>
                    <p:blipFill>
                      <a:blip r:embed="rId3"/>
                      <a:stretch>
                        <a:fillRect/>
                      </a:stretch>
                    </p:blipFill>
                    <p:spPr>
                      <a:xfrm>
                        <a:off x="1190043" y="1396106"/>
                        <a:ext cx="943557" cy="329407"/>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3634468216"/>
              </p:ext>
            </p:extLst>
          </p:nvPr>
        </p:nvGraphicFramePr>
        <p:xfrm>
          <a:off x="5587654" y="2566001"/>
          <a:ext cx="943557" cy="329407"/>
        </p:xfrm>
        <a:graphic>
          <a:graphicData uri="http://schemas.openxmlformats.org/presentationml/2006/ole">
            <mc:AlternateContent xmlns:mc="http://schemas.openxmlformats.org/markup-compatibility/2006">
              <mc:Choice xmlns:v="urn:schemas-microsoft-com:vml" Requires="v">
                <p:oleObj name="Formula" r:id="rId4" imgW="505800" imgH="177840" progId="Equation.Ribbit">
                  <p:embed/>
                </p:oleObj>
              </mc:Choice>
              <mc:Fallback>
                <p:oleObj name="Formula" r:id="rId4" imgW="505800" imgH="177840" progId="Equation.Ribbit">
                  <p:embed/>
                  <p:pic>
                    <p:nvPicPr>
                      <p:cNvPr id="18" name="对象 17"/>
                      <p:cNvPicPr/>
                      <p:nvPr/>
                    </p:nvPicPr>
                    <p:blipFill>
                      <a:blip r:embed="rId3"/>
                      <a:stretch>
                        <a:fillRect/>
                      </a:stretch>
                    </p:blipFill>
                    <p:spPr>
                      <a:xfrm>
                        <a:off x="5587654" y="2566001"/>
                        <a:ext cx="943557" cy="329407"/>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1633505877"/>
              </p:ext>
            </p:extLst>
          </p:nvPr>
        </p:nvGraphicFramePr>
        <p:xfrm>
          <a:off x="3787071" y="4105525"/>
          <a:ext cx="760896" cy="265638"/>
        </p:xfrm>
        <a:graphic>
          <a:graphicData uri="http://schemas.openxmlformats.org/presentationml/2006/ole">
            <mc:AlternateContent xmlns:mc="http://schemas.openxmlformats.org/markup-compatibility/2006">
              <mc:Choice xmlns:v="urn:schemas-microsoft-com:vml" Requires="v">
                <p:oleObj name="Formula" r:id="rId5" imgW="505800" imgH="177840" progId="Equation.Ribbit">
                  <p:embed/>
                </p:oleObj>
              </mc:Choice>
              <mc:Fallback>
                <p:oleObj name="Formula" r:id="rId5" imgW="505800" imgH="177840" progId="Equation.Ribbit">
                  <p:embed/>
                  <p:pic>
                    <p:nvPicPr>
                      <p:cNvPr id="19" name="对象 18"/>
                      <p:cNvPicPr/>
                      <p:nvPr/>
                    </p:nvPicPr>
                    <p:blipFill>
                      <a:blip r:embed="rId3"/>
                      <a:stretch>
                        <a:fillRect/>
                      </a:stretch>
                    </p:blipFill>
                    <p:spPr>
                      <a:xfrm>
                        <a:off x="3787071" y="4105525"/>
                        <a:ext cx="760896" cy="265638"/>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1347364181"/>
              </p:ext>
            </p:extLst>
          </p:nvPr>
        </p:nvGraphicFramePr>
        <p:xfrm>
          <a:off x="1906588" y="4156225"/>
          <a:ext cx="184150" cy="223838"/>
        </p:xfrm>
        <a:graphic>
          <a:graphicData uri="http://schemas.openxmlformats.org/presentationml/2006/ole">
            <mc:AlternateContent xmlns:mc="http://schemas.openxmlformats.org/markup-compatibility/2006">
              <mc:Choice xmlns:v="urn:schemas-microsoft-com:vml" Requires="v">
                <p:oleObj name="Formula" r:id="rId6" imgW="97920" imgH="120960" progId="Equation.Ribbit">
                  <p:embed/>
                </p:oleObj>
              </mc:Choice>
              <mc:Fallback>
                <p:oleObj name="Formula" r:id="rId6" imgW="97920" imgH="120960" progId="Equation.Ribbit">
                  <p:embed/>
                  <p:pic>
                    <p:nvPicPr>
                      <p:cNvPr id="20" name="对象 19"/>
                      <p:cNvPicPr/>
                      <p:nvPr/>
                    </p:nvPicPr>
                    <p:blipFill>
                      <a:blip r:embed="rId7"/>
                      <a:stretch>
                        <a:fillRect/>
                      </a:stretch>
                    </p:blipFill>
                    <p:spPr>
                      <a:xfrm>
                        <a:off x="1906588" y="4156225"/>
                        <a:ext cx="184150" cy="223838"/>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761372053"/>
              </p:ext>
            </p:extLst>
          </p:nvPr>
        </p:nvGraphicFramePr>
        <p:xfrm>
          <a:off x="5520974" y="4173905"/>
          <a:ext cx="107950" cy="177800"/>
        </p:xfrm>
        <a:graphic>
          <a:graphicData uri="http://schemas.openxmlformats.org/presentationml/2006/ole">
            <mc:AlternateContent xmlns:mc="http://schemas.openxmlformats.org/markup-compatibility/2006">
              <mc:Choice xmlns:v="urn:schemas-microsoft-com:vml" Requires="v">
                <p:oleObj name="Formula" r:id="rId8" imgW="71280" imgH="119520" progId="Equation.Ribbit">
                  <p:embed/>
                </p:oleObj>
              </mc:Choice>
              <mc:Fallback>
                <p:oleObj name="Formula" r:id="rId8" imgW="71280" imgH="119520" progId="Equation.Ribbit">
                  <p:embed/>
                  <p:pic>
                    <p:nvPicPr>
                      <p:cNvPr id="21" name="对象 20"/>
                      <p:cNvPicPr/>
                      <p:nvPr/>
                    </p:nvPicPr>
                    <p:blipFill>
                      <a:blip r:embed="rId9"/>
                      <a:stretch>
                        <a:fillRect/>
                      </a:stretch>
                    </p:blipFill>
                    <p:spPr>
                      <a:xfrm>
                        <a:off x="5520974" y="4173905"/>
                        <a:ext cx="107950" cy="177800"/>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188257169"/>
              </p:ext>
            </p:extLst>
          </p:nvPr>
        </p:nvGraphicFramePr>
        <p:xfrm>
          <a:off x="3363333" y="5081454"/>
          <a:ext cx="666750" cy="261938"/>
        </p:xfrm>
        <a:graphic>
          <a:graphicData uri="http://schemas.openxmlformats.org/presentationml/2006/ole">
            <mc:AlternateContent xmlns:mc="http://schemas.openxmlformats.org/markup-compatibility/2006">
              <mc:Choice xmlns:v="urn:schemas-microsoft-com:vml" Requires="v">
                <p:oleObj name="Formula" r:id="rId10" imgW="444600" imgH="176760" progId="Equation.Ribbit">
                  <p:embed/>
                </p:oleObj>
              </mc:Choice>
              <mc:Fallback>
                <p:oleObj name="Formula" r:id="rId10" imgW="444600" imgH="176760" progId="Equation.Ribbit">
                  <p:embed/>
                  <p:pic>
                    <p:nvPicPr>
                      <p:cNvPr id="22" name="对象 21"/>
                      <p:cNvPicPr/>
                      <p:nvPr/>
                    </p:nvPicPr>
                    <p:blipFill>
                      <a:blip r:embed="rId11"/>
                      <a:stretch>
                        <a:fillRect/>
                      </a:stretch>
                    </p:blipFill>
                    <p:spPr>
                      <a:xfrm>
                        <a:off x="3363333" y="5081454"/>
                        <a:ext cx="666750" cy="261938"/>
                      </a:xfrm>
                      <a:prstGeom prst="rect">
                        <a:avLst/>
                      </a:prstGeom>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1619147552"/>
              </p:ext>
            </p:extLst>
          </p:nvPr>
        </p:nvGraphicFramePr>
        <p:xfrm>
          <a:off x="6059432" y="5081454"/>
          <a:ext cx="760896" cy="265638"/>
        </p:xfrm>
        <a:graphic>
          <a:graphicData uri="http://schemas.openxmlformats.org/presentationml/2006/ole">
            <mc:AlternateContent xmlns:mc="http://schemas.openxmlformats.org/markup-compatibility/2006">
              <mc:Choice xmlns:v="urn:schemas-microsoft-com:vml" Requires="v">
                <p:oleObj name="Formula" r:id="rId12" imgW="505800" imgH="177840" progId="Equation.Ribbit">
                  <p:embed/>
                </p:oleObj>
              </mc:Choice>
              <mc:Fallback>
                <p:oleObj name="Formula" r:id="rId12" imgW="505800" imgH="177840" progId="Equation.Ribbit">
                  <p:embed/>
                  <p:pic>
                    <p:nvPicPr>
                      <p:cNvPr id="23" name="对象 22"/>
                      <p:cNvPicPr/>
                      <p:nvPr/>
                    </p:nvPicPr>
                    <p:blipFill>
                      <a:blip r:embed="rId3"/>
                      <a:stretch>
                        <a:fillRect/>
                      </a:stretch>
                    </p:blipFill>
                    <p:spPr>
                      <a:xfrm>
                        <a:off x="6059432" y="5081454"/>
                        <a:ext cx="760896" cy="265638"/>
                      </a:xfrm>
                      <a:prstGeom prst="rect">
                        <a:avLst/>
                      </a:prstGeom>
                    </p:spPr>
                  </p:pic>
                </p:oleObj>
              </mc:Fallback>
            </mc:AlternateContent>
          </a:graphicData>
        </a:graphic>
      </p:graphicFrame>
      <p:grpSp>
        <p:nvGrpSpPr>
          <p:cNvPr id="10" name="组合 9"/>
          <p:cNvGrpSpPr/>
          <p:nvPr/>
        </p:nvGrpSpPr>
        <p:grpSpPr>
          <a:xfrm>
            <a:off x="3562427" y="5536052"/>
            <a:ext cx="3681341" cy="655316"/>
            <a:chOff x="3562427" y="5536052"/>
            <a:chExt cx="3681341" cy="655316"/>
          </a:xfrm>
        </p:grpSpPr>
        <p:graphicFrame>
          <p:nvGraphicFramePr>
            <p:cNvPr id="24" name="对象 23"/>
            <p:cNvGraphicFramePr>
              <a:graphicFrameLocks noChangeAspect="1"/>
            </p:cNvGraphicFramePr>
            <p:nvPr>
              <p:extLst>
                <p:ext uri="{D42A27DB-BD31-4B8C-83A1-F6EECF244321}">
                  <p14:modId xmlns:p14="http://schemas.microsoft.com/office/powerpoint/2010/main" val="2673874354"/>
                </p:ext>
              </p:extLst>
            </p:nvPr>
          </p:nvGraphicFramePr>
          <p:xfrm>
            <a:off x="3562427" y="5536052"/>
            <a:ext cx="2059305" cy="655316"/>
          </p:xfrm>
          <a:graphic>
            <a:graphicData uri="http://schemas.openxmlformats.org/presentationml/2006/ole">
              <mc:AlternateContent xmlns:mc="http://schemas.openxmlformats.org/markup-compatibility/2006">
                <mc:Choice xmlns:v="urn:schemas-microsoft-com:vml" Requires="v">
                  <p:oleObj name="Formula" r:id="rId13" imgW="1188720" imgH="381240" progId="Equation.Ribbit">
                    <p:embed/>
                  </p:oleObj>
                </mc:Choice>
                <mc:Fallback>
                  <p:oleObj name="Formula" r:id="rId13" imgW="1188720" imgH="381240" progId="Equation.Ribbit">
                    <p:embed/>
                    <p:pic>
                      <p:nvPicPr>
                        <p:cNvPr id="24" name="对象 23"/>
                        <p:cNvPicPr/>
                        <p:nvPr/>
                      </p:nvPicPr>
                      <p:blipFill>
                        <a:blip r:embed="rId14"/>
                        <a:stretch>
                          <a:fillRect/>
                        </a:stretch>
                      </p:blipFill>
                      <p:spPr>
                        <a:xfrm>
                          <a:off x="3562427" y="5536052"/>
                          <a:ext cx="2059305" cy="655316"/>
                        </a:xfrm>
                        <a:prstGeom prst="rect">
                          <a:avLst/>
                        </a:prstGeom>
                      </p:spPr>
                    </p:pic>
                  </p:oleObj>
                </mc:Fallback>
              </mc:AlternateContent>
            </a:graphicData>
          </a:graphic>
        </p:graphicFrame>
        <p:pic>
          <p:nvPicPr>
            <p:cNvPr id="3" name="图片 2"/>
            <p:cNvPicPr>
              <a:picLocks noChangeAspect="1"/>
            </p:cNvPicPr>
            <p:nvPr/>
          </p:nvPicPr>
          <p:blipFill>
            <a:blip r:embed="rId15"/>
            <a:stretch>
              <a:fillRect/>
            </a:stretch>
          </p:blipFill>
          <p:spPr>
            <a:xfrm>
              <a:off x="6727195" y="5721552"/>
              <a:ext cx="516573" cy="284315"/>
            </a:xfrm>
            <a:prstGeom prst="rect">
              <a:avLst/>
            </a:prstGeom>
          </p:spPr>
        </p:pic>
      </p:grpSp>
    </p:spTree>
    <p:extLst>
      <p:ext uri="{BB962C8B-B14F-4D97-AF65-F5344CB8AC3E}">
        <p14:creationId xmlns:p14="http://schemas.microsoft.com/office/powerpoint/2010/main" val="468134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贝叶斯决策论</a:t>
            </a:r>
            <a:endParaRPr lang="zh-CN" altLang="en-US" dirty="0">
              <a:latin typeface="+mj-ea"/>
              <a:ea typeface="+mj-ea"/>
            </a:endParaRPr>
          </a:p>
        </p:txBody>
      </p:sp>
      <p:sp>
        <p:nvSpPr>
          <p:cNvPr id="2" name="内容占位符 1"/>
          <p:cNvSpPr>
            <a:spLocks noGrp="1"/>
          </p:cNvSpPr>
          <p:nvPr>
            <p:ph sz="quarter" idx="14"/>
          </p:nvPr>
        </p:nvSpPr>
        <p:spPr>
          <a:xfrm>
            <a:off x="173851" y="1040892"/>
            <a:ext cx="8970149" cy="4197314"/>
          </a:xfrm>
        </p:spPr>
        <p:txBody>
          <a:bodyPr>
            <a:normAutofit/>
          </a:bodyPr>
          <a:lstStyle/>
          <a:p>
            <a:r>
              <a:rPr lang="zh-CN" altLang="en-US" dirty="0"/>
              <a:t>生成式模型</a:t>
            </a:r>
          </a:p>
          <a:p>
            <a:pPr marL="0" indent="0">
              <a:buNone/>
            </a:pPr>
            <a:endParaRPr lang="zh-CN" altLang="en-US" dirty="0"/>
          </a:p>
          <a:p>
            <a:pPr marL="0" indent="0">
              <a:buNone/>
            </a:pPr>
            <a:endParaRPr lang="zh-CN" altLang="en-US" dirty="0"/>
          </a:p>
          <a:p>
            <a:pPr marL="0" indent="0">
              <a:buNone/>
            </a:pPr>
            <a:endParaRPr lang="zh-CN" altLang="en-US" dirty="0"/>
          </a:p>
        </p:txBody>
      </p:sp>
      <p:graphicFrame>
        <p:nvGraphicFramePr>
          <p:cNvPr id="19" name="对象 18"/>
          <p:cNvGraphicFramePr>
            <a:graphicFrameLocks noChangeAspect="1"/>
          </p:cNvGraphicFramePr>
          <p:nvPr>
            <p:extLst>
              <p:ext uri="{D42A27DB-BD31-4B8C-83A1-F6EECF244321}">
                <p14:modId xmlns:p14="http://schemas.microsoft.com/office/powerpoint/2010/main" val="992937848"/>
              </p:ext>
            </p:extLst>
          </p:nvPr>
        </p:nvGraphicFramePr>
        <p:xfrm>
          <a:off x="2985693" y="1492286"/>
          <a:ext cx="2232191" cy="710332"/>
        </p:xfrm>
        <a:graphic>
          <a:graphicData uri="http://schemas.openxmlformats.org/presentationml/2006/ole">
            <mc:AlternateContent xmlns:mc="http://schemas.openxmlformats.org/markup-compatibility/2006">
              <mc:Choice xmlns:v="urn:schemas-microsoft-com:vml" Requires="v">
                <p:oleObj name="Formula" r:id="rId2" imgW="1188720" imgH="381240" progId="Equation.Ribbit">
                  <p:embed/>
                </p:oleObj>
              </mc:Choice>
              <mc:Fallback>
                <p:oleObj name="Formula" r:id="rId2" imgW="1188720" imgH="381240" progId="Equation.Ribbit">
                  <p:embed/>
                  <p:pic>
                    <p:nvPicPr>
                      <p:cNvPr id="19" name="对象 18"/>
                      <p:cNvPicPr/>
                      <p:nvPr/>
                    </p:nvPicPr>
                    <p:blipFill>
                      <a:blip r:embed="rId3"/>
                      <a:stretch>
                        <a:fillRect/>
                      </a:stretch>
                    </p:blipFill>
                    <p:spPr>
                      <a:xfrm>
                        <a:off x="2985693" y="1492286"/>
                        <a:ext cx="2232191" cy="710332"/>
                      </a:xfrm>
                      <a:prstGeom prst="rect">
                        <a:avLst/>
                      </a:prstGeom>
                    </p:spPr>
                  </p:pic>
                </p:oleObj>
              </mc:Fallback>
            </mc:AlternateContent>
          </a:graphicData>
        </a:graphic>
      </p:graphicFrame>
      <p:pic>
        <p:nvPicPr>
          <p:cNvPr id="24" name="图片 23"/>
          <p:cNvPicPr>
            <a:picLocks noChangeAspect="1"/>
          </p:cNvPicPr>
          <p:nvPr/>
        </p:nvPicPr>
        <p:blipFill>
          <a:blip r:embed="rId4"/>
          <a:stretch>
            <a:fillRect/>
          </a:stretch>
        </p:blipFill>
        <p:spPr>
          <a:xfrm>
            <a:off x="7715427" y="1607467"/>
            <a:ext cx="628597" cy="345972"/>
          </a:xfrm>
          <a:prstGeom prst="rect">
            <a:avLst/>
          </a:prstGeom>
        </p:spPr>
      </p:pic>
    </p:spTree>
    <p:extLst>
      <p:ext uri="{BB962C8B-B14F-4D97-AF65-F5344CB8AC3E}">
        <p14:creationId xmlns:p14="http://schemas.microsoft.com/office/powerpoint/2010/main" val="6295432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对象 20"/>
          <p:cNvGraphicFramePr>
            <a:graphicFrameLocks noChangeAspect="1"/>
          </p:cNvGraphicFramePr>
          <p:nvPr/>
        </p:nvGraphicFramePr>
        <p:xfrm>
          <a:off x="2895600" y="3967471"/>
          <a:ext cx="3209071" cy="789520"/>
        </p:xfrm>
        <a:graphic>
          <a:graphicData uri="http://schemas.openxmlformats.org/presentationml/2006/ole">
            <mc:AlternateContent xmlns:mc="http://schemas.openxmlformats.org/markup-compatibility/2006">
              <mc:Choice xmlns:v="urn:schemas-microsoft-com:vml" Requires="v">
                <p:oleObj name="Formula" r:id="rId2" imgW="1543320" imgH="382320" progId="Equation.Ribbit">
                  <p:embed/>
                </p:oleObj>
              </mc:Choice>
              <mc:Fallback>
                <p:oleObj name="Formula" r:id="rId2" imgW="1543320" imgH="382320" progId="Equation.Ribbit">
                  <p:embed/>
                  <p:pic>
                    <p:nvPicPr>
                      <p:cNvPr id="21" name="对象 20"/>
                      <p:cNvPicPr/>
                      <p:nvPr/>
                    </p:nvPicPr>
                    <p:blipFill>
                      <a:blip r:embed="rId3"/>
                      <a:stretch>
                        <a:fillRect/>
                      </a:stretch>
                    </p:blipFill>
                    <p:spPr>
                      <a:xfrm>
                        <a:off x="2895600" y="3967471"/>
                        <a:ext cx="3209071" cy="789520"/>
                      </a:xfrm>
                      <a:prstGeom prst="rect">
                        <a:avLst/>
                      </a:prstGeom>
                    </p:spPr>
                  </p:pic>
                </p:oleObj>
              </mc:Fallback>
            </mc:AlternateContent>
          </a:graphicData>
        </a:graphic>
      </p:graphicFrame>
      <p:sp>
        <p:nvSpPr>
          <p:cNvPr id="4" name="标题 3"/>
          <p:cNvSpPr>
            <a:spLocks noGrp="1"/>
          </p:cNvSpPr>
          <p:nvPr>
            <p:ph type="title"/>
          </p:nvPr>
        </p:nvSpPr>
        <p:spPr/>
        <p:txBody>
          <a:bodyPr/>
          <a:lstStyle/>
          <a:p>
            <a:r>
              <a:rPr lang="zh-CN" altLang="en-US" dirty="0"/>
              <a:t>贝叶斯决策论</a:t>
            </a:r>
            <a:endParaRPr lang="zh-CN" altLang="en-US" dirty="0">
              <a:latin typeface="+mj-ea"/>
              <a:ea typeface="+mj-ea"/>
            </a:endParaRPr>
          </a:p>
        </p:txBody>
      </p:sp>
      <p:sp>
        <p:nvSpPr>
          <p:cNvPr id="2" name="内容占位符 1"/>
          <p:cNvSpPr>
            <a:spLocks noGrp="1"/>
          </p:cNvSpPr>
          <p:nvPr>
            <p:ph sz="quarter" idx="14"/>
          </p:nvPr>
        </p:nvSpPr>
        <p:spPr>
          <a:xfrm>
            <a:off x="173851" y="1040892"/>
            <a:ext cx="8970149" cy="4197314"/>
          </a:xfrm>
        </p:spPr>
        <p:txBody>
          <a:bodyPr>
            <a:normAutofit/>
          </a:bodyPr>
          <a:lstStyle/>
          <a:p>
            <a:r>
              <a:rPr lang="zh-CN" altLang="en-US" dirty="0"/>
              <a:t>生成式模型</a:t>
            </a:r>
          </a:p>
          <a:p>
            <a:pPr marL="0" indent="0">
              <a:buNone/>
            </a:pPr>
            <a:endParaRPr lang="zh-CN" altLang="en-US" dirty="0"/>
          </a:p>
          <a:p>
            <a:pPr marL="0" indent="0">
              <a:buNone/>
            </a:pPr>
            <a:endParaRPr lang="zh-CN" altLang="en-US" dirty="0"/>
          </a:p>
          <a:p>
            <a:pPr marL="0" indent="0">
              <a:buNone/>
            </a:pPr>
            <a:endParaRPr lang="zh-CN" altLang="en-US" dirty="0"/>
          </a:p>
          <a:p>
            <a:pPr marL="228600" lvl="1">
              <a:spcBef>
                <a:spcPts val="1000"/>
              </a:spcBef>
              <a:buClr>
                <a:schemeClr val="tx2"/>
              </a:buClr>
              <a:buSzPct val="100000"/>
              <a:buFont typeface="Wingdings" panose="05000000000000000000" pitchFamily="2" charset="2"/>
              <a:buChar char="p"/>
            </a:pPr>
            <a:r>
              <a:rPr lang="zh-CN" altLang="en-US" sz="2200" dirty="0"/>
              <a:t>基于贝叶斯定理，           可写成</a:t>
            </a:r>
            <a:endParaRPr lang="en-US" altLang="zh-CN" dirty="0"/>
          </a:p>
          <a:p>
            <a:endParaRPr lang="en-US" altLang="zh-CN" dirty="0"/>
          </a:p>
          <a:p>
            <a:endParaRPr lang="en-US" altLang="zh-CN" dirty="0"/>
          </a:p>
        </p:txBody>
      </p:sp>
      <p:graphicFrame>
        <p:nvGraphicFramePr>
          <p:cNvPr id="19" name="对象 18"/>
          <p:cNvGraphicFramePr>
            <a:graphicFrameLocks noChangeAspect="1"/>
          </p:cNvGraphicFramePr>
          <p:nvPr/>
        </p:nvGraphicFramePr>
        <p:xfrm>
          <a:off x="2985693" y="1492286"/>
          <a:ext cx="2232191" cy="710332"/>
        </p:xfrm>
        <a:graphic>
          <a:graphicData uri="http://schemas.openxmlformats.org/presentationml/2006/ole">
            <mc:AlternateContent xmlns:mc="http://schemas.openxmlformats.org/markup-compatibility/2006">
              <mc:Choice xmlns:v="urn:schemas-microsoft-com:vml" Requires="v">
                <p:oleObj name="Formula" r:id="rId4" imgW="1188720" imgH="381240" progId="Equation.Ribbit">
                  <p:embed/>
                </p:oleObj>
              </mc:Choice>
              <mc:Fallback>
                <p:oleObj name="Formula" r:id="rId4" imgW="1188720" imgH="381240" progId="Equation.Ribbit">
                  <p:embed/>
                  <p:pic>
                    <p:nvPicPr>
                      <p:cNvPr id="19" name="对象 18"/>
                      <p:cNvPicPr/>
                      <p:nvPr/>
                    </p:nvPicPr>
                    <p:blipFill>
                      <a:blip r:embed="rId5"/>
                      <a:stretch>
                        <a:fillRect/>
                      </a:stretch>
                    </p:blipFill>
                    <p:spPr>
                      <a:xfrm>
                        <a:off x="2985693" y="1492286"/>
                        <a:ext cx="2232191" cy="710332"/>
                      </a:xfrm>
                      <a:prstGeom prst="rect">
                        <a:avLst/>
                      </a:prstGeom>
                    </p:spPr>
                  </p:pic>
                </p:oleObj>
              </mc:Fallback>
            </mc:AlternateContent>
          </a:graphicData>
        </a:graphic>
      </p:graphicFrame>
      <p:graphicFrame>
        <p:nvGraphicFramePr>
          <p:cNvPr id="20" name="对象 19"/>
          <p:cNvGraphicFramePr>
            <a:graphicFrameLocks noChangeAspect="1"/>
          </p:cNvGraphicFramePr>
          <p:nvPr/>
        </p:nvGraphicFramePr>
        <p:xfrm>
          <a:off x="2864530" y="2792953"/>
          <a:ext cx="993095" cy="346596"/>
        </p:xfrm>
        <a:graphic>
          <a:graphicData uri="http://schemas.openxmlformats.org/presentationml/2006/ole">
            <mc:AlternateContent xmlns:mc="http://schemas.openxmlformats.org/markup-compatibility/2006">
              <mc:Choice xmlns:v="urn:schemas-microsoft-com:vml" Requires="v">
                <p:oleObj name="Formula" r:id="rId6" imgW="505800" imgH="177840" progId="Equation.Ribbit">
                  <p:embed/>
                </p:oleObj>
              </mc:Choice>
              <mc:Fallback>
                <p:oleObj name="Formula" r:id="rId6" imgW="505800" imgH="177840" progId="Equation.Ribbit">
                  <p:embed/>
                  <p:pic>
                    <p:nvPicPr>
                      <p:cNvPr id="20" name="对象 19"/>
                      <p:cNvPicPr/>
                      <p:nvPr/>
                    </p:nvPicPr>
                    <p:blipFill>
                      <a:blip r:embed="rId7"/>
                      <a:stretch>
                        <a:fillRect/>
                      </a:stretch>
                    </p:blipFill>
                    <p:spPr>
                      <a:xfrm>
                        <a:off x="2864530" y="2792953"/>
                        <a:ext cx="993095" cy="346596"/>
                      </a:xfrm>
                      <a:prstGeom prst="rect">
                        <a:avLst/>
                      </a:prstGeom>
                    </p:spPr>
                  </p:pic>
                </p:oleObj>
              </mc:Fallback>
            </mc:AlternateContent>
          </a:graphicData>
        </a:graphic>
      </p:graphicFrame>
      <p:pic>
        <p:nvPicPr>
          <p:cNvPr id="3" name="图片 2"/>
          <p:cNvPicPr>
            <a:picLocks noChangeAspect="1"/>
          </p:cNvPicPr>
          <p:nvPr/>
        </p:nvPicPr>
        <p:blipFill>
          <a:blip r:embed="rId8"/>
          <a:stretch>
            <a:fillRect/>
          </a:stretch>
        </p:blipFill>
        <p:spPr>
          <a:xfrm>
            <a:off x="7743860" y="4287960"/>
            <a:ext cx="618730" cy="344778"/>
          </a:xfrm>
          <a:prstGeom prst="rect">
            <a:avLst/>
          </a:prstGeom>
        </p:spPr>
      </p:pic>
      <p:pic>
        <p:nvPicPr>
          <p:cNvPr id="24" name="图片 23"/>
          <p:cNvPicPr>
            <a:picLocks noChangeAspect="1"/>
          </p:cNvPicPr>
          <p:nvPr/>
        </p:nvPicPr>
        <p:blipFill>
          <a:blip r:embed="rId9"/>
          <a:stretch>
            <a:fillRect/>
          </a:stretch>
        </p:blipFill>
        <p:spPr>
          <a:xfrm>
            <a:off x="7715427" y="1607467"/>
            <a:ext cx="628597" cy="345972"/>
          </a:xfrm>
          <a:prstGeom prst="rect">
            <a:avLst/>
          </a:prstGeom>
        </p:spPr>
      </p:pic>
      <p:pic>
        <p:nvPicPr>
          <p:cNvPr id="5" name="图片 8">
            <a:extLst>
              <a:ext uri="{FF2B5EF4-FFF2-40B4-BE49-F238E27FC236}">
                <a16:creationId xmlns:a16="http://schemas.microsoft.com/office/drawing/2014/main" id="{6D8A94B1-5DE4-0190-46A5-6145EBBACD6E}"/>
              </a:ext>
            </a:extLst>
          </p:cNvPr>
          <p:cNvPicPr>
            <a:picLocks noChangeAspect="1"/>
          </p:cNvPicPr>
          <p:nvPr/>
        </p:nvPicPr>
        <p:blipFill>
          <a:blip r:embed="rId10"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5411072" y="2733257"/>
            <a:ext cx="2332788" cy="695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5632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6926" y="111608"/>
            <a:ext cx="7886700" cy="570310"/>
          </a:xfrm>
        </p:spPr>
        <p:txBody>
          <a:bodyPr vert="horz" lIns="91440" tIns="45720" rIns="91440" bIns="45720" rtlCol="0" anchor="ctr">
            <a:normAutofit fontScale="90000"/>
          </a:bodyPr>
          <a:lstStyle/>
          <a:p>
            <a:r>
              <a:rPr altLang="en-US" dirty="0"/>
              <a:t>场 景</a:t>
            </a:r>
            <a:endParaRPr altLang="zh-CN" dirty="0"/>
          </a:p>
        </p:txBody>
      </p:sp>
      <p:sp>
        <p:nvSpPr>
          <p:cNvPr id="17411" name="内容占位符 2"/>
          <p:cNvSpPr>
            <a:spLocks noGrp="1"/>
          </p:cNvSpPr>
          <p:nvPr>
            <p:ph idx="1"/>
          </p:nvPr>
        </p:nvSpPr>
        <p:spPr>
          <a:xfrm>
            <a:off x="246926" y="1258595"/>
            <a:ext cx="8317706" cy="3788569"/>
          </a:xfrm>
        </p:spPr>
        <p:txBody>
          <a:bodyPr>
            <a:normAutofit/>
          </a:bodyPr>
          <a:lstStyle/>
          <a:p>
            <a:pPr eaLnBrk="1" hangingPunct="1">
              <a:lnSpc>
                <a:spcPct val="150000"/>
              </a:lnSpc>
            </a:pPr>
            <a:r>
              <a:rPr altLang="en-US" sz="2000" dirty="0">
                <a:latin typeface="+mn-ea"/>
                <a:ea typeface="+mn-ea"/>
              </a:rPr>
              <a:t> 朴素贝叶斯算法是有监督的学习算法，解决的是</a:t>
            </a:r>
            <a:r>
              <a:rPr altLang="en-US" sz="2000" dirty="0">
                <a:solidFill>
                  <a:srgbClr val="FF0000"/>
                </a:solidFill>
                <a:latin typeface="+mn-ea"/>
                <a:ea typeface="+mn-ea"/>
              </a:rPr>
              <a:t>分类问题</a:t>
            </a:r>
            <a:r>
              <a:rPr altLang="en-US" sz="2000" dirty="0">
                <a:latin typeface="+mn-ea"/>
                <a:ea typeface="+mn-ea"/>
              </a:rPr>
              <a:t>。如客户是否流失、是否值得投资、信用等级评定等多分类问题。</a:t>
            </a:r>
            <a:endParaRPr lang="en-US" altLang="zh-CN" sz="2000" dirty="0">
              <a:latin typeface="+mn-ea"/>
              <a:ea typeface="+mn-ea"/>
            </a:endParaRPr>
          </a:p>
          <a:p>
            <a:pPr eaLnBrk="1" hangingPunct="1">
              <a:lnSpc>
                <a:spcPct val="150000"/>
              </a:lnSpc>
            </a:pPr>
            <a:r>
              <a:rPr altLang="en-US" sz="2000" b="1" dirty="0">
                <a:solidFill>
                  <a:srgbClr val="FF0000"/>
                </a:solidFill>
                <a:latin typeface="+mn-ea"/>
                <a:ea typeface="+mn-ea"/>
              </a:rPr>
              <a:t>优点</a:t>
            </a:r>
            <a:r>
              <a:rPr lang="en-US" altLang="zh-CN" sz="2000" b="1" dirty="0">
                <a:solidFill>
                  <a:srgbClr val="FF0000"/>
                </a:solidFill>
                <a:latin typeface="+mn-ea"/>
                <a:ea typeface="+mn-ea"/>
              </a:rPr>
              <a:t>:</a:t>
            </a:r>
            <a:r>
              <a:rPr altLang="en-US" sz="2000" b="1" dirty="0">
                <a:latin typeface="+mn-ea"/>
                <a:ea typeface="+mn-ea"/>
              </a:rPr>
              <a:t>在于简单易懂、学习效率高、在某些领域（垃圾邮件、分本分类）的分类问题中能够与决策树、神经网络相媲美。</a:t>
            </a:r>
            <a:endParaRPr lang="en-US" altLang="zh-CN" sz="2000" b="1" dirty="0">
              <a:latin typeface="+mn-ea"/>
              <a:ea typeface="+mn-ea"/>
            </a:endParaRPr>
          </a:p>
          <a:p>
            <a:pPr eaLnBrk="1" hangingPunct="1">
              <a:lnSpc>
                <a:spcPct val="150000"/>
              </a:lnSpc>
            </a:pPr>
            <a:r>
              <a:rPr altLang="en-US" sz="2000" b="1" dirty="0">
                <a:solidFill>
                  <a:srgbClr val="FF0000"/>
                </a:solidFill>
                <a:latin typeface="+mn-ea"/>
                <a:ea typeface="+mn-ea"/>
              </a:rPr>
              <a:t>缺点</a:t>
            </a:r>
            <a:r>
              <a:rPr lang="en-US" altLang="zh-CN" sz="2000" b="1" dirty="0">
                <a:latin typeface="+mn-ea"/>
                <a:ea typeface="+mn-ea"/>
              </a:rPr>
              <a:t>:</a:t>
            </a:r>
            <a:r>
              <a:rPr altLang="en-US" sz="2000" dirty="0">
                <a:latin typeface="+mn-ea"/>
                <a:ea typeface="+mn-ea"/>
              </a:rPr>
              <a:t>由于该算法以自变量之间的独立（条件特征独立）性和连续变量的正态性假设为前提，就会导致算法精度在某种程度上受影响。</a:t>
            </a:r>
            <a:br>
              <a:rPr altLang="en-US" sz="2000" dirty="0">
                <a:latin typeface="+mn-ea"/>
                <a:ea typeface="+mn-ea"/>
              </a:rPr>
            </a:br>
            <a:endParaRPr altLang="en-US" sz="2000" dirty="0">
              <a:latin typeface="+mn-ea"/>
              <a:ea typeface="+mn-ea"/>
            </a:endParaRPr>
          </a:p>
          <a:p>
            <a:pPr eaLnBrk="1" hangingPunct="1">
              <a:lnSpc>
                <a:spcPct val="150000"/>
              </a:lnSpc>
            </a:pPr>
            <a:endParaRPr altLang="en-US" sz="2000" dirty="0">
              <a:latin typeface="+mn-ea"/>
              <a:ea typeface="+mn-ea"/>
            </a:endParaRPr>
          </a:p>
        </p:txBody>
      </p:sp>
    </p:spTree>
    <p:extLst>
      <p:ext uri="{BB962C8B-B14F-4D97-AF65-F5344CB8AC3E}">
        <p14:creationId xmlns:p14="http://schemas.microsoft.com/office/powerpoint/2010/main" val="1724342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对象 20"/>
          <p:cNvGraphicFramePr>
            <a:graphicFrameLocks noChangeAspect="1"/>
          </p:cNvGraphicFramePr>
          <p:nvPr/>
        </p:nvGraphicFramePr>
        <p:xfrm>
          <a:off x="2895600" y="3967471"/>
          <a:ext cx="3209071" cy="789520"/>
        </p:xfrm>
        <a:graphic>
          <a:graphicData uri="http://schemas.openxmlformats.org/presentationml/2006/ole">
            <mc:AlternateContent xmlns:mc="http://schemas.openxmlformats.org/markup-compatibility/2006">
              <mc:Choice xmlns:v="urn:schemas-microsoft-com:vml" Requires="v">
                <p:oleObj name="Formula" r:id="rId2" imgW="1543320" imgH="382320" progId="Equation.Ribbit">
                  <p:embed/>
                </p:oleObj>
              </mc:Choice>
              <mc:Fallback>
                <p:oleObj name="Formula" r:id="rId2" imgW="1543320" imgH="382320" progId="Equation.Ribbit">
                  <p:embed/>
                  <p:pic>
                    <p:nvPicPr>
                      <p:cNvPr id="21" name="对象 20"/>
                      <p:cNvPicPr/>
                      <p:nvPr/>
                    </p:nvPicPr>
                    <p:blipFill>
                      <a:blip r:embed="rId3"/>
                      <a:stretch>
                        <a:fillRect/>
                      </a:stretch>
                    </p:blipFill>
                    <p:spPr>
                      <a:xfrm>
                        <a:off x="2895600" y="3967471"/>
                        <a:ext cx="3209071" cy="789520"/>
                      </a:xfrm>
                      <a:prstGeom prst="rect">
                        <a:avLst/>
                      </a:prstGeom>
                    </p:spPr>
                  </p:pic>
                </p:oleObj>
              </mc:Fallback>
            </mc:AlternateContent>
          </a:graphicData>
        </a:graphic>
      </p:graphicFrame>
      <p:sp>
        <p:nvSpPr>
          <p:cNvPr id="4" name="标题 3"/>
          <p:cNvSpPr>
            <a:spLocks noGrp="1"/>
          </p:cNvSpPr>
          <p:nvPr>
            <p:ph type="title"/>
          </p:nvPr>
        </p:nvSpPr>
        <p:spPr/>
        <p:txBody>
          <a:bodyPr/>
          <a:lstStyle/>
          <a:p>
            <a:r>
              <a:rPr lang="zh-CN" altLang="en-US" dirty="0"/>
              <a:t>贝叶斯决策论</a:t>
            </a:r>
            <a:endParaRPr lang="zh-CN" altLang="en-US" dirty="0">
              <a:latin typeface="+mj-ea"/>
              <a:ea typeface="+mj-ea"/>
            </a:endParaRPr>
          </a:p>
        </p:txBody>
      </p:sp>
      <p:sp>
        <p:nvSpPr>
          <p:cNvPr id="2" name="内容占位符 1"/>
          <p:cNvSpPr>
            <a:spLocks noGrp="1"/>
          </p:cNvSpPr>
          <p:nvPr>
            <p:ph sz="quarter" idx="14"/>
          </p:nvPr>
        </p:nvSpPr>
        <p:spPr>
          <a:xfrm>
            <a:off x="173851" y="1040892"/>
            <a:ext cx="8970149" cy="4197314"/>
          </a:xfrm>
        </p:spPr>
        <p:txBody>
          <a:bodyPr>
            <a:normAutofit/>
          </a:bodyPr>
          <a:lstStyle/>
          <a:p>
            <a:r>
              <a:rPr lang="zh-CN" altLang="en-US" dirty="0"/>
              <a:t>生成式模型</a:t>
            </a:r>
          </a:p>
          <a:p>
            <a:pPr marL="0" indent="0">
              <a:buNone/>
            </a:pPr>
            <a:endParaRPr lang="zh-CN" altLang="en-US" dirty="0"/>
          </a:p>
          <a:p>
            <a:pPr marL="0" indent="0">
              <a:buNone/>
            </a:pPr>
            <a:endParaRPr lang="zh-CN" altLang="en-US" dirty="0"/>
          </a:p>
          <a:p>
            <a:pPr marL="0" indent="0">
              <a:buNone/>
            </a:pPr>
            <a:endParaRPr lang="zh-CN" altLang="en-US" dirty="0"/>
          </a:p>
          <a:p>
            <a:pPr marL="228600" lvl="1">
              <a:spcBef>
                <a:spcPts val="1000"/>
              </a:spcBef>
              <a:buClr>
                <a:schemeClr val="tx2"/>
              </a:buClr>
              <a:buSzPct val="100000"/>
              <a:buFont typeface="Wingdings" panose="05000000000000000000" pitchFamily="2" charset="2"/>
              <a:buChar char="p"/>
            </a:pPr>
            <a:r>
              <a:rPr lang="zh-CN" altLang="en-US" sz="2200" dirty="0"/>
              <a:t>基于贝叶斯公式，           可写成</a:t>
            </a:r>
            <a:endParaRPr lang="en-US" altLang="zh-CN" dirty="0"/>
          </a:p>
          <a:p>
            <a:endParaRPr lang="en-US" altLang="zh-CN" dirty="0"/>
          </a:p>
          <a:p>
            <a:endParaRPr lang="en-US" altLang="zh-CN" dirty="0"/>
          </a:p>
        </p:txBody>
      </p:sp>
      <p:sp>
        <p:nvSpPr>
          <p:cNvPr id="8" name="矩形 7"/>
          <p:cNvSpPr/>
          <p:nvPr/>
        </p:nvSpPr>
        <p:spPr>
          <a:xfrm>
            <a:off x="4330244" y="3940256"/>
            <a:ext cx="691091" cy="40840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17"/>
          <p:cNvCxnSpPr/>
          <p:nvPr/>
        </p:nvCxnSpPr>
        <p:spPr>
          <a:xfrm flipH="1">
            <a:off x="3163172" y="4353126"/>
            <a:ext cx="1150207" cy="664063"/>
          </a:xfrm>
          <a:prstGeom prst="straightConnector1">
            <a:avLst/>
          </a:prstGeom>
          <a:ln>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10" name="文本框 9"/>
          <p:cNvSpPr txBox="1"/>
          <p:nvPr/>
        </p:nvSpPr>
        <p:spPr>
          <a:xfrm>
            <a:off x="181430" y="4685157"/>
            <a:ext cx="2981742" cy="1200329"/>
          </a:xfrm>
          <a:prstGeom prst="rect">
            <a:avLst/>
          </a:prstGeom>
          <a:ln>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dirty="0">
                <a:latin typeface="+mj-ea"/>
                <a:ea typeface="+mj-ea"/>
              </a:rPr>
              <a:t>先验概率</a:t>
            </a:r>
            <a:endParaRPr lang="en-US" altLang="zh-CN" dirty="0">
              <a:latin typeface="+mj-ea"/>
              <a:ea typeface="+mj-ea"/>
            </a:endParaRPr>
          </a:p>
          <a:p>
            <a:r>
              <a:rPr lang="zh-CN" altLang="en-US" dirty="0">
                <a:latin typeface="+mj-ea"/>
                <a:ea typeface="+mj-ea"/>
              </a:rPr>
              <a:t>样本空间中各类样本所占的比例，可通过各类样本出现的频率估计（大数定理）</a:t>
            </a:r>
          </a:p>
        </p:txBody>
      </p:sp>
      <p:graphicFrame>
        <p:nvGraphicFramePr>
          <p:cNvPr id="19" name="对象 18"/>
          <p:cNvGraphicFramePr>
            <a:graphicFrameLocks noChangeAspect="1"/>
          </p:cNvGraphicFramePr>
          <p:nvPr/>
        </p:nvGraphicFramePr>
        <p:xfrm>
          <a:off x="2985693" y="1492286"/>
          <a:ext cx="2232191" cy="710332"/>
        </p:xfrm>
        <a:graphic>
          <a:graphicData uri="http://schemas.openxmlformats.org/presentationml/2006/ole">
            <mc:AlternateContent xmlns:mc="http://schemas.openxmlformats.org/markup-compatibility/2006">
              <mc:Choice xmlns:v="urn:schemas-microsoft-com:vml" Requires="v">
                <p:oleObj name="Formula" r:id="rId4" imgW="1188720" imgH="381240" progId="Equation.Ribbit">
                  <p:embed/>
                </p:oleObj>
              </mc:Choice>
              <mc:Fallback>
                <p:oleObj name="Formula" r:id="rId4" imgW="1188720" imgH="381240" progId="Equation.Ribbit">
                  <p:embed/>
                  <p:pic>
                    <p:nvPicPr>
                      <p:cNvPr id="19" name="对象 18"/>
                      <p:cNvPicPr/>
                      <p:nvPr/>
                    </p:nvPicPr>
                    <p:blipFill>
                      <a:blip r:embed="rId5"/>
                      <a:stretch>
                        <a:fillRect/>
                      </a:stretch>
                    </p:blipFill>
                    <p:spPr>
                      <a:xfrm>
                        <a:off x="2985693" y="1492286"/>
                        <a:ext cx="2232191" cy="710332"/>
                      </a:xfrm>
                      <a:prstGeom prst="rect">
                        <a:avLst/>
                      </a:prstGeom>
                    </p:spPr>
                  </p:pic>
                </p:oleObj>
              </mc:Fallback>
            </mc:AlternateContent>
          </a:graphicData>
        </a:graphic>
      </p:graphicFrame>
      <p:graphicFrame>
        <p:nvGraphicFramePr>
          <p:cNvPr id="20" name="对象 19"/>
          <p:cNvGraphicFramePr>
            <a:graphicFrameLocks noChangeAspect="1"/>
          </p:cNvGraphicFramePr>
          <p:nvPr/>
        </p:nvGraphicFramePr>
        <p:xfrm>
          <a:off x="2864530" y="2792953"/>
          <a:ext cx="993095" cy="346596"/>
        </p:xfrm>
        <a:graphic>
          <a:graphicData uri="http://schemas.openxmlformats.org/presentationml/2006/ole">
            <mc:AlternateContent xmlns:mc="http://schemas.openxmlformats.org/markup-compatibility/2006">
              <mc:Choice xmlns:v="urn:schemas-microsoft-com:vml" Requires="v">
                <p:oleObj name="Formula" r:id="rId6" imgW="505800" imgH="177840" progId="Equation.Ribbit">
                  <p:embed/>
                </p:oleObj>
              </mc:Choice>
              <mc:Fallback>
                <p:oleObj name="Formula" r:id="rId6" imgW="505800" imgH="177840" progId="Equation.Ribbit">
                  <p:embed/>
                  <p:pic>
                    <p:nvPicPr>
                      <p:cNvPr id="20" name="对象 19"/>
                      <p:cNvPicPr/>
                      <p:nvPr/>
                    </p:nvPicPr>
                    <p:blipFill>
                      <a:blip r:embed="rId7"/>
                      <a:stretch>
                        <a:fillRect/>
                      </a:stretch>
                    </p:blipFill>
                    <p:spPr>
                      <a:xfrm>
                        <a:off x="2864530" y="2792953"/>
                        <a:ext cx="993095" cy="346596"/>
                      </a:xfrm>
                      <a:prstGeom prst="rect">
                        <a:avLst/>
                      </a:prstGeom>
                    </p:spPr>
                  </p:pic>
                </p:oleObj>
              </mc:Fallback>
            </mc:AlternateContent>
          </a:graphicData>
        </a:graphic>
      </p:graphicFrame>
      <p:pic>
        <p:nvPicPr>
          <p:cNvPr id="3" name="图片 2"/>
          <p:cNvPicPr>
            <a:picLocks noChangeAspect="1"/>
          </p:cNvPicPr>
          <p:nvPr/>
        </p:nvPicPr>
        <p:blipFill>
          <a:blip r:embed="rId8"/>
          <a:stretch>
            <a:fillRect/>
          </a:stretch>
        </p:blipFill>
        <p:spPr>
          <a:xfrm>
            <a:off x="7743860" y="4287960"/>
            <a:ext cx="618730" cy="344778"/>
          </a:xfrm>
          <a:prstGeom prst="rect">
            <a:avLst/>
          </a:prstGeom>
        </p:spPr>
      </p:pic>
      <p:pic>
        <p:nvPicPr>
          <p:cNvPr id="24" name="图片 23"/>
          <p:cNvPicPr>
            <a:picLocks noChangeAspect="1"/>
          </p:cNvPicPr>
          <p:nvPr/>
        </p:nvPicPr>
        <p:blipFill>
          <a:blip r:embed="rId9"/>
          <a:stretch>
            <a:fillRect/>
          </a:stretch>
        </p:blipFill>
        <p:spPr>
          <a:xfrm>
            <a:off x="7715427" y="1607467"/>
            <a:ext cx="628597" cy="345972"/>
          </a:xfrm>
          <a:prstGeom prst="rect">
            <a:avLst/>
          </a:prstGeom>
        </p:spPr>
      </p:pic>
    </p:spTree>
    <p:extLst>
      <p:ext uri="{BB962C8B-B14F-4D97-AF65-F5344CB8AC3E}">
        <p14:creationId xmlns:p14="http://schemas.microsoft.com/office/powerpoint/2010/main" val="42771248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对象 20"/>
          <p:cNvGraphicFramePr>
            <a:graphicFrameLocks noChangeAspect="1"/>
          </p:cNvGraphicFramePr>
          <p:nvPr/>
        </p:nvGraphicFramePr>
        <p:xfrm>
          <a:off x="2895600" y="3967471"/>
          <a:ext cx="3209071" cy="789520"/>
        </p:xfrm>
        <a:graphic>
          <a:graphicData uri="http://schemas.openxmlformats.org/presentationml/2006/ole">
            <mc:AlternateContent xmlns:mc="http://schemas.openxmlformats.org/markup-compatibility/2006">
              <mc:Choice xmlns:v="urn:schemas-microsoft-com:vml" Requires="v">
                <p:oleObj name="Formula" r:id="rId2" imgW="1543320" imgH="382320" progId="Equation.Ribbit">
                  <p:embed/>
                </p:oleObj>
              </mc:Choice>
              <mc:Fallback>
                <p:oleObj name="Formula" r:id="rId2" imgW="1543320" imgH="382320" progId="Equation.Ribbit">
                  <p:embed/>
                  <p:pic>
                    <p:nvPicPr>
                      <p:cNvPr id="21" name="对象 20"/>
                      <p:cNvPicPr/>
                      <p:nvPr/>
                    </p:nvPicPr>
                    <p:blipFill>
                      <a:blip r:embed="rId3"/>
                      <a:stretch>
                        <a:fillRect/>
                      </a:stretch>
                    </p:blipFill>
                    <p:spPr>
                      <a:xfrm>
                        <a:off x="2895600" y="3967471"/>
                        <a:ext cx="3209071" cy="789520"/>
                      </a:xfrm>
                      <a:prstGeom prst="rect">
                        <a:avLst/>
                      </a:prstGeom>
                    </p:spPr>
                  </p:pic>
                </p:oleObj>
              </mc:Fallback>
            </mc:AlternateContent>
          </a:graphicData>
        </a:graphic>
      </p:graphicFrame>
      <p:sp>
        <p:nvSpPr>
          <p:cNvPr id="4" name="标题 3"/>
          <p:cNvSpPr>
            <a:spLocks noGrp="1"/>
          </p:cNvSpPr>
          <p:nvPr>
            <p:ph type="title"/>
          </p:nvPr>
        </p:nvSpPr>
        <p:spPr/>
        <p:txBody>
          <a:bodyPr/>
          <a:lstStyle/>
          <a:p>
            <a:r>
              <a:rPr lang="zh-CN" altLang="en-US" dirty="0"/>
              <a:t>贝叶斯决策论</a:t>
            </a:r>
            <a:endParaRPr lang="zh-CN" altLang="en-US" dirty="0">
              <a:latin typeface="+mj-ea"/>
              <a:ea typeface="+mj-ea"/>
            </a:endParaRPr>
          </a:p>
        </p:txBody>
      </p:sp>
      <p:sp>
        <p:nvSpPr>
          <p:cNvPr id="2" name="内容占位符 1"/>
          <p:cNvSpPr>
            <a:spLocks noGrp="1"/>
          </p:cNvSpPr>
          <p:nvPr>
            <p:ph sz="quarter" idx="14"/>
          </p:nvPr>
        </p:nvSpPr>
        <p:spPr>
          <a:xfrm>
            <a:off x="173851" y="1040892"/>
            <a:ext cx="8970149" cy="4197314"/>
          </a:xfrm>
        </p:spPr>
        <p:txBody>
          <a:bodyPr>
            <a:normAutofit/>
          </a:bodyPr>
          <a:lstStyle/>
          <a:p>
            <a:r>
              <a:rPr lang="zh-CN" altLang="en-US" dirty="0"/>
              <a:t>生成式模型</a:t>
            </a:r>
          </a:p>
          <a:p>
            <a:pPr marL="0" indent="0">
              <a:buNone/>
            </a:pPr>
            <a:endParaRPr lang="zh-CN" altLang="en-US" dirty="0"/>
          </a:p>
          <a:p>
            <a:pPr marL="0" indent="0">
              <a:buNone/>
            </a:pPr>
            <a:endParaRPr lang="zh-CN" altLang="en-US" dirty="0"/>
          </a:p>
          <a:p>
            <a:pPr marL="0" indent="0">
              <a:buNone/>
            </a:pPr>
            <a:endParaRPr lang="zh-CN" altLang="en-US" dirty="0"/>
          </a:p>
          <a:p>
            <a:pPr marL="228600" lvl="1">
              <a:spcBef>
                <a:spcPts val="1000"/>
              </a:spcBef>
              <a:buClr>
                <a:schemeClr val="tx2"/>
              </a:buClr>
              <a:buSzPct val="100000"/>
              <a:buFont typeface="Wingdings" panose="05000000000000000000" pitchFamily="2" charset="2"/>
              <a:buChar char="p"/>
            </a:pPr>
            <a:r>
              <a:rPr lang="zh-CN" altLang="en-US" sz="2200" dirty="0"/>
              <a:t>基于贝叶斯公式，           可写成</a:t>
            </a:r>
            <a:endParaRPr lang="en-US" altLang="zh-CN" dirty="0"/>
          </a:p>
          <a:p>
            <a:endParaRPr lang="en-US" altLang="zh-CN" dirty="0"/>
          </a:p>
          <a:p>
            <a:endParaRPr lang="en-US" altLang="zh-CN" dirty="0"/>
          </a:p>
        </p:txBody>
      </p:sp>
      <p:sp>
        <p:nvSpPr>
          <p:cNvPr id="8" name="矩形 7"/>
          <p:cNvSpPr/>
          <p:nvPr/>
        </p:nvSpPr>
        <p:spPr>
          <a:xfrm>
            <a:off x="4330244" y="3940256"/>
            <a:ext cx="691091" cy="40840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17"/>
          <p:cNvCxnSpPr/>
          <p:nvPr/>
        </p:nvCxnSpPr>
        <p:spPr>
          <a:xfrm flipH="1">
            <a:off x="3163172" y="4353126"/>
            <a:ext cx="1150207" cy="664063"/>
          </a:xfrm>
          <a:prstGeom prst="straightConnector1">
            <a:avLst/>
          </a:prstGeom>
          <a:ln>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10" name="文本框 9"/>
          <p:cNvSpPr txBox="1"/>
          <p:nvPr/>
        </p:nvSpPr>
        <p:spPr>
          <a:xfrm>
            <a:off x="181430" y="4685157"/>
            <a:ext cx="2981742" cy="1200329"/>
          </a:xfrm>
          <a:prstGeom prst="rect">
            <a:avLst/>
          </a:prstGeom>
          <a:ln>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dirty="0">
                <a:latin typeface="+mj-ea"/>
                <a:ea typeface="+mj-ea"/>
              </a:rPr>
              <a:t>先验概率</a:t>
            </a:r>
            <a:endParaRPr lang="en-US" altLang="zh-CN" dirty="0">
              <a:latin typeface="+mj-ea"/>
              <a:ea typeface="+mj-ea"/>
            </a:endParaRPr>
          </a:p>
          <a:p>
            <a:r>
              <a:rPr lang="zh-CN" altLang="en-US" dirty="0">
                <a:latin typeface="+mj-ea"/>
                <a:ea typeface="+mj-ea"/>
              </a:rPr>
              <a:t>样本空间中各类样本所占的比例，可通过各类样本出现的频率估计（大数定理）</a:t>
            </a:r>
          </a:p>
        </p:txBody>
      </p:sp>
      <p:sp>
        <p:nvSpPr>
          <p:cNvPr id="11" name="矩形 10"/>
          <p:cNvSpPr/>
          <p:nvPr/>
        </p:nvSpPr>
        <p:spPr>
          <a:xfrm>
            <a:off x="4843313" y="4391450"/>
            <a:ext cx="749143" cy="402934"/>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21"/>
          <p:cNvCxnSpPr/>
          <p:nvPr/>
        </p:nvCxnSpPr>
        <p:spPr>
          <a:xfrm>
            <a:off x="5586496" y="4781632"/>
            <a:ext cx="350920" cy="245633"/>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5761956" y="5037189"/>
            <a:ext cx="2703017" cy="646331"/>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dirty="0">
                <a:solidFill>
                  <a:schemeClr val="tx1"/>
                </a:solidFill>
                <a:latin typeface="+mj-ea"/>
                <a:ea typeface="+mj-ea"/>
              </a:rPr>
              <a:t>“证据”</a:t>
            </a:r>
            <a:r>
              <a:rPr lang="zh-CN" altLang="en-US" dirty="0">
                <a:solidFill>
                  <a:schemeClr val="tx1"/>
                </a:solidFill>
                <a:latin typeface="+mj-lt"/>
                <a:ea typeface="+mj-ea"/>
              </a:rPr>
              <a:t>（</a:t>
            </a:r>
            <a:r>
              <a:rPr lang="en-US" altLang="zh-CN" dirty="0">
                <a:solidFill>
                  <a:schemeClr val="tx1"/>
                </a:solidFill>
                <a:latin typeface="+mj-lt"/>
                <a:ea typeface="+mj-ea"/>
              </a:rPr>
              <a:t>evidence</a:t>
            </a:r>
            <a:r>
              <a:rPr lang="zh-CN" altLang="en-US" dirty="0">
                <a:solidFill>
                  <a:schemeClr val="tx1"/>
                </a:solidFill>
                <a:latin typeface="+mj-lt"/>
                <a:ea typeface="+mj-ea"/>
              </a:rPr>
              <a:t>）</a:t>
            </a:r>
            <a:r>
              <a:rPr lang="zh-CN" altLang="en-US" dirty="0">
                <a:solidFill>
                  <a:schemeClr val="tx1"/>
                </a:solidFill>
                <a:latin typeface="+mj-ea"/>
                <a:ea typeface="+mj-ea"/>
              </a:rPr>
              <a:t>因子，与类标记无关</a:t>
            </a:r>
          </a:p>
        </p:txBody>
      </p:sp>
      <p:graphicFrame>
        <p:nvGraphicFramePr>
          <p:cNvPr id="19" name="对象 18"/>
          <p:cNvGraphicFramePr>
            <a:graphicFrameLocks noChangeAspect="1"/>
          </p:cNvGraphicFramePr>
          <p:nvPr/>
        </p:nvGraphicFramePr>
        <p:xfrm>
          <a:off x="2985693" y="1492286"/>
          <a:ext cx="2232191" cy="710332"/>
        </p:xfrm>
        <a:graphic>
          <a:graphicData uri="http://schemas.openxmlformats.org/presentationml/2006/ole">
            <mc:AlternateContent xmlns:mc="http://schemas.openxmlformats.org/markup-compatibility/2006">
              <mc:Choice xmlns:v="urn:schemas-microsoft-com:vml" Requires="v">
                <p:oleObj name="Formula" r:id="rId4" imgW="1188720" imgH="381240" progId="Equation.Ribbit">
                  <p:embed/>
                </p:oleObj>
              </mc:Choice>
              <mc:Fallback>
                <p:oleObj name="Formula" r:id="rId4" imgW="1188720" imgH="381240" progId="Equation.Ribbit">
                  <p:embed/>
                  <p:pic>
                    <p:nvPicPr>
                      <p:cNvPr id="19" name="对象 18"/>
                      <p:cNvPicPr/>
                      <p:nvPr/>
                    </p:nvPicPr>
                    <p:blipFill>
                      <a:blip r:embed="rId5"/>
                      <a:stretch>
                        <a:fillRect/>
                      </a:stretch>
                    </p:blipFill>
                    <p:spPr>
                      <a:xfrm>
                        <a:off x="2985693" y="1492286"/>
                        <a:ext cx="2232191" cy="710332"/>
                      </a:xfrm>
                      <a:prstGeom prst="rect">
                        <a:avLst/>
                      </a:prstGeom>
                    </p:spPr>
                  </p:pic>
                </p:oleObj>
              </mc:Fallback>
            </mc:AlternateContent>
          </a:graphicData>
        </a:graphic>
      </p:graphicFrame>
      <p:graphicFrame>
        <p:nvGraphicFramePr>
          <p:cNvPr id="20" name="对象 19"/>
          <p:cNvGraphicFramePr>
            <a:graphicFrameLocks noChangeAspect="1"/>
          </p:cNvGraphicFramePr>
          <p:nvPr/>
        </p:nvGraphicFramePr>
        <p:xfrm>
          <a:off x="2864530" y="2792953"/>
          <a:ext cx="993095" cy="346596"/>
        </p:xfrm>
        <a:graphic>
          <a:graphicData uri="http://schemas.openxmlformats.org/presentationml/2006/ole">
            <mc:AlternateContent xmlns:mc="http://schemas.openxmlformats.org/markup-compatibility/2006">
              <mc:Choice xmlns:v="urn:schemas-microsoft-com:vml" Requires="v">
                <p:oleObj name="Formula" r:id="rId6" imgW="505800" imgH="177840" progId="Equation.Ribbit">
                  <p:embed/>
                </p:oleObj>
              </mc:Choice>
              <mc:Fallback>
                <p:oleObj name="Formula" r:id="rId6" imgW="505800" imgH="177840" progId="Equation.Ribbit">
                  <p:embed/>
                  <p:pic>
                    <p:nvPicPr>
                      <p:cNvPr id="20" name="对象 19"/>
                      <p:cNvPicPr/>
                      <p:nvPr/>
                    </p:nvPicPr>
                    <p:blipFill>
                      <a:blip r:embed="rId7"/>
                      <a:stretch>
                        <a:fillRect/>
                      </a:stretch>
                    </p:blipFill>
                    <p:spPr>
                      <a:xfrm>
                        <a:off x="2864530" y="2792953"/>
                        <a:ext cx="993095" cy="346596"/>
                      </a:xfrm>
                      <a:prstGeom prst="rect">
                        <a:avLst/>
                      </a:prstGeom>
                    </p:spPr>
                  </p:pic>
                </p:oleObj>
              </mc:Fallback>
            </mc:AlternateContent>
          </a:graphicData>
        </a:graphic>
      </p:graphicFrame>
      <p:pic>
        <p:nvPicPr>
          <p:cNvPr id="3" name="图片 2"/>
          <p:cNvPicPr>
            <a:picLocks noChangeAspect="1"/>
          </p:cNvPicPr>
          <p:nvPr/>
        </p:nvPicPr>
        <p:blipFill>
          <a:blip r:embed="rId8"/>
          <a:stretch>
            <a:fillRect/>
          </a:stretch>
        </p:blipFill>
        <p:spPr>
          <a:xfrm>
            <a:off x="7743860" y="4287960"/>
            <a:ext cx="618730" cy="344778"/>
          </a:xfrm>
          <a:prstGeom prst="rect">
            <a:avLst/>
          </a:prstGeom>
        </p:spPr>
      </p:pic>
      <p:pic>
        <p:nvPicPr>
          <p:cNvPr id="24" name="图片 23"/>
          <p:cNvPicPr>
            <a:picLocks noChangeAspect="1"/>
          </p:cNvPicPr>
          <p:nvPr/>
        </p:nvPicPr>
        <p:blipFill>
          <a:blip r:embed="rId9"/>
          <a:stretch>
            <a:fillRect/>
          </a:stretch>
        </p:blipFill>
        <p:spPr>
          <a:xfrm>
            <a:off x="7715427" y="1607467"/>
            <a:ext cx="628597" cy="345972"/>
          </a:xfrm>
          <a:prstGeom prst="rect">
            <a:avLst/>
          </a:prstGeom>
        </p:spPr>
      </p:pic>
    </p:spTree>
    <p:extLst>
      <p:ext uri="{BB962C8B-B14F-4D97-AF65-F5344CB8AC3E}">
        <p14:creationId xmlns:p14="http://schemas.microsoft.com/office/powerpoint/2010/main" val="18898377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对象 20"/>
          <p:cNvGraphicFramePr>
            <a:graphicFrameLocks noChangeAspect="1"/>
          </p:cNvGraphicFramePr>
          <p:nvPr/>
        </p:nvGraphicFramePr>
        <p:xfrm>
          <a:off x="2895600" y="3967471"/>
          <a:ext cx="3209071" cy="789520"/>
        </p:xfrm>
        <a:graphic>
          <a:graphicData uri="http://schemas.openxmlformats.org/presentationml/2006/ole">
            <mc:AlternateContent xmlns:mc="http://schemas.openxmlformats.org/markup-compatibility/2006">
              <mc:Choice xmlns:v="urn:schemas-microsoft-com:vml" Requires="v">
                <p:oleObj name="Formula" r:id="rId2" imgW="1543320" imgH="382320" progId="Equation.Ribbit">
                  <p:embed/>
                </p:oleObj>
              </mc:Choice>
              <mc:Fallback>
                <p:oleObj name="Formula" r:id="rId2" imgW="1543320" imgH="382320" progId="Equation.Ribbit">
                  <p:embed/>
                  <p:pic>
                    <p:nvPicPr>
                      <p:cNvPr id="21" name="对象 20"/>
                      <p:cNvPicPr/>
                      <p:nvPr/>
                    </p:nvPicPr>
                    <p:blipFill>
                      <a:blip r:embed="rId3"/>
                      <a:stretch>
                        <a:fillRect/>
                      </a:stretch>
                    </p:blipFill>
                    <p:spPr>
                      <a:xfrm>
                        <a:off x="2895600" y="3967471"/>
                        <a:ext cx="3209071" cy="789520"/>
                      </a:xfrm>
                      <a:prstGeom prst="rect">
                        <a:avLst/>
                      </a:prstGeom>
                    </p:spPr>
                  </p:pic>
                </p:oleObj>
              </mc:Fallback>
            </mc:AlternateContent>
          </a:graphicData>
        </a:graphic>
      </p:graphicFrame>
      <p:sp>
        <p:nvSpPr>
          <p:cNvPr id="4" name="标题 3"/>
          <p:cNvSpPr>
            <a:spLocks noGrp="1"/>
          </p:cNvSpPr>
          <p:nvPr>
            <p:ph type="title"/>
          </p:nvPr>
        </p:nvSpPr>
        <p:spPr/>
        <p:txBody>
          <a:bodyPr/>
          <a:lstStyle/>
          <a:p>
            <a:r>
              <a:rPr lang="zh-CN" altLang="en-US" dirty="0"/>
              <a:t>贝叶斯决策论</a:t>
            </a:r>
            <a:endParaRPr lang="zh-CN" altLang="en-US" dirty="0">
              <a:latin typeface="+mj-ea"/>
              <a:ea typeface="+mj-ea"/>
            </a:endParaRPr>
          </a:p>
        </p:txBody>
      </p:sp>
      <p:sp>
        <p:nvSpPr>
          <p:cNvPr id="2" name="内容占位符 1"/>
          <p:cNvSpPr>
            <a:spLocks noGrp="1"/>
          </p:cNvSpPr>
          <p:nvPr>
            <p:ph sz="quarter" idx="14"/>
          </p:nvPr>
        </p:nvSpPr>
        <p:spPr>
          <a:xfrm>
            <a:off x="173851" y="1040892"/>
            <a:ext cx="8970149" cy="4197314"/>
          </a:xfrm>
        </p:spPr>
        <p:txBody>
          <a:bodyPr>
            <a:normAutofit/>
          </a:bodyPr>
          <a:lstStyle/>
          <a:p>
            <a:r>
              <a:rPr lang="zh-CN" altLang="en-US" dirty="0"/>
              <a:t>生成式模型</a:t>
            </a:r>
          </a:p>
          <a:p>
            <a:pPr marL="0" indent="0">
              <a:buNone/>
            </a:pPr>
            <a:endParaRPr lang="zh-CN" altLang="en-US" dirty="0"/>
          </a:p>
          <a:p>
            <a:pPr marL="0" indent="0">
              <a:buNone/>
            </a:pPr>
            <a:endParaRPr lang="zh-CN" altLang="en-US" dirty="0"/>
          </a:p>
          <a:p>
            <a:pPr marL="0" indent="0">
              <a:buNone/>
            </a:pPr>
            <a:endParaRPr lang="zh-CN" altLang="en-US" dirty="0"/>
          </a:p>
          <a:p>
            <a:pPr marL="228600" lvl="1">
              <a:spcBef>
                <a:spcPts val="1000"/>
              </a:spcBef>
              <a:buClr>
                <a:schemeClr val="tx2"/>
              </a:buClr>
              <a:buSzPct val="100000"/>
              <a:buFont typeface="Wingdings" panose="05000000000000000000" pitchFamily="2" charset="2"/>
              <a:buChar char="p"/>
            </a:pPr>
            <a:r>
              <a:rPr lang="zh-CN" altLang="en-US" sz="2200" dirty="0"/>
              <a:t>基于贝叶斯定理，           可写成</a:t>
            </a:r>
            <a:endParaRPr lang="en-US" altLang="zh-CN" dirty="0"/>
          </a:p>
          <a:p>
            <a:endParaRPr lang="en-US" altLang="zh-CN" dirty="0"/>
          </a:p>
          <a:p>
            <a:endParaRPr lang="en-US" altLang="zh-CN" dirty="0"/>
          </a:p>
        </p:txBody>
      </p:sp>
      <p:sp>
        <p:nvSpPr>
          <p:cNvPr id="8" name="矩形 7"/>
          <p:cNvSpPr/>
          <p:nvPr/>
        </p:nvSpPr>
        <p:spPr>
          <a:xfrm>
            <a:off x="4330244" y="3940256"/>
            <a:ext cx="691091" cy="40840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17"/>
          <p:cNvCxnSpPr/>
          <p:nvPr/>
        </p:nvCxnSpPr>
        <p:spPr>
          <a:xfrm flipH="1">
            <a:off x="3163172" y="4353126"/>
            <a:ext cx="1150207" cy="664063"/>
          </a:xfrm>
          <a:prstGeom prst="straightConnector1">
            <a:avLst/>
          </a:prstGeom>
          <a:ln>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10" name="文本框 9"/>
          <p:cNvSpPr txBox="1"/>
          <p:nvPr/>
        </p:nvSpPr>
        <p:spPr>
          <a:xfrm>
            <a:off x="181430" y="4685157"/>
            <a:ext cx="2981742" cy="1200329"/>
          </a:xfrm>
          <a:prstGeom prst="rect">
            <a:avLst/>
          </a:prstGeom>
          <a:ln>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dirty="0">
                <a:latin typeface="+mj-ea"/>
                <a:ea typeface="+mj-ea"/>
              </a:rPr>
              <a:t>先验概率</a:t>
            </a:r>
            <a:endParaRPr lang="en-US" altLang="zh-CN" dirty="0">
              <a:latin typeface="+mj-ea"/>
              <a:ea typeface="+mj-ea"/>
            </a:endParaRPr>
          </a:p>
          <a:p>
            <a:r>
              <a:rPr lang="zh-CN" altLang="en-US" dirty="0">
                <a:latin typeface="+mj-ea"/>
                <a:ea typeface="+mj-ea"/>
              </a:rPr>
              <a:t>样本空间中各类样本所占的比例，可通过各类样本出现的频率估计（大数定理）</a:t>
            </a:r>
          </a:p>
        </p:txBody>
      </p:sp>
      <p:sp>
        <p:nvSpPr>
          <p:cNvPr id="11" name="矩形 10"/>
          <p:cNvSpPr/>
          <p:nvPr/>
        </p:nvSpPr>
        <p:spPr>
          <a:xfrm>
            <a:off x="4843313" y="4391450"/>
            <a:ext cx="749143" cy="402934"/>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21"/>
          <p:cNvCxnSpPr/>
          <p:nvPr/>
        </p:nvCxnSpPr>
        <p:spPr>
          <a:xfrm>
            <a:off x="5586496" y="4781632"/>
            <a:ext cx="350920" cy="245633"/>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5761956" y="5037189"/>
            <a:ext cx="2703017" cy="646331"/>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dirty="0">
                <a:solidFill>
                  <a:schemeClr val="tx1"/>
                </a:solidFill>
                <a:latin typeface="+mj-ea"/>
                <a:ea typeface="+mj-ea"/>
              </a:rPr>
              <a:t>“证据”</a:t>
            </a:r>
            <a:r>
              <a:rPr lang="zh-CN" altLang="en-US" dirty="0">
                <a:solidFill>
                  <a:schemeClr val="tx1"/>
                </a:solidFill>
                <a:latin typeface="+mj-lt"/>
                <a:ea typeface="+mj-ea"/>
              </a:rPr>
              <a:t>（</a:t>
            </a:r>
            <a:r>
              <a:rPr lang="en-US" altLang="zh-CN" dirty="0">
                <a:solidFill>
                  <a:schemeClr val="tx1"/>
                </a:solidFill>
                <a:latin typeface="+mj-lt"/>
                <a:ea typeface="+mj-ea"/>
              </a:rPr>
              <a:t>evidence</a:t>
            </a:r>
            <a:r>
              <a:rPr lang="zh-CN" altLang="en-US" dirty="0">
                <a:solidFill>
                  <a:schemeClr val="tx1"/>
                </a:solidFill>
                <a:latin typeface="+mj-lt"/>
                <a:ea typeface="+mj-ea"/>
              </a:rPr>
              <a:t>）</a:t>
            </a:r>
            <a:r>
              <a:rPr lang="zh-CN" altLang="en-US" dirty="0">
                <a:solidFill>
                  <a:schemeClr val="tx1"/>
                </a:solidFill>
                <a:latin typeface="+mj-ea"/>
                <a:ea typeface="+mj-ea"/>
              </a:rPr>
              <a:t>因子，与类标记无关</a:t>
            </a:r>
          </a:p>
        </p:txBody>
      </p:sp>
      <p:cxnSp>
        <p:nvCxnSpPr>
          <p:cNvPr id="14" name="直接箭头连接符 27"/>
          <p:cNvCxnSpPr/>
          <p:nvPr/>
        </p:nvCxnSpPr>
        <p:spPr>
          <a:xfrm flipV="1">
            <a:off x="5356246" y="3524161"/>
            <a:ext cx="401750" cy="421975"/>
          </a:xfrm>
          <a:prstGeom prst="straightConnector1">
            <a:avLst/>
          </a:prstGeom>
          <a:ln>
            <a:solidFill>
              <a:schemeClr val="accent1"/>
            </a:solidFill>
            <a:tailEnd type="triangle"/>
          </a:ln>
        </p:spPr>
        <p:style>
          <a:lnRef idx="1">
            <a:schemeClr val="accent5"/>
          </a:lnRef>
          <a:fillRef idx="0">
            <a:schemeClr val="accent5"/>
          </a:fillRef>
          <a:effectRef idx="0">
            <a:schemeClr val="accent5"/>
          </a:effectRef>
          <a:fontRef idx="minor">
            <a:schemeClr val="tx1"/>
          </a:fontRef>
        </p:style>
      </p:cxnSp>
      <p:sp>
        <p:nvSpPr>
          <p:cNvPr id="15" name="文本框 14"/>
          <p:cNvSpPr txBox="1"/>
          <p:nvPr/>
        </p:nvSpPr>
        <p:spPr>
          <a:xfrm>
            <a:off x="5542097" y="2581669"/>
            <a:ext cx="3038024" cy="1200329"/>
          </a:xfrm>
          <a:prstGeom prst="rect">
            <a:avLst/>
          </a:prstGeom>
          <a:ln>
            <a:solidFill>
              <a:schemeClr val="accent1"/>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zh-CN" altLang="en-US" dirty="0">
                <a:latin typeface="+mj-ea"/>
                <a:ea typeface="+mj-ea"/>
              </a:rPr>
              <a:t>类标记</a:t>
            </a:r>
            <a:r>
              <a:rPr lang="en-US" altLang="zh-CN" dirty="0">
                <a:latin typeface="+mj-ea"/>
                <a:ea typeface="+mj-ea"/>
              </a:rPr>
              <a:t> </a:t>
            </a:r>
            <a:r>
              <a:rPr lang="zh-CN" altLang="en-US" dirty="0">
                <a:latin typeface="+mj-ea"/>
                <a:ea typeface="+mj-ea"/>
              </a:rPr>
              <a:t>  相对于样本   的“类条件概率</a:t>
            </a:r>
            <a:r>
              <a:rPr lang="en-US" altLang="zh-CN" dirty="0">
                <a:latin typeface="+mj-ea"/>
                <a:ea typeface="+mj-ea"/>
              </a:rPr>
              <a:t>” (</a:t>
            </a:r>
            <a:r>
              <a:rPr lang="en-US" altLang="zh-CN" dirty="0">
                <a:latin typeface="+mj-lt"/>
                <a:ea typeface="+mj-ea"/>
              </a:rPr>
              <a:t>class-conditional probability</a:t>
            </a:r>
            <a:r>
              <a:rPr lang="en-US" altLang="zh-CN" dirty="0">
                <a:latin typeface="+mj-ea"/>
                <a:ea typeface="+mj-ea"/>
              </a:rPr>
              <a:t>), </a:t>
            </a:r>
            <a:r>
              <a:rPr lang="zh-CN" altLang="en-US" dirty="0">
                <a:latin typeface="+mj-ea"/>
                <a:ea typeface="+mj-ea"/>
              </a:rPr>
              <a:t>或称“似然”。</a:t>
            </a:r>
          </a:p>
        </p:txBody>
      </p:sp>
      <p:sp>
        <p:nvSpPr>
          <p:cNvPr id="18" name="矩形 17"/>
          <p:cNvSpPr/>
          <p:nvPr/>
        </p:nvSpPr>
        <p:spPr>
          <a:xfrm>
            <a:off x="5038200" y="3940256"/>
            <a:ext cx="1135353" cy="4185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aphicFrame>
        <p:nvGraphicFramePr>
          <p:cNvPr id="19" name="对象 18"/>
          <p:cNvGraphicFramePr>
            <a:graphicFrameLocks noChangeAspect="1"/>
          </p:cNvGraphicFramePr>
          <p:nvPr/>
        </p:nvGraphicFramePr>
        <p:xfrm>
          <a:off x="2985693" y="1492286"/>
          <a:ext cx="2232191" cy="710332"/>
        </p:xfrm>
        <a:graphic>
          <a:graphicData uri="http://schemas.openxmlformats.org/presentationml/2006/ole">
            <mc:AlternateContent xmlns:mc="http://schemas.openxmlformats.org/markup-compatibility/2006">
              <mc:Choice xmlns:v="urn:schemas-microsoft-com:vml" Requires="v">
                <p:oleObj name="Formula" r:id="rId4" imgW="1188720" imgH="381240" progId="Equation.Ribbit">
                  <p:embed/>
                </p:oleObj>
              </mc:Choice>
              <mc:Fallback>
                <p:oleObj name="Formula" r:id="rId4" imgW="1188720" imgH="381240" progId="Equation.Ribbit">
                  <p:embed/>
                  <p:pic>
                    <p:nvPicPr>
                      <p:cNvPr id="19" name="对象 18"/>
                      <p:cNvPicPr/>
                      <p:nvPr/>
                    </p:nvPicPr>
                    <p:blipFill>
                      <a:blip r:embed="rId5"/>
                      <a:stretch>
                        <a:fillRect/>
                      </a:stretch>
                    </p:blipFill>
                    <p:spPr>
                      <a:xfrm>
                        <a:off x="2985693" y="1492286"/>
                        <a:ext cx="2232191" cy="710332"/>
                      </a:xfrm>
                      <a:prstGeom prst="rect">
                        <a:avLst/>
                      </a:prstGeom>
                    </p:spPr>
                  </p:pic>
                </p:oleObj>
              </mc:Fallback>
            </mc:AlternateContent>
          </a:graphicData>
        </a:graphic>
      </p:graphicFrame>
      <p:graphicFrame>
        <p:nvGraphicFramePr>
          <p:cNvPr id="20" name="对象 19"/>
          <p:cNvGraphicFramePr>
            <a:graphicFrameLocks noChangeAspect="1"/>
          </p:cNvGraphicFramePr>
          <p:nvPr/>
        </p:nvGraphicFramePr>
        <p:xfrm>
          <a:off x="2864530" y="2792953"/>
          <a:ext cx="993095" cy="346596"/>
        </p:xfrm>
        <a:graphic>
          <a:graphicData uri="http://schemas.openxmlformats.org/presentationml/2006/ole">
            <mc:AlternateContent xmlns:mc="http://schemas.openxmlformats.org/markup-compatibility/2006">
              <mc:Choice xmlns:v="urn:schemas-microsoft-com:vml" Requires="v">
                <p:oleObj name="Formula" r:id="rId6" imgW="505800" imgH="177840" progId="Equation.Ribbit">
                  <p:embed/>
                </p:oleObj>
              </mc:Choice>
              <mc:Fallback>
                <p:oleObj name="Formula" r:id="rId6" imgW="505800" imgH="177840" progId="Equation.Ribbit">
                  <p:embed/>
                  <p:pic>
                    <p:nvPicPr>
                      <p:cNvPr id="20" name="对象 19"/>
                      <p:cNvPicPr/>
                      <p:nvPr/>
                    </p:nvPicPr>
                    <p:blipFill>
                      <a:blip r:embed="rId7"/>
                      <a:stretch>
                        <a:fillRect/>
                      </a:stretch>
                    </p:blipFill>
                    <p:spPr>
                      <a:xfrm>
                        <a:off x="2864530" y="2792953"/>
                        <a:ext cx="993095" cy="346596"/>
                      </a:xfrm>
                      <a:prstGeom prst="rect">
                        <a:avLst/>
                      </a:prstGeom>
                    </p:spPr>
                  </p:pic>
                </p:oleObj>
              </mc:Fallback>
            </mc:AlternateContent>
          </a:graphicData>
        </a:graphic>
      </p:graphicFrame>
      <p:graphicFrame>
        <p:nvGraphicFramePr>
          <p:cNvPr id="22" name="对象 21"/>
          <p:cNvGraphicFramePr>
            <a:graphicFrameLocks noChangeAspect="1"/>
          </p:cNvGraphicFramePr>
          <p:nvPr/>
        </p:nvGraphicFramePr>
        <p:xfrm>
          <a:off x="6421384" y="2701776"/>
          <a:ext cx="157256" cy="262688"/>
        </p:xfrm>
        <a:graphic>
          <a:graphicData uri="http://schemas.openxmlformats.org/presentationml/2006/ole">
            <mc:AlternateContent xmlns:mc="http://schemas.openxmlformats.org/markup-compatibility/2006">
              <mc:Choice xmlns:v="urn:schemas-microsoft-com:vml" Requires="v">
                <p:oleObj name="Formula" r:id="rId8" imgW="71280" imgH="119520" progId="Equation.Ribbit">
                  <p:embed/>
                </p:oleObj>
              </mc:Choice>
              <mc:Fallback>
                <p:oleObj name="Formula" r:id="rId8" imgW="71280" imgH="119520" progId="Equation.Ribbit">
                  <p:embed/>
                  <p:pic>
                    <p:nvPicPr>
                      <p:cNvPr id="22" name="对象 21"/>
                      <p:cNvPicPr/>
                      <p:nvPr/>
                    </p:nvPicPr>
                    <p:blipFill>
                      <a:blip r:embed="rId9"/>
                      <a:stretch>
                        <a:fillRect/>
                      </a:stretch>
                    </p:blipFill>
                    <p:spPr>
                      <a:xfrm>
                        <a:off x="6421384" y="2701776"/>
                        <a:ext cx="157256" cy="262688"/>
                      </a:xfrm>
                      <a:prstGeom prst="rect">
                        <a:avLst/>
                      </a:prstGeom>
                    </p:spPr>
                  </p:pic>
                </p:oleObj>
              </mc:Fallback>
            </mc:AlternateContent>
          </a:graphicData>
        </a:graphic>
      </p:graphicFrame>
      <p:graphicFrame>
        <p:nvGraphicFramePr>
          <p:cNvPr id="23" name="对象 22"/>
          <p:cNvGraphicFramePr>
            <a:graphicFrameLocks noChangeAspect="1"/>
          </p:cNvGraphicFramePr>
          <p:nvPr/>
        </p:nvGraphicFramePr>
        <p:xfrm>
          <a:off x="7877175" y="2683535"/>
          <a:ext cx="217488" cy="265112"/>
        </p:xfrm>
        <a:graphic>
          <a:graphicData uri="http://schemas.openxmlformats.org/presentationml/2006/ole">
            <mc:AlternateContent xmlns:mc="http://schemas.openxmlformats.org/markup-compatibility/2006">
              <mc:Choice xmlns:v="urn:schemas-microsoft-com:vml" Requires="v">
                <p:oleObj name="Formula" r:id="rId10" imgW="97920" imgH="120960" progId="Equation.Ribbit">
                  <p:embed/>
                </p:oleObj>
              </mc:Choice>
              <mc:Fallback>
                <p:oleObj name="Formula" r:id="rId10" imgW="97920" imgH="120960" progId="Equation.Ribbit">
                  <p:embed/>
                  <p:pic>
                    <p:nvPicPr>
                      <p:cNvPr id="23" name="对象 22"/>
                      <p:cNvPicPr/>
                      <p:nvPr/>
                    </p:nvPicPr>
                    <p:blipFill>
                      <a:blip r:embed="rId11"/>
                      <a:stretch>
                        <a:fillRect/>
                      </a:stretch>
                    </p:blipFill>
                    <p:spPr>
                      <a:xfrm>
                        <a:off x="7877175" y="2683535"/>
                        <a:ext cx="217488" cy="265112"/>
                      </a:xfrm>
                      <a:prstGeom prst="rect">
                        <a:avLst/>
                      </a:prstGeom>
                    </p:spPr>
                  </p:pic>
                </p:oleObj>
              </mc:Fallback>
            </mc:AlternateContent>
          </a:graphicData>
        </a:graphic>
      </p:graphicFrame>
      <p:pic>
        <p:nvPicPr>
          <p:cNvPr id="3" name="图片 2"/>
          <p:cNvPicPr>
            <a:picLocks noChangeAspect="1"/>
          </p:cNvPicPr>
          <p:nvPr/>
        </p:nvPicPr>
        <p:blipFill>
          <a:blip r:embed="rId12"/>
          <a:stretch>
            <a:fillRect/>
          </a:stretch>
        </p:blipFill>
        <p:spPr>
          <a:xfrm>
            <a:off x="7743860" y="4287960"/>
            <a:ext cx="618730" cy="344778"/>
          </a:xfrm>
          <a:prstGeom prst="rect">
            <a:avLst/>
          </a:prstGeom>
        </p:spPr>
      </p:pic>
      <p:pic>
        <p:nvPicPr>
          <p:cNvPr id="24" name="图片 23"/>
          <p:cNvPicPr>
            <a:picLocks noChangeAspect="1"/>
          </p:cNvPicPr>
          <p:nvPr/>
        </p:nvPicPr>
        <p:blipFill>
          <a:blip r:embed="rId13"/>
          <a:stretch>
            <a:fillRect/>
          </a:stretch>
        </p:blipFill>
        <p:spPr>
          <a:xfrm>
            <a:off x="7715427" y="1607467"/>
            <a:ext cx="628597" cy="345972"/>
          </a:xfrm>
          <a:prstGeom prst="rect">
            <a:avLst/>
          </a:prstGeom>
        </p:spPr>
      </p:pic>
    </p:spTree>
    <p:extLst>
      <p:ext uri="{BB962C8B-B14F-4D97-AF65-F5344CB8AC3E}">
        <p14:creationId xmlns:p14="http://schemas.microsoft.com/office/powerpoint/2010/main" val="40420201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目 录</a:t>
            </a:r>
          </a:p>
        </p:txBody>
      </p:sp>
      <p:sp>
        <p:nvSpPr>
          <p:cNvPr id="4" name="内容占位符 3"/>
          <p:cNvSpPr>
            <a:spLocks noGrp="1"/>
          </p:cNvSpPr>
          <p:nvPr>
            <p:ph idx="1"/>
          </p:nvPr>
        </p:nvSpPr>
        <p:spPr>
          <a:xfrm>
            <a:off x="260350" y="1242562"/>
            <a:ext cx="8616950" cy="3698081"/>
          </a:xfrm>
        </p:spPr>
        <p:txBody>
          <a:bodyPr>
            <a:noAutofit/>
          </a:bodyPr>
          <a:lstStyle/>
          <a:p>
            <a:pPr>
              <a:lnSpc>
                <a:spcPct val="150000"/>
              </a:lnSpc>
            </a:pPr>
            <a:r>
              <a:rPr lang="zh-CN" altLang="en-US" b="1" dirty="0">
                <a:solidFill>
                  <a:schemeClr val="bg1">
                    <a:lumMod val="85000"/>
                  </a:schemeClr>
                </a:solidFill>
                <a:latin typeface="+mn-ea"/>
                <a:ea typeface="+mn-ea"/>
                <a:cs typeface="宋体"/>
              </a:rPr>
              <a:t>贝叶斯决策论</a:t>
            </a:r>
            <a:endParaRPr lang="en-US" altLang="zh-CN" b="1" dirty="0">
              <a:solidFill>
                <a:schemeClr val="bg1">
                  <a:lumMod val="85000"/>
                </a:schemeClr>
              </a:solidFill>
              <a:latin typeface="+mn-ea"/>
              <a:ea typeface="+mn-ea"/>
              <a:cs typeface="宋体"/>
            </a:endParaRPr>
          </a:p>
          <a:p>
            <a:pPr>
              <a:lnSpc>
                <a:spcPct val="150000"/>
              </a:lnSpc>
            </a:pPr>
            <a:r>
              <a:rPr lang="zh-CN" altLang="en-US" b="1" dirty="0">
                <a:latin typeface="+mn-ea"/>
                <a:ea typeface="+mn-ea"/>
                <a:cs typeface="宋体"/>
              </a:rPr>
              <a:t>极大似然估计</a:t>
            </a:r>
            <a:endParaRPr lang="en-US" altLang="zh-CN" b="1" dirty="0">
              <a:latin typeface="+mn-ea"/>
              <a:ea typeface="+mn-ea"/>
              <a:cs typeface="宋体"/>
            </a:endParaRPr>
          </a:p>
          <a:p>
            <a:pPr>
              <a:lnSpc>
                <a:spcPct val="150000"/>
              </a:lnSpc>
            </a:pPr>
            <a:r>
              <a:rPr lang="zh-CN" altLang="en-US" b="1" dirty="0">
                <a:solidFill>
                  <a:schemeClr val="bg1">
                    <a:lumMod val="85000"/>
                  </a:schemeClr>
                </a:solidFill>
                <a:latin typeface="+mn-ea"/>
                <a:ea typeface="+mn-ea"/>
                <a:cs typeface="宋体"/>
              </a:rPr>
              <a:t>朴素贝叶斯分类器</a:t>
            </a:r>
            <a:endParaRPr lang="en-US" altLang="zh-CN" b="1" dirty="0">
              <a:solidFill>
                <a:schemeClr val="bg1">
                  <a:lumMod val="85000"/>
                </a:schemeClr>
              </a:solidFill>
              <a:latin typeface="+mn-ea"/>
              <a:ea typeface="+mn-ea"/>
              <a:cs typeface="宋体"/>
            </a:endParaRPr>
          </a:p>
          <a:p>
            <a:pPr>
              <a:lnSpc>
                <a:spcPct val="150000"/>
              </a:lnSpc>
            </a:pPr>
            <a:r>
              <a:rPr lang="zh-CN" altLang="en-US" b="1" dirty="0">
                <a:solidFill>
                  <a:schemeClr val="bg1">
                    <a:lumMod val="85000"/>
                  </a:schemeClr>
                </a:solidFill>
                <a:latin typeface="+mn-ea"/>
                <a:ea typeface="+mn-ea"/>
                <a:cs typeface="宋体"/>
              </a:rPr>
              <a:t>半朴素贝叶斯分类器</a:t>
            </a:r>
            <a:endParaRPr lang="en-US" altLang="zh-CN" b="1" dirty="0">
              <a:solidFill>
                <a:schemeClr val="bg1">
                  <a:lumMod val="85000"/>
                </a:schemeClr>
              </a:solidFill>
              <a:latin typeface="+mn-ea"/>
              <a:ea typeface="+mn-ea"/>
              <a:cs typeface="宋体"/>
            </a:endParaRPr>
          </a:p>
          <a:p>
            <a:pPr>
              <a:lnSpc>
                <a:spcPct val="150000"/>
              </a:lnSpc>
            </a:pPr>
            <a:r>
              <a:rPr lang="zh-CN" altLang="en-US" b="1" dirty="0">
                <a:solidFill>
                  <a:schemeClr val="bg1">
                    <a:lumMod val="85000"/>
                  </a:schemeClr>
                </a:solidFill>
                <a:latin typeface="+mn-ea"/>
                <a:ea typeface="+mn-ea"/>
                <a:cs typeface="宋体"/>
              </a:rPr>
              <a:t>贝叶斯网</a:t>
            </a:r>
            <a:endParaRPr lang="en-US" altLang="zh-CN" b="1" dirty="0">
              <a:solidFill>
                <a:schemeClr val="bg1">
                  <a:lumMod val="85000"/>
                </a:schemeClr>
              </a:solidFill>
              <a:latin typeface="+mn-ea"/>
              <a:ea typeface="+mn-ea"/>
              <a:cs typeface="宋体"/>
            </a:endParaRPr>
          </a:p>
          <a:p>
            <a:pPr>
              <a:lnSpc>
                <a:spcPct val="150000"/>
              </a:lnSpc>
            </a:pPr>
            <a:r>
              <a:rPr lang="en-US" altLang="zh-CN" b="1" dirty="0">
                <a:solidFill>
                  <a:schemeClr val="bg1">
                    <a:lumMod val="85000"/>
                  </a:schemeClr>
                </a:solidFill>
                <a:latin typeface="Verdana" charset="0"/>
                <a:ea typeface="Verdana" charset="0"/>
                <a:cs typeface="Verdana" charset="0"/>
              </a:rPr>
              <a:t>EM</a:t>
            </a:r>
            <a:r>
              <a:rPr lang="zh-CN" altLang="en-US" b="1" dirty="0">
                <a:solidFill>
                  <a:schemeClr val="bg1">
                    <a:lumMod val="85000"/>
                  </a:schemeClr>
                </a:solidFill>
                <a:latin typeface="+mn-ea"/>
                <a:ea typeface="+mn-ea"/>
                <a:cs typeface="宋体"/>
              </a:rPr>
              <a:t>算法</a:t>
            </a:r>
            <a:endParaRPr lang="en-US" altLang="zh-CN" b="1" dirty="0">
              <a:solidFill>
                <a:schemeClr val="bg1">
                  <a:lumMod val="85000"/>
                </a:schemeClr>
              </a:solidFill>
              <a:latin typeface="+mn-ea"/>
              <a:ea typeface="+mn-ea"/>
              <a:cs typeface="宋体"/>
            </a:endParaRPr>
          </a:p>
        </p:txBody>
      </p:sp>
    </p:spTree>
    <p:extLst>
      <p:ext uri="{BB962C8B-B14F-4D97-AF65-F5344CB8AC3E}">
        <p14:creationId xmlns:p14="http://schemas.microsoft.com/office/powerpoint/2010/main" val="10187957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86B058-1A11-2392-D4FB-C32A0611CFC8}"/>
              </a:ext>
            </a:extLst>
          </p:cNvPr>
          <p:cNvSpPr>
            <a:spLocks noGrp="1"/>
          </p:cNvSpPr>
          <p:nvPr>
            <p:ph type="title"/>
          </p:nvPr>
        </p:nvSpPr>
        <p:spPr>
          <a:xfrm>
            <a:off x="260350" y="169280"/>
            <a:ext cx="3433345" cy="777874"/>
          </a:xfrm>
        </p:spPr>
        <p:txBody>
          <a:bodyPr>
            <a:normAutofit/>
          </a:bodyPr>
          <a:lstStyle/>
          <a:p>
            <a:r>
              <a:rPr lang="zh-CN" altLang="en-US" sz="3600" b="0" i="0" dirty="0">
                <a:solidFill>
                  <a:srgbClr val="C00000"/>
                </a:solidFill>
                <a:effectLst/>
                <a:latin typeface="方正粗黑宋简体" panose="02000000000000000000" pitchFamily="2" charset="-122"/>
                <a:ea typeface="方正粗黑宋简体" panose="02000000000000000000" pitchFamily="2" charset="-122"/>
              </a:rPr>
              <a:t>极大似然估计  </a:t>
            </a:r>
            <a:endParaRPr lang="zh-CN" altLang="en-US" b="0" dirty="0">
              <a:solidFill>
                <a:srgbClr val="C00000"/>
              </a:solidFill>
              <a:latin typeface="方正粗黑宋简体" panose="02000000000000000000" pitchFamily="2" charset="-122"/>
              <a:ea typeface="方正粗黑宋简体" panose="02000000000000000000" pitchFamily="2" charset="-122"/>
            </a:endParaRPr>
          </a:p>
        </p:txBody>
      </p:sp>
      <p:sp>
        <p:nvSpPr>
          <p:cNvPr id="4" name="文本框 3">
            <a:extLst>
              <a:ext uri="{FF2B5EF4-FFF2-40B4-BE49-F238E27FC236}">
                <a16:creationId xmlns:a16="http://schemas.microsoft.com/office/drawing/2014/main" id="{1A00CBC6-B3E1-68A7-CF86-CA63BFA28784}"/>
              </a:ext>
            </a:extLst>
          </p:cNvPr>
          <p:cNvSpPr txBox="1"/>
          <p:nvPr/>
        </p:nvSpPr>
        <p:spPr>
          <a:xfrm>
            <a:off x="260350" y="1143837"/>
            <a:ext cx="8386011" cy="2882905"/>
          </a:xfrm>
          <a:prstGeom prst="rect">
            <a:avLst/>
          </a:prstGeom>
          <a:noFill/>
        </p:spPr>
        <p:txBody>
          <a:bodyPr wrap="square">
            <a:spAutoFit/>
          </a:bodyPr>
          <a:lstStyle/>
          <a:p>
            <a:pPr algn="l">
              <a:lnSpc>
                <a:spcPct val="150000"/>
              </a:lnSpc>
            </a:pPr>
            <a:r>
              <a:rPr lang="zh-CN" altLang="en-US" sz="2800" b="0" i="0" dirty="0">
                <a:solidFill>
                  <a:srgbClr val="333333"/>
                </a:solidFill>
                <a:effectLst/>
                <a:latin typeface="arial" panose="020B0604020202020204" pitchFamily="34" charset="0"/>
              </a:rPr>
              <a:t>  </a:t>
            </a:r>
            <a:r>
              <a:rPr lang="zh-CN" altLang="en-US" sz="2400" b="0" i="0" dirty="0">
                <a:solidFill>
                  <a:srgbClr val="333333"/>
                </a:solidFill>
                <a:effectLst/>
                <a:latin typeface="arial" panose="020B0604020202020204" pitchFamily="34" charset="0"/>
              </a:rPr>
              <a:t>   问题：给定一组观察数据还有一个参数待定的模型，如何来估计这个未知参数呢？</a:t>
            </a:r>
          </a:p>
          <a:p>
            <a:pPr algn="l">
              <a:lnSpc>
                <a:spcPct val="150000"/>
              </a:lnSpc>
            </a:pPr>
            <a:r>
              <a:rPr lang="zh-CN" altLang="en-US" sz="2400" b="0" i="0" dirty="0">
                <a:solidFill>
                  <a:srgbClr val="333333"/>
                </a:solidFill>
                <a:effectLst/>
                <a:latin typeface="arial" panose="020B0604020202020204" pitchFamily="34" charset="0"/>
              </a:rPr>
              <a:t>     观察数据（</a:t>
            </a:r>
            <a:r>
              <a:rPr lang="en-US" altLang="zh-CN" sz="2400" b="0" i="0" dirty="0">
                <a:solidFill>
                  <a:srgbClr val="333333"/>
                </a:solidFill>
                <a:effectLst/>
                <a:latin typeface="arial" panose="020B0604020202020204" pitchFamily="34" charset="0"/>
              </a:rPr>
              <a:t>x</a:t>
            </a:r>
            <a:r>
              <a:rPr lang="en-US" altLang="zh-CN" sz="2400" b="0" i="0" baseline="-25000" dirty="0">
                <a:solidFill>
                  <a:srgbClr val="333333"/>
                </a:solidFill>
                <a:effectLst/>
                <a:latin typeface="arial" panose="020B0604020202020204" pitchFamily="34" charset="0"/>
              </a:rPr>
              <a:t>1</a:t>
            </a:r>
            <a:r>
              <a:rPr lang="zh-CN" altLang="en-US" sz="2400" b="0" i="0" baseline="-25000" dirty="0">
                <a:solidFill>
                  <a:srgbClr val="333333"/>
                </a:solidFill>
                <a:effectLst/>
                <a:latin typeface="arial" panose="020B0604020202020204" pitchFamily="34" charset="0"/>
              </a:rPr>
              <a:t>，</a:t>
            </a:r>
            <a:r>
              <a:rPr lang="en-US" altLang="zh-CN" sz="2400" b="0" i="0" dirty="0">
                <a:solidFill>
                  <a:srgbClr val="333333"/>
                </a:solidFill>
                <a:effectLst/>
                <a:latin typeface="arial" panose="020B0604020202020204" pitchFamily="34" charset="0"/>
              </a:rPr>
              <a:t>y</a:t>
            </a:r>
            <a:r>
              <a:rPr lang="en-US" altLang="zh-CN" sz="2400" b="0" i="0" baseline="-25000" dirty="0">
                <a:solidFill>
                  <a:srgbClr val="333333"/>
                </a:solidFill>
                <a:effectLst/>
                <a:latin typeface="arial" panose="020B0604020202020204" pitchFamily="34" charset="0"/>
              </a:rPr>
              <a:t>1</a:t>
            </a:r>
            <a:r>
              <a:rPr lang="zh-CN" altLang="en-US" sz="2400" b="0" i="0" dirty="0">
                <a:solidFill>
                  <a:srgbClr val="333333"/>
                </a:solidFill>
                <a:effectLst/>
                <a:latin typeface="arial" panose="020B0604020202020204" pitchFamily="34" charset="0"/>
              </a:rPr>
              <a:t>）</a:t>
            </a:r>
            <a:r>
              <a:rPr lang="en-US" altLang="zh-CN" sz="2400" b="0" i="0" dirty="0">
                <a:solidFill>
                  <a:srgbClr val="333333"/>
                </a:solidFill>
                <a:effectLst/>
                <a:latin typeface="arial" panose="020B0604020202020204" pitchFamily="34" charset="0"/>
              </a:rPr>
              <a:t>……(</a:t>
            </a:r>
            <a:r>
              <a:rPr lang="en-US" altLang="zh-CN" sz="2400" b="0" i="0" dirty="0" err="1">
                <a:solidFill>
                  <a:srgbClr val="333333"/>
                </a:solidFill>
                <a:effectLst/>
                <a:latin typeface="arial" panose="020B0604020202020204" pitchFamily="34" charset="0"/>
              </a:rPr>
              <a:t>x</a:t>
            </a:r>
            <a:r>
              <a:rPr lang="en-US" altLang="zh-CN" sz="2400" b="0" i="0" baseline="-25000" dirty="0" err="1">
                <a:solidFill>
                  <a:srgbClr val="333333"/>
                </a:solidFill>
                <a:effectLst/>
                <a:latin typeface="arial" panose="020B0604020202020204" pitchFamily="34" charset="0"/>
              </a:rPr>
              <a:t>n,</a:t>
            </a:r>
            <a:r>
              <a:rPr lang="en-US" altLang="zh-CN" sz="2400" b="0" i="0" dirty="0" err="1">
                <a:solidFill>
                  <a:srgbClr val="333333"/>
                </a:solidFill>
                <a:effectLst/>
                <a:latin typeface="arial" panose="020B0604020202020204" pitchFamily="34" charset="0"/>
              </a:rPr>
              <a:t>y</a:t>
            </a:r>
            <a:r>
              <a:rPr lang="en-US" altLang="zh-CN" sz="2400" b="0" i="0" baseline="-25000" dirty="0" err="1">
                <a:solidFill>
                  <a:srgbClr val="333333"/>
                </a:solidFill>
                <a:effectLst/>
                <a:latin typeface="arial" panose="020B0604020202020204" pitchFamily="34" charset="0"/>
              </a:rPr>
              <a:t>n</a:t>
            </a:r>
            <a:r>
              <a:rPr lang="en-US" altLang="zh-CN" sz="2400" b="0" i="0" dirty="0">
                <a:solidFill>
                  <a:srgbClr val="333333"/>
                </a:solidFill>
                <a:effectLst/>
                <a:latin typeface="arial" panose="020B0604020202020204" pitchFamily="34" charset="0"/>
              </a:rPr>
              <a:t>)   </a:t>
            </a:r>
            <a:r>
              <a:rPr lang="zh-CN" altLang="en-US" sz="2400" b="0" i="0" dirty="0">
                <a:solidFill>
                  <a:srgbClr val="333333"/>
                </a:solidFill>
                <a:effectLst/>
                <a:latin typeface="arial" panose="020B0604020202020204" pitchFamily="34" charset="0"/>
              </a:rPr>
              <a:t>待定模型参数为</a:t>
            </a:r>
            <a:r>
              <a:rPr lang="en-US" altLang="zh-CN" sz="2400" b="0" i="0" dirty="0">
                <a:solidFill>
                  <a:srgbClr val="333333"/>
                </a:solidFill>
                <a:effectLst/>
                <a:latin typeface="arial" panose="020B0604020202020204" pitchFamily="34" charset="0"/>
              </a:rPr>
              <a:t>θ</a:t>
            </a:r>
            <a:r>
              <a:rPr lang="zh-CN" altLang="en-US" sz="2400" b="0" i="0" dirty="0">
                <a:solidFill>
                  <a:srgbClr val="333333"/>
                </a:solidFill>
                <a:effectLst/>
                <a:latin typeface="arial" panose="020B0604020202020204" pitchFamily="34" charset="0"/>
              </a:rPr>
              <a:t>，模型为</a:t>
            </a:r>
            <a:r>
              <a:rPr lang="en-US" altLang="zh-CN" sz="2400" b="0" i="0" dirty="0">
                <a:solidFill>
                  <a:srgbClr val="333333"/>
                </a:solidFill>
                <a:effectLst/>
                <a:latin typeface="arial" panose="020B0604020202020204" pitchFamily="34" charset="0"/>
              </a:rPr>
              <a:t>f</a:t>
            </a:r>
            <a:r>
              <a:rPr lang="zh-CN" altLang="en-US" sz="2400" b="0" i="0" dirty="0">
                <a:solidFill>
                  <a:srgbClr val="333333"/>
                </a:solidFill>
                <a:effectLst/>
                <a:latin typeface="arial" panose="020B0604020202020204" pitchFamily="34" charset="0"/>
              </a:rPr>
              <a:t>（</a:t>
            </a:r>
            <a:r>
              <a:rPr lang="en-US" altLang="zh-CN" sz="2400" b="0" i="0" dirty="0" err="1">
                <a:solidFill>
                  <a:srgbClr val="333333"/>
                </a:solidFill>
                <a:effectLst/>
                <a:latin typeface="arial" panose="020B0604020202020204" pitchFamily="34" charset="0"/>
              </a:rPr>
              <a:t>x;θ</a:t>
            </a:r>
            <a:r>
              <a:rPr lang="zh-CN" altLang="en-US" sz="2400" b="0" i="0" dirty="0">
                <a:solidFill>
                  <a:srgbClr val="333333"/>
                </a:solidFill>
                <a:effectLst/>
                <a:latin typeface="arial" panose="020B0604020202020204" pitchFamily="34" charset="0"/>
              </a:rPr>
              <a:t>）。这时候可以借助观察数据来估计这个</a:t>
            </a:r>
            <a:r>
              <a:rPr lang="en-US" altLang="zh-CN" sz="2400" b="0" i="0" dirty="0">
                <a:solidFill>
                  <a:srgbClr val="333333"/>
                </a:solidFill>
                <a:effectLst/>
                <a:latin typeface="arial" panose="020B0604020202020204" pitchFamily="34" charset="0"/>
              </a:rPr>
              <a:t>θ</a:t>
            </a:r>
            <a:r>
              <a:rPr lang="zh-CN" altLang="en-US" sz="2400" b="0" i="0" dirty="0">
                <a:solidFill>
                  <a:srgbClr val="333333"/>
                </a:solidFill>
                <a:effectLst/>
                <a:latin typeface="arial" panose="020B0604020202020204" pitchFamily="34" charset="0"/>
              </a:rPr>
              <a:t>。</a:t>
            </a:r>
            <a:r>
              <a:rPr lang="zh-CN" altLang="en-US" sz="2400" b="1" i="0" dirty="0">
                <a:solidFill>
                  <a:srgbClr val="333333"/>
                </a:solidFill>
                <a:effectLst/>
                <a:latin typeface="arial" panose="020B0604020202020204" pitchFamily="34" charset="0"/>
              </a:rPr>
              <a:t>这就是极大似然函数估计的基础。</a:t>
            </a:r>
            <a:endParaRPr lang="zh-CN" altLang="en-US" sz="2400" b="0" i="0"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val="16020208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208152" y="956572"/>
            <a:ext cx="6575285" cy="4544309"/>
          </a:xfrm>
          <a:prstGeom prst="rect">
            <a:avLst/>
          </a:prstGeom>
        </p:spPr>
      </p:pic>
    </p:spTree>
    <p:extLst>
      <p:ext uri="{BB962C8B-B14F-4D97-AF65-F5344CB8AC3E}">
        <p14:creationId xmlns:p14="http://schemas.microsoft.com/office/powerpoint/2010/main" val="39629361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876162" y="5644642"/>
            <a:ext cx="4135748" cy="529889"/>
          </a:xfrm>
          <a:prstGeom prst="rect">
            <a:avLst/>
          </a:prstGeom>
        </p:spPr>
        <p:txBody>
          <a:bodyPr vert="horz" lIns="91440" tIns="45720" rIns="91440" bIns="45720" rtlCol="0">
            <a:normAutofit/>
          </a:bodyPr>
          <a:lstStyle/>
          <a:p>
            <a:pPr marL="228600" indent="-360000">
              <a:lnSpc>
                <a:spcPct val="150000"/>
              </a:lnSpc>
              <a:spcBef>
                <a:spcPts val="1000"/>
              </a:spcBef>
              <a:buClr>
                <a:schemeClr val="accent1"/>
              </a:buClr>
              <a:buSzPct val="120000"/>
              <a:buFont typeface="Wingdings" panose="05000000000000000000" pitchFamily="2" charset="2"/>
              <a:buChar char="p"/>
            </a:pPr>
            <a:r>
              <a:rPr lang="zh-CN" altLang="en-US" sz="2200" dirty="0">
                <a:latin typeface="Verdana" panose="020B0604030504040204" pitchFamily="34" charset="0"/>
                <a:ea typeface="幼圆" panose="02010509060101010101" pitchFamily="49" charset="-122"/>
              </a:rPr>
              <a:t>令导数为</a:t>
            </a:r>
            <a:r>
              <a:rPr lang="en-US" altLang="zh-CN" sz="2200" dirty="0">
                <a:latin typeface="Verdana" panose="020B0604030504040204" pitchFamily="34" charset="0"/>
                <a:ea typeface="幼圆" panose="02010509060101010101" pitchFamily="49" charset="-122"/>
              </a:rPr>
              <a:t>0</a:t>
            </a:r>
            <a:r>
              <a:rPr lang="zh-CN" altLang="en-US" sz="2200" dirty="0">
                <a:latin typeface="Verdana" panose="020B0604030504040204" pitchFamily="34" charset="0"/>
                <a:ea typeface="幼圆" panose="02010509060101010101" pitchFamily="49" charset="-122"/>
              </a:rPr>
              <a:t>则可以求出</a:t>
            </a:r>
            <a:r>
              <a:rPr lang="en-US" altLang="zh-CN" sz="2200" dirty="0">
                <a:latin typeface="Verdana" panose="020B0604030504040204" pitchFamily="34" charset="0"/>
                <a:ea typeface="幼圆" panose="02010509060101010101" pitchFamily="49" charset="-122"/>
              </a:rPr>
              <a:t>p=0.7</a:t>
            </a:r>
            <a:endParaRPr lang="zh-CN" altLang="en-US" sz="2200" dirty="0">
              <a:latin typeface="Verdana" panose="020B0604030504040204" pitchFamily="34" charset="0"/>
              <a:ea typeface="幼圆" panose="02010509060101010101" pitchFamily="49" charset="-122"/>
            </a:endParaRPr>
          </a:p>
        </p:txBody>
      </p:sp>
      <p:sp>
        <p:nvSpPr>
          <p:cNvPr id="8" name="内容占位符 1"/>
          <p:cNvSpPr>
            <a:spLocks noGrp="1"/>
          </p:cNvSpPr>
          <p:nvPr>
            <p:ph sz="quarter" idx="14"/>
          </p:nvPr>
        </p:nvSpPr>
        <p:spPr>
          <a:xfrm>
            <a:off x="-46381" y="881867"/>
            <a:ext cx="8970149" cy="2530568"/>
          </a:xfrm>
        </p:spPr>
        <p:txBody>
          <a:bodyPr>
            <a:normAutofit fontScale="92500"/>
          </a:bodyPr>
          <a:lstStyle/>
          <a:p>
            <a:pPr>
              <a:lnSpc>
                <a:spcPct val="150000"/>
              </a:lnSpc>
            </a:pPr>
            <a:r>
              <a:rPr lang="zh-CN" altLang="en-US" dirty="0"/>
              <a:t>假设有一个袋子，里面装着白球和黑球，但是不知道他们分别有多少个，这时候需要估计每次取出一个球是白球的概率是多少？如何估计呢？ 可以通过连续有放回的从袋子里面取一百次，看看是白球还是黑球。假设取</a:t>
            </a:r>
            <a:r>
              <a:rPr lang="en-US" altLang="zh-CN" dirty="0"/>
              <a:t>100</a:t>
            </a:r>
            <a:r>
              <a:rPr lang="zh-CN" altLang="en-US" dirty="0"/>
              <a:t>次里面 白球占</a:t>
            </a:r>
            <a:r>
              <a:rPr lang="en-US" altLang="zh-CN" dirty="0"/>
              <a:t>70</a:t>
            </a:r>
            <a:r>
              <a:rPr lang="zh-CN" altLang="en-US" dirty="0"/>
              <a:t>次，黑球</a:t>
            </a:r>
            <a:r>
              <a:rPr lang="en-US" altLang="zh-CN" dirty="0"/>
              <a:t>30</a:t>
            </a:r>
            <a:r>
              <a:rPr lang="zh-CN" altLang="en-US" dirty="0"/>
              <a:t>次。设抽取是白球的概率为</a:t>
            </a:r>
            <a:r>
              <a:rPr lang="en-US" altLang="zh-CN" dirty="0">
                <a:solidFill>
                  <a:srgbClr val="C00000"/>
                </a:solidFill>
              </a:rPr>
              <a:t>p</a:t>
            </a:r>
            <a:r>
              <a:rPr lang="zh-CN" altLang="en-US" dirty="0"/>
              <a:t>。 那么一百次抽取的总概率为 </a:t>
            </a:r>
            <a:r>
              <a:rPr lang="en-US" altLang="zh-CN" dirty="0"/>
              <a:t>P(</a:t>
            </a:r>
            <a:r>
              <a:rPr lang="en-US" altLang="zh-CN" dirty="0" err="1"/>
              <a:t>x;p</a:t>
            </a:r>
            <a:r>
              <a:rPr lang="en-US" altLang="zh-CN" dirty="0"/>
              <a:t>)</a:t>
            </a:r>
            <a:r>
              <a:rPr lang="zh-CN" altLang="en-US" dirty="0"/>
              <a:t>（抽到当前这</a:t>
            </a:r>
            <a:r>
              <a:rPr lang="en-US" altLang="zh-CN" dirty="0"/>
              <a:t>100</a:t>
            </a:r>
            <a:r>
              <a:rPr lang="zh-CN" altLang="en-US" dirty="0"/>
              <a:t>个球的概率）</a:t>
            </a:r>
            <a:endParaRPr lang="en-US" altLang="zh-CN" dirty="0"/>
          </a:p>
          <a:p>
            <a:pPr>
              <a:lnSpc>
                <a:spcPct val="150000"/>
              </a:lnSpc>
            </a:pPr>
            <a:endParaRPr lang="en-US" altLang="zh-CN" dirty="0"/>
          </a:p>
          <a:p>
            <a:pPr>
              <a:lnSpc>
                <a:spcPct val="150000"/>
              </a:lnSpc>
            </a:pPr>
            <a:endParaRPr lang="en-US" altLang="zh-CN" dirty="0"/>
          </a:p>
        </p:txBody>
      </p:sp>
      <p:sp>
        <p:nvSpPr>
          <p:cNvPr id="3" name="文本框 2">
            <a:extLst>
              <a:ext uri="{FF2B5EF4-FFF2-40B4-BE49-F238E27FC236}">
                <a16:creationId xmlns:a16="http://schemas.microsoft.com/office/drawing/2014/main" id="{5777C7D8-DC4D-BFB5-4FD2-5B099A23DF3F}"/>
              </a:ext>
            </a:extLst>
          </p:cNvPr>
          <p:cNvSpPr txBox="1"/>
          <p:nvPr/>
        </p:nvSpPr>
        <p:spPr>
          <a:xfrm>
            <a:off x="140791" y="3455765"/>
            <a:ext cx="8595803" cy="1200329"/>
          </a:xfrm>
          <a:prstGeom prst="rect">
            <a:avLst/>
          </a:prstGeom>
          <a:noFill/>
        </p:spPr>
        <p:txBody>
          <a:bodyPr wrap="square">
            <a:spAutoFit/>
          </a:bodyPr>
          <a:lstStyle/>
          <a:p>
            <a:pPr algn="l"/>
            <a:r>
              <a:rPr lang="en-US" altLang="zh-CN" sz="2400" b="1" i="0" dirty="0">
                <a:solidFill>
                  <a:srgbClr val="333333"/>
                </a:solidFill>
                <a:effectLst/>
                <a:latin typeface="arial" panose="020B0604020202020204" pitchFamily="34" charset="0"/>
              </a:rPr>
              <a:t>P(</a:t>
            </a:r>
            <a:r>
              <a:rPr lang="en-US" altLang="zh-CN" sz="2400" b="1" i="0" dirty="0" err="1">
                <a:solidFill>
                  <a:srgbClr val="333333"/>
                </a:solidFill>
                <a:effectLst/>
                <a:latin typeface="arial" panose="020B0604020202020204" pitchFamily="34" charset="0"/>
              </a:rPr>
              <a:t>x;p</a:t>
            </a:r>
            <a:r>
              <a:rPr lang="zh-CN" altLang="en-US" sz="2400" b="1" i="0" dirty="0">
                <a:solidFill>
                  <a:srgbClr val="333333"/>
                </a:solidFill>
                <a:effectLst/>
                <a:latin typeface="arial" panose="020B0604020202020204" pitchFamily="34" charset="0"/>
              </a:rPr>
              <a:t>）</a:t>
            </a:r>
            <a:r>
              <a:rPr lang="en-US" altLang="zh-CN" sz="2400" b="1" i="0" dirty="0">
                <a:solidFill>
                  <a:srgbClr val="333333"/>
                </a:solidFill>
                <a:effectLst/>
                <a:latin typeface="arial" panose="020B0604020202020204" pitchFamily="34" charset="0"/>
              </a:rPr>
              <a:t>=P(x</a:t>
            </a:r>
            <a:r>
              <a:rPr lang="en-US" altLang="zh-CN" sz="2400" b="1" i="0" baseline="-25000" dirty="0">
                <a:solidFill>
                  <a:srgbClr val="333333"/>
                </a:solidFill>
                <a:effectLst/>
                <a:latin typeface="arial" panose="020B0604020202020204" pitchFamily="34" charset="0"/>
              </a:rPr>
              <a:t>1</a:t>
            </a:r>
            <a:r>
              <a:rPr lang="zh-CN" altLang="en-US" sz="2400" b="1" i="0" baseline="-25000" dirty="0">
                <a:solidFill>
                  <a:srgbClr val="333333"/>
                </a:solidFill>
                <a:effectLst/>
                <a:latin typeface="arial" panose="020B0604020202020204" pitchFamily="34" charset="0"/>
              </a:rPr>
              <a:t>，</a:t>
            </a:r>
            <a:r>
              <a:rPr lang="en-US" altLang="zh-CN" sz="2400" b="1" i="0" dirty="0">
                <a:solidFill>
                  <a:srgbClr val="333333"/>
                </a:solidFill>
                <a:effectLst/>
                <a:latin typeface="arial" panose="020B0604020202020204" pitchFamily="34" charset="0"/>
              </a:rPr>
              <a:t>x</a:t>
            </a:r>
            <a:r>
              <a:rPr lang="en-US" altLang="zh-CN" sz="2400" b="1" i="0" baseline="-25000" dirty="0">
                <a:solidFill>
                  <a:srgbClr val="333333"/>
                </a:solidFill>
                <a:effectLst/>
                <a:latin typeface="arial" panose="020B0604020202020204" pitchFamily="34" charset="0"/>
              </a:rPr>
              <a:t>2…….</a:t>
            </a:r>
            <a:r>
              <a:rPr lang="en-US" altLang="zh-CN" sz="2400" b="1" i="0" dirty="0">
                <a:solidFill>
                  <a:srgbClr val="333333"/>
                </a:solidFill>
                <a:effectLst/>
                <a:latin typeface="arial" panose="020B0604020202020204" pitchFamily="34" charset="0"/>
              </a:rPr>
              <a:t>x</a:t>
            </a:r>
            <a:r>
              <a:rPr lang="en-US" altLang="zh-CN" sz="2400" b="1" i="0" baseline="-25000" dirty="0">
                <a:solidFill>
                  <a:srgbClr val="333333"/>
                </a:solidFill>
                <a:effectLst/>
                <a:latin typeface="arial" panose="020B0604020202020204" pitchFamily="34" charset="0"/>
              </a:rPr>
              <a:t>100;</a:t>
            </a:r>
            <a:r>
              <a:rPr lang="el-GR" altLang="zh-CN" sz="2400" b="1" i="0" baseline="-25000" dirty="0">
                <a:solidFill>
                  <a:srgbClr val="333333"/>
                </a:solidFill>
                <a:effectLst/>
                <a:latin typeface="arial" panose="020B0604020202020204" pitchFamily="34" charset="0"/>
              </a:rPr>
              <a:t>θ</a:t>
            </a:r>
            <a:r>
              <a:rPr lang="el-GR" altLang="zh-CN" sz="2400" b="1" i="0" dirty="0">
                <a:solidFill>
                  <a:srgbClr val="333333"/>
                </a:solidFill>
                <a:effectLst/>
                <a:latin typeface="arial" panose="020B0604020202020204" pitchFamily="34" charset="0"/>
              </a:rPr>
              <a:t>)=</a:t>
            </a:r>
            <a:r>
              <a:rPr lang="en-US" altLang="zh-CN" sz="2400" b="1" dirty="0">
                <a:solidFill>
                  <a:srgbClr val="333333"/>
                </a:solidFill>
                <a:latin typeface="arial" panose="020B0604020202020204" pitchFamily="34" charset="0"/>
              </a:rPr>
              <a:t>P(</a:t>
            </a:r>
            <a:r>
              <a:rPr lang="en-US" altLang="zh-CN" sz="2400" b="1" i="0" dirty="0">
                <a:solidFill>
                  <a:srgbClr val="333333"/>
                </a:solidFill>
                <a:effectLst/>
                <a:latin typeface="arial" panose="020B0604020202020204" pitchFamily="34" charset="0"/>
              </a:rPr>
              <a:t>x</a:t>
            </a:r>
            <a:r>
              <a:rPr lang="en-US" altLang="zh-CN" sz="2400" b="1" i="0" baseline="-25000" dirty="0">
                <a:solidFill>
                  <a:srgbClr val="333333"/>
                </a:solidFill>
                <a:effectLst/>
                <a:latin typeface="arial" panose="020B0604020202020204" pitchFamily="34" charset="0"/>
              </a:rPr>
              <a:t>1</a:t>
            </a:r>
            <a:r>
              <a:rPr lang="en-US" altLang="zh-CN" sz="2400" b="1" i="0" dirty="0">
                <a:solidFill>
                  <a:srgbClr val="333333"/>
                </a:solidFill>
                <a:effectLst/>
                <a:latin typeface="arial" panose="020B0604020202020204" pitchFamily="34" charset="0"/>
              </a:rPr>
              <a:t>;</a:t>
            </a:r>
            <a:r>
              <a:rPr lang="el-GR" altLang="zh-CN" sz="2400" b="1" i="0" baseline="-25000" dirty="0">
                <a:solidFill>
                  <a:srgbClr val="333333"/>
                </a:solidFill>
                <a:effectLst/>
                <a:latin typeface="arial" panose="020B0604020202020204" pitchFamily="34" charset="0"/>
              </a:rPr>
              <a:t>θ</a:t>
            </a:r>
            <a:r>
              <a:rPr lang="zh-CN" altLang="el-GR" sz="2400" b="1" i="0" dirty="0">
                <a:solidFill>
                  <a:srgbClr val="333333"/>
                </a:solidFill>
                <a:effectLst/>
                <a:latin typeface="arial" panose="020B0604020202020204" pitchFamily="34" charset="0"/>
              </a:rPr>
              <a:t>）*</a:t>
            </a:r>
            <a:r>
              <a:rPr lang="en-US" altLang="zh-CN" sz="2400" b="1" dirty="0">
                <a:solidFill>
                  <a:srgbClr val="333333"/>
                </a:solidFill>
                <a:latin typeface="arial" panose="020B0604020202020204" pitchFamily="34" charset="0"/>
              </a:rPr>
              <a:t>P(</a:t>
            </a:r>
            <a:r>
              <a:rPr lang="en-US" altLang="zh-CN" sz="2400" b="1" i="0" dirty="0">
                <a:solidFill>
                  <a:srgbClr val="333333"/>
                </a:solidFill>
                <a:effectLst/>
                <a:latin typeface="arial" panose="020B0604020202020204" pitchFamily="34" charset="0"/>
              </a:rPr>
              <a:t>x</a:t>
            </a:r>
            <a:r>
              <a:rPr lang="en-US" altLang="zh-CN" sz="2400" b="1" i="0" baseline="-25000" dirty="0">
                <a:solidFill>
                  <a:srgbClr val="333333"/>
                </a:solidFill>
                <a:effectLst/>
                <a:latin typeface="arial" panose="020B0604020202020204" pitchFamily="34" charset="0"/>
              </a:rPr>
              <a:t>2</a:t>
            </a:r>
            <a:r>
              <a:rPr lang="en-US" altLang="zh-CN" sz="2400" b="1" i="0" dirty="0">
                <a:solidFill>
                  <a:srgbClr val="333333"/>
                </a:solidFill>
                <a:effectLst/>
                <a:latin typeface="arial" panose="020B0604020202020204" pitchFamily="34" charset="0"/>
              </a:rPr>
              <a:t>;</a:t>
            </a:r>
            <a:r>
              <a:rPr lang="el-GR" altLang="zh-CN" sz="2400" b="1" i="0" baseline="-25000" dirty="0">
                <a:solidFill>
                  <a:srgbClr val="333333"/>
                </a:solidFill>
                <a:effectLst/>
                <a:latin typeface="arial" panose="020B0604020202020204" pitchFamily="34" charset="0"/>
              </a:rPr>
              <a:t>θ</a:t>
            </a:r>
            <a:r>
              <a:rPr lang="zh-CN" altLang="el-GR" sz="2400" b="1" i="0" dirty="0">
                <a:solidFill>
                  <a:srgbClr val="333333"/>
                </a:solidFill>
                <a:effectLst/>
                <a:latin typeface="arial" panose="020B0604020202020204" pitchFamily="34" charset="0"/>
              </a:rPr>
              <a:t>）</a:t>
            </a:r>
            <a:r>
              <a:rPr lang="el-GR" altLang="zh-CN" sz="2400" b="1" i="0" dirty="0">
                <a:solidFill>
                  <a:srgbClr val="333333"/>
                </a:solidFill>
                <a:effectLst/>
                <a:latin typeface="arial" panose="020B0604020202020204" pitchFamily="34" charset="0"/>
              </a:rPr>
              <a:t>…</a:t>
            </a:r>
            <a:r>
              <a:rPr lang="en-US" altLang="zh-CN" sz="2400" b="1" i="0" dirty="0">
                <a:solidFill>
                  <a:srgbClr val="333333"/>
                </a:solidFill>
                <a:effectLst/>
                <a:latin typeface="arial" panose="020B0604020202020204" pitchFamily="34" charset="0"/>
              </a:rPr>
              <a:t>P(x</a:t>
            </a:r>
            <a:r>
              <a:rPr lang="en-US" altLang="zh-CN" sz="2400" b="1" i="0" baseline="-25000" dirty="0">
                <a:solidFill>
                  <a:srgbClr val="333333"/>
                </a:solidFill>
                <a:effectLst/>
                <a:latin typeface="arial" panose="020B0604020202020204" pitchFamily="34" charset="0"/>
              </a:rPr>
              <a:t>100</a:t>
            </a:r>
            <a:r>
              <a:rPr lang="en-US" altLang="zh-CN" sz="2400" b="1" i="0" dirty="0">
                <a:solidFill>
                  <a:srgbClr val="333333"/>
                </a:solidFill>
                <a:effectLst/>
                <a:latin typeface="arial" panose="020B0604020202020204" pitchFamily="34" charset="0"/>
              </a:rPr>
              <a:t>;</a:t>
            </a:r>
            <a:r>
              <a:rPr lang="el-GR" altLang="zh-CN" sz="2400" b="1" i="0" baseline="-25000" dirty="0">
                <a:solidFill>
                  <a:srgbClr val="333333"/>
                </a:solidFill>
                <a:effectLst/>
                <a:latin typeface="arial" panose="020B0604020202020204" pitchFamily="34" charset="0"/>
              </a:rPr>
              <a:t>θ</a:t>
            </a:r>
            <a:r>
              <a:rPr lang="zh-CN" altLang="el-GR" sz="2400" b="1" i="0" dirty="0">
                <a:solidFill>
                  <a:srgbClr val="333333"/>
                </a:solidFill>
                <a:effectLst/>
                <a:latin typeface="arial" panose="020B0604020202020204" pitchFamily="34" charset="0"/>
              </a:rPr>
              <a:t>）</a:t>
            </a:r>
            <a:endParaRPr lang="el-GR" altLang="zh-CN" sz="2400" b="0" i="0" dirty="0">
              <a:solidFill>
                <a:srgbClr val="333333"/>
              </a:solidFill>
              <a:effectLst/>
              <a:latin typeface="arial" panose="020B0604020202020204" pitchFamily="34" charset="0"/>
            </a:endParaRPr>
          </a:p>
          <a:p>
            <a:pPr algn="l"/>
            <a:r>
              <a:rPr lang="el-GR" altLang="zh-CN" sz="2400" b="0" i="0" dirty="0">
                <a:solidFill>
                  <a:srgbClr val="333333"/>
                </a:solidFill>
                <a:effectLst/>
                <a:latin typeface="arial" panose="020B0604020202020204" pitchFamily="34" charset="0"/>
              </a:rPr>
              <a:t>                    </a:t>
            </a:r>
            <a:r>
              <a:rPr lang="el-GR" altLang="zh-CN" sz="2400" b="1" i="0" dirty="0">
                <a:solidFill>
                  <a:srgbClr val="333333"/>
                </a:solidFill>
                <a:effectLst/>
                <a:latin typeface="arial" panose="020B0604020202020204" pitchFamily="34" charset="0"/>
              </a:rPr>
              <a:t>  </a:t>
            </a:r>
            <a:endParaRPr lang="en-US" altLang="zh-CN" sz="2400" b="1" dirty="0">
              <a:solidFill>
                <a:srgbClr val="333333"/>
              </a:solidFill>
              <a:latin typeface="arial" panose="020B0604020202020204" pitchFamily="34" charset="0"/>
            </a:endParaRPr>
          </a:p>
          <a:p>
            <a:pPr algn="l"/>
            <a:r>
              <a:rPr lang="en-US" altLang="zh-CN" sz="2400" b="1" i="0" dirty="0">
                <a:solidFill>
                  <a:srgbClr val="333333"/>
                </a:solidFill>
                <a:effectLst/>
                <a:latin typeface="arial" panose="020B0604020202020204" pitchFamily="34" charset="0"/>
              </a:rPr>
              <a:t>               </a:t>
            </a:r>
            <a:r>
              <a:rPr lang="el-GR" altLang="zh-CN" sz="2400" b="1" i="0" dirty="0">
                <a:solidFill>
                  <a:srgbClr val="333333"/>
                </a:solidFill>
                <a:effectLst/>
                <a:latin typeface="arial" panose="020B0604020202020204" pitchFamily="34" charset="0"/>
              </a:rPr>
              <a:t>=</a:t>
            </a:r>
            <a:r>
              <a:rPr lang="en-US" altLang="zh-CN" sz="2400" b="1" i="0" dirty="0">
                <a:solidFill>
                  <a:srgbClr val="333333"/>
                </a:solidFill>
                <a:effectLst/>
                <a:latin typeface="arial" panose="020B0604020202020204" pitchFamily="34" charset="0"/>
              </a:rPr>
              <a:t>p</a:t>
            </a:r>
            <a:r>
              <a:rPr lang="en-US" altLang="zh-CN" sz="2400" b="1" i="0" baseline="30000" dirty="0">
                <a:solidFill>
                  <a:srgbClr val="333333"/>
                </a:solidFill>
                <a:effectLst/>
                <a:latin typeface="arial" panose="020B0604020202020204" pitchFamily="34" charset="0"/>
              </a:rPr>
              <a:t>70</a:t>
            </a:r>
            <a:r>
              <a:rPr lang="en-US" altLang="zh-CN" sz="2400" b="1" i="0" dirty="0">
                <a:solidFill>
                  <a:srgbClr val="333333"/>
                </a:solidFill>
                <a:effectLst/>
                <a:latin typeface="arial" panose="020B0604020202020204" pitchFamily="34" charset="0"/>
              </a:rPr>
              <a:t>*(1-p)</a:t>
            </a:r>
            <a:r>
              <a:rPr lang="en-US" altLang="zh-CN" sz="2400" b="1" i="0" baseline="30000" dirty="0">
                <a:solidFill>
                  <a:srgbClr val="333333"/>
                </a:solidFill>
                <a:effectLst/>
                <a:latin typeface="arial" panose="020B0604020202020204" pitchFamily="34" charset="0"/>
              </a:rPr>
              <a:t>30</a:t>
            </a:r>
            <a:endParaRPr lang="en-US" altLang="zh-CN" sz="2400" b="0" i="0" dirty="0">
              <a:solidFill>
                <a:srgbClr val="333333"/>
              </a:solidFill>
              <a:effectLst/>
              <a:latin typeface="arial" panose="020B0604020202020204" pitchFamily="34" charset="0"/>
            </a:endParaRPr>
          </a:p>
        </p:txBody>
      </p:sp>
      <p:sp>
        <p:nvSpPr>
          <p:cNvPr id="9" name="文本框 8">
            <a:extLst>
              <a:ext uri="{FF2B5EF4-FFF2-40B4-BE49-F238E27FC236}">
                <a16:creationId xmlns:a16="http://schemas.microsoft.com/office/drawing/2014/main" id="{61AAC1F8-1DEB-72EE-9D23-C397FE3F1023}"/>
              </a:ext>
            </a:extLst>
          </p:cNvPr>
          <p:cNvSpPr txBox="1"/>
          <p:nvPr/>
        </p:nvSpPr>
        <p:spPr>
          <a:xfrm>
            <a:off x="1439310" y="4919535"/>
            <a:ext cx="4644188" cy="461665"/>
          </a:xfrm>
          <a:prstGeom prst="rect">
            <a:avLst/>
          </a:prstGeom>
          <a:noFill/>
        </p:spPr>
        <p:txBody>
          <a:bodyPr wrap="square">
            <a:spAutoFit/>
          </a:bodyPr>
          <a:lstStyle/>
          <a:p>
            <a:r>
              <a:rPr lang="en-US" altLang="zh-CN" sz="2400" b="1" i="0" dirty="0" err="1">
                <a:solidFill>
                  <a:srgbClr val="333333"/>
                </a:solidFill>
                <a:effectLst/>
                <a:latin typeface="arial" panose="020B0604020202020204" pitchFamily="34" charset="0"/>
              </a:rPr>
              <a:t>logP</a:t>
            </a:r>
            <a:r>
              <a:rPr lang="en-US" altLang="zh-CN" sz="2400" b="1" i="0" dirty="0">
                <a:solidFill>
                  <a:srgbClr val="333333"/>
                </a:solidFill>
                <a:effectLst/>
                <a:latin typeface="arial" panose="020B0604020202020204" pitchFamily="34" charset="0"/>
              </a:rPr>
              <a:t>(</a:t>
            </a:r>
            <a:r>
              <a:rPr lang="en-US" altLang="zh-CN" sz="2400" b="1" i="0" dirty="0" err="1">
                <a:solidFill>
                  <a:srgbClr val="333333"/>
                </a:solidFill>
                <a:effectLst/>
                <a:latin typeface="arial" panose="020B0604020202020204" pitchFamily="34" charset="0"/>
              </a:rPr>
              <a:t>x;p</a:t>
            </a:r>
            <a:r>
              <a:rPr lang="zh-CN" altLang="en-US" sz="2400" b="1" i="0" dirty="0">
                <a:solidFill>
                  <a:srgbClr val="333333"/>
                </a:solidFill>
                <a:effectLst/>
                <a:latin typeface="arial" panose="020B0604020202020204" pitchFamily="34" charset="0"/>
              </a:rPr>
              <a:t>）</a:t>
            </a:r>
            <a:r>
              <a:rPr lang="en-US" altLang="zh-CN" sz="2400" b="1" i="0" dirty="0">
                <a:solidFill>
                  <a:srgbClr val="333333"/>
                </a:solidFill>
                <a:effectLst/>
                <a:latin typeface="arial" panose="020B0604020202020204" pitchFamily="34" charset="0"/>
              </a:rPr>
              <a:t>=logp</a:t>
            </a:r>
            <a:r>
              <a:rPr lang="en-US" altLang="zh-CN" sz="2400" b="1" i="0" baseline="30000" dirty="0">
                <a:solidFill>
                  <a:srgbClr val="333333"/>
                </a:solidFill>
                <a:effectLst/>
                <a:latin typeface="arial" panose="020B0604020202020204" pitchFamily="34" charset="0"/>
              </a:rPr>
              <a:t>70</a:t>
            </a:r>
            <a:r>
              <a:rPr lang="en-US" altLang="zh-CN" sz="2400" b="1" i="0" dirty="0">
                <a:solidFill>
                  <a:srgbClr val="333333"/>
                </a:solidFill>
                <a:effectLst/>
                <a:latin typeface="arial" panose="020B0604020202020204" pitchFamily="34" charset="0"/>
              </a:rPr>
              <a:t>*(1-p)</a:t>
            </a:r>
            <a:r>
              <a:rPr lang="en-US" altLang="zh-CN" sz="2400" b="1" i="0" baseline="30000" dirty="0">
                <a:solidFill>
                  <a:srgbClr val="333333"/>
                </a:solidFill>
                <a:effectLst/>
                <a:latin typeface="arial" panose="020B0604020202020204" pitchFamily="34" charset="0"/>
              </a:rPr>
              <a:t>30 </a:t>
            </a:r>
            <a:endParaRPr lang="zh-CN" altLang="en-US" sz="2400" dirty="0"/>
          </a:p>
        </p:txBody>
      </p:sp>
      <p:sp>
        <p:nvSpPr>
          <p:cNvPr id="11" name="文本框 10">
            <a:extLst>
              <a:ext uri="{FF2B5EF4-FFF2-40B4-BE49-F238E27FC236}">
                <a16:creationId xmlns:a16="http://schemas.microsoft.com/office/drawing/2014/main" id="{C795F02B-81FD-6DD7-3A5D-7DCBDBB21154}"/>
              </a:ext>
            </a:extLst>
          </p:cNvPr>
          <p:cNvSpPr txBox="1"/>
          <p:nvPr/>
        </p:nvSpPr>
        <p:spPr>
          <a:xfrm>
            <a:off x="376851" y="5007676"/>
            <a:ext cx="998621" cy="461665"/>
          </a:xfrm>
          <a:prstGeom prst="rect">
            <a:avLst/>
          </a:prstGeom>
          <a:noFill/>
        </p:spPr>
        <p:txBody>
          <a:bodyPr wrap="square">
            <a:spAutoFit/>
          </a:bodyPr>
          <a:lstStyle/>
          <a:p>
            <a:r>
              <a:rPr lang="zh-CN" altLang="en-US" sz="2400" b="1" i="0" dirty="0">
                <a:effectLst/>
                <a:latin typeface="方正粗黑宋简体" panose="02000000000000000000" pitchFamily="2" charset="-122"/>
                <a:ea typeface="方正粗黑宋简体" panose="02000000000000000000" pitchFamily="2" charset="-122"/>
              </a:rPr>
              <a:t> 求导：</a:t>
            </a:r>
            <a:endParaRPr lang="zh-CN" altLang="en-US" sz="2400" b="1" dirty="0">
              <a:latin typeface="方正粗黑宋简体" panose="02000000000000000000" pitchFamily="2" charset="-122"/>
              <a:ea typeface="方正粗黑宋简体" panose="02000000000000000000" pitchFamily="2" charset="-122"/>
            </a:endParaRPr>
          </a:p>
        </p:txBody>
      </p:sp>
    </p:spTree>
    <p:extLst>
      <p:ext uri="{BB962C8B-B14F-4D97-AF65-F5344CB8AC3E}">
        <p14:creationId xmlns:p14="http://schemas.microsoft.com/office/powerpoint/2010/main" val="5878901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极大似然估计</a:t>
            </a:r>
            <a:endParaRPr lang="zh-CN" altLang="en-US" dirty="0">
              <a:latin typeface="+mj-ea"/>
              <a:ea typeface="+mj-ea"/>
            </a:endParaRPr>
          </a:p>
        </p:txBody>
      </p:sp>
      <p:sp>
        <p:nvSpPr>
          <p:cNvPr id="2" name="内容占位符 1"/>
          <p:cNvSpPr>
            <a:spLocks noGrp="1"/>
          </p:cNvSpPr>
          <p:nvPr>
            <p:ph sz="quarter" idx="14"/>
          </p:nvPr>
        </p:nvSpPr>
        <p:spPr>
          <a:xfrm>
            <a:off x="173851" y="1040892"/>
            <a:ext cx="8970149" cy="5093208"/>
          </a:xfrm>
        </p:spPr>
        <p:txBody>
          <a:bodyPr>
            <a:normAutofit/>
          </a:bodyPr>
          <a:lstStyle/>
          <a:p>
            <a:r>
              <a:rPr lang="zh-CN" altLang="en-US" dirty="0"/>
              <a:t>估计类条件概率的常用策略：先假定其具有某种确定的概率分布形式，再基于训练样本对概率分布参数估计。</a:t>
            </a:r>
            <a:endParaRPr lang="en-US" altLang="zh-CN" dirty="0"/>
          </a:p>
          <a:p>
            <a:pPr lvl="1"/>
            <a:endParaRPr lang="zh-CN" altLang="en-US" dirty="0"/>
          </a:p>
          <a:p>
            <a:r>
              <a:rPr lang="zh-CN" altLang="en-US" dirty="0"/>
              <a:t>记关于类别   的类条件概率为           ，</a:t>
            </a:r>
          </a:p>
          <a:p>
            <a:pPr lvl="1"/>
            <a:r>
              <a:rPr lang="zh-CN" altLang="en-US" dirty="0"/>
              <a:t>假设           具有确定的形式被参数     唯一确定，我们的任务就是利用训练集    估计参数        </a:t>
            </a:r>
            <a:endParaRPr lang="en-US" altLang="zh-CN" dirty="0"/>
          </a:p>
          <a:p>
            <a:endParaRPr lang="en-US" altLang="zh-CN" dirty="0"/>
          </a:p>
          <a:p>
            <a:endParaRPr lang="en-US" altLang="zh-CN" dirty="0"/>
          </a:p>
          <a:p>
            <a:endParaRPr lang="en-US" altLang="zh-CN" dirty="0"/>
          </a:p>
        </p:txBody>
      </p:sp>
      <p:graphicFrame>
        <p:nvGraphicFramePr>
          <p:cNvPr id="11" name="对象 10"/>
          <p:cNvGraphicFramePr>
            <a:graphicFrameLocks noChangeAspect="1"/>
          </p:cNvGraphicFramePr>
          <p:nvPr/>
        </p:nvGraphicFramePr>
        <p:xfrm>
          <a:off x="2092325" y="2209638"/>
          <a:ext cx="188384" cy="314686"/>
        </p:xfrm>
        <a:graphic>
          <a:graphicData uri="http://schemas.openxmlformats.org/presentationml/2006/ole">
            <mc:AlternateContent xmlns:mc="http://schemas.openxmlformats.org/markup-compatibility/2006">
              <mc:Choice xmlns:v="urn:schemas-microsoft-com:vml" Requires="v">
                <p:oleObj name="Formula" r:id="rId2" imgW="71280" imgH="119520" progId="Equation.Ribbit">
                  <p:embed/>
                </p:oleObj>
              </mc:Choice>
              <mc:Fallback>
                <p:oleObj name="Formula" r:id="rId2" imgW="71280" imgH="119520" progId="Equation.Ribbit">
                  <p:embed/>
                  <p:pic>
                    <p:nvPicPr>
                      <p:cNvPr id="11" name="对象 10"/>
                      <p:cNvPicPr/>
                      <p:nvPr/>
                    </p:nvPicPr>
                    <p:blipFill>
                      <a:blip r:embed="rId3"/>
                      <a:stretch>
                        <a:fillRect/>
                      </a:stretch>
                    </p:blipFill>
                    <p:spPr>
                      <a:xfrm>
                        <a:off x="2092325" y="2209638"/>
                        <a:ext cx="188384" cy="314686"/>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4341572" y="2184557"/>
          <a:ext cx="878128" cy="310982"/>
        </p:xfrm>
        <a:graphic>
          <a:graphicData uri="http://schemas.openxmlformats.org/presentationml/2006/ole">
            <mc:AlternateContent xmlns:mc="http://schemas.openxmlformats.org/markup-compatibility/2006">
              <mc:Choice xmlns:v="urn:schemas-microsoft-com:vml" Requires="v">
                <p:oleObj name="Formula" r:id="rId4" imgW="504360" imgH="177840" progId="Equation.Ribbit">
                  <p:embed/>
                </p:oleObj>
              </mc:Choice>
              <mc:Fallback>
                <p:oleObj name="Formula" r:id="rId4" imgW="504360" imgH="177840" progId="Equation.Ribbit">
                  <p:embed/>
                  <p:pic>
                    <p:nvPicPr>
                      <p:cNvPr id="13" name="对象 12"/>
                      <p:cNvPicPr/>
                      <p:nvPr/>
                    </p:nvPicPr>
                    <p:blipFill>
                      <a:blip r:embed="rId5"/>
                      <a:stretch>
                        <a:fillRect/>
                      </a:stretch>
                    </p:blipFill>
                    <p:spPr>
                      <a:xfrm>
                        <a:off x="4341572" y="2184557"/>
                        <a:ext cx="878128" cy="310982"/>
                      </a:xfrm>
                      <a:prstGeom prst="rect">
                        <a:avLst/>
                      </a:prstGeom>
                    </p:spPr>
                  </p:pic>
                </p:oleObj>
              </mc:Fallback>
            </mc:AlternateContent>
          </a:graphicData>
        </a:graphic>
      </p:graphicFrame>
      <p:graphicFrame>
        <p:nvGraphicFramePr>
          <p:cNvPr id="14" name="对象 13"/>
          <p:cNvGraphicFramePr>
            <a:graphicFrameLocks noChangeAspect="1"/>
          </p:cNvGraphicFramePr>
          <p:nvPr/>
        </p:nvGraphicFramePr>
        <p:xfrm>
          <a:off x="1552635" y="2536717"/>
          <a:ext cx="769352" cy="272460"/>
        </p:xfrm>
        <a:graphic>
          <a:graphicData uri="http://schemas.openxmlformats.org/presentationml/2006/ole">
            <mc:AlternateContent xmlns:mc="http://schemas.openxmlformats.org/markup-compatibility/2006">
              <mc:Choice xmlns:v="urn:schemas-microsoft-com:vml" Requires="v">
                <p:oleObj name="Formula" r:id="rId6" imgW="504360" imgH="177840" progId="Equation.Ribbit">
                  <p:embed/>
                </p:oleObj>
              </mc:Choice>
              <mc:Fallback>
                <p:oleObj name="Formula" r:id="rId6" imgW="504360" imgH="177840" progId="Equation.Ribbit">
                  <p:embed/>
                  <p:pic>
                    <p:nvPicPr>
                      <p:cNvPr id="14" name="对象 13"/>
                      <p:cNvPicPr/>
                      <p:nvPr/>
                    </p:nvPicPr>
                    <p:blipFill>
                      <a:blip r:embed="rId5"/>
                      <a:stretch>
                        <a:fillRect/>
                      </a:stretch>
                    </p:blipFill>
                    <p:spPr>
                      <a:xfrm>
                        <a:off x="1552635" y="2536717"/>
                        <a:ext cx="769352" cy="272460"/>
                      </a:xfrm>
                      <a:prstGeom prst="rect">
                        <a:avLst/>
                      </a:prstGeom>
                    </p:spPr>
                  </p:pic>
                </p:oleObj>
              </mc:Fallback>
            </mc:AlternateContent>
          </a:graphicData>
        </a:graphic>
      </p:graphicFrame>
      <p:graphicFrame>
        <p:nvGraphicFramePr>
          <p:cNvPr id="15" name="对象 14"/>
          <p:cNvGraphicFramePr>
            <a:graphicFrameLocks noChangeAspect="1"/>
          </p:cNvGraphicFramePr>
          <p:nvPr/>
        </p:nvGraphicFramePr>
        <p:xfrm>
          <a:off x="5067300" y="2525713"/>
          <a:ext cx="239713" cy="282575"/>
        </p:xfrm>
        <a:graphic>
          <a:graphicData uri="http://schemas.openxmlformats.org/presentationml/2006/ole">
            <mc:AlternateContent xmlns:mc="http://schemas.openxmlformats.org/markup-compatibility/2006">
              <mc:Choice xmlns:v="urn:schemas-microsoft-com:vml" Requires="v">
                <p:oleObj name="Formula" r:id="rId7" imgW="138600" imgH="158760" progId="Equation.Ribbit">
                  <p:embed/>
                </p:oleObj>
              </mc:Choice>
              <mc:Fallback>
                <p:oleObj name="Formula" r:id="rId7" imgW="138600" imgH="158760" progId="Equation.Ribbit">
                  <p:embed/>
                  <p:pic>
                    <p:nvPicPr>
                      <p:cNvPr id="15" name="对象 14"/>
                      <p:cNvPicPr/>
                      <p:nvPr/>
                    </p:nvPicPr>
                    <p:blipFill>
                      <a:blip r:embed="rId8"/>
                      <a:stretch>
                        <a:fillRect/>
                      </a:stretch>
                    </p:blipFill>
                    <p:spPr>
                      <a:xfrm>
                        <a:off x="5067300" y="2525713"/>
                        <a:ext cx="239713" cy="282575"/>
                      </a:xfrm>
                      <a:prstGeom prst="rect">
                        <a:avLst/>
                      </a:prstGeom>
                    </p:spPr>
                  </p:pic>
                </p:oleObj>
              </mc:Fallback>
            </mc:AlternateContent>
          </a:graphicData>
        </a:graphic>
      </p:graphicFrame>
      <p:graphicFrame>
        <p:nvGraphicFramePr>
          <p:cNvPr id="16" name="对象 15"/>
          <p:cNvGraphicFramePr>
            <a:graphicFrameLocks noChangeAspect="1"/>
          </p:cNvGraphicFramePr>
          <p:nvPr/>
        </p:nvGraphicFramePr>
        <p:xfrm>
          <a:off x="1798638" y="2830781"/>
          <a:ext cx="193675" cy="238125"/>
        </p:xfrm>
        <a:graphic>
          <a:graphicData uri="http://schemas.openxmlformats.org/presentationml/2006/ole">
            <mc:AlternateContent xmlns:mc="http://schemas.openxmlformats.org/markup-compatibility/2006">
              <mc:Choice xmlns:v="urn:schemas-microsoft-com:vml" Requires="v">
                <p:oleObj name="Formula" r:id="rId9" imgW="127080" imgH="155160" progId="Equation.Ribbit">
                  <p:embed/>
                </p:oleObj>
              </mc:Choice>
              <mc:Fallback>
                <p:oleObj name="Formula" r:id="rId9" imgW="127080" imgH="155160" progId="Equation.Ribbit">
                  <p:embed/>
                  <p:pic>
                    <p:nvPicPr>
                      <p:cNvPr id="16" name="对象 15"/>
                      <p:cNvPicPr/>
                      <p:nvPr/>
                    </p:nvPicPr>
                    <p:blipFill>
                      <a:blip r:embed="rId10"/>
                      <a:stretch>
                        <a:fillRect/>
                      </a:stretch>
                    </p:blipFill>
                    <p:spPr>
                      <a:xfrm>
                        <a:off x="1798638" y="2830781"/>
                        <a:ext cx="193675" cy="238125"/>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3167062" y="2808288"/>
          <a:ext cx="239713" cy="282575"/>
        </p:xfrm>
        <a:graphic>
          <a:graphicData uri="http://schemas.openxmlformats.org/presentationml/2006/ole">
            <mc:AlternateContent xmlns:mc="http://schemas.openxmlformats.org/markup-compatibility/2006">
              <mc:Choice xmlns:v="urn:schemas-microsoft-com:vml" Requires="v">
                <p:oleObj name="Formula" r:id="rId11" imgW="138600" imgH="158760" progId="Equation.Ribbit">
                  <p:embed/>
                </p:oleObj>
              </mc:Choice>
              <mc:Fallback>
                <p:oleObj name="Formula" r:id="rId11" imgW="138600" imgH="158760" progId="Equation.Ribbit">
                  <p:embed/>
                  <p:pic>
                    <p:nvPicPr>
                      <p:cNvPr id="17" name="对象 16"/>
                      <p:cNvPicPr/>
                      <p:nvPr/>
                    </p:nvPicPr>
                    <p:blipFill>
                      <a:blip r:embed="rId8"/>
                      <a:stretch>
                        <a:fillRect/>
                      </a:stretch>
                    </p:blipFill>
                    <p:spPr>
                      <a:xfrm>
                        <a:off x="3167062" y="2808288"/>
                        <a:ext cx="239713" cy="282575"/>
                      </a:xfrm>
                      <a:prstGeom prst="rect">
                        <a:avLst/>
                      </a:prstGeom>
                    </p:spPr>
                  </p:pic>
                </p:oleObj>
              </mc:Fallback>
            </mc:AlternateContent>
          </a:graphicData>
        </a:graphic>
      </p:graphicFrame>
    </p:spTree>
    <p:extLst>
      <p:ext uri="{BB962C8B-B14F-4D97-AF65-F5344CB8AC3E}">
        <p14:creationId xmlns:p14="http://schemas.microsoft.com/office/powerpoint/2010/main" val="16245157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极大似然估计</a:t>
            </a:r>
            <a:endParaRPr lang="zh-CN" altLang="en-US" dirty="0">
              <a:latin typeface="+mj-ea"/>
              <a:ea typeface="+mj-ea"/>
            </a:endParaRPr>
          </a:p>
        </p:txBody>
      </p:sp>
      <p:sp>
        <p:nvSpPr>
          <p:cNvPr id="2" name="内容占位符 1"/>
          <p:cNvSpPr>
            <a:spLocks noGrp="1"/>
          </p:cNvSpPr>
          <p:nvPr>
            <p:ph sz="quarter" idx="14"/>
          </p:nvPr>
        </p:nvSpPr>
        <p:spPr>
          <a:xfrm>
            <a:off x="173851" y="1040892"/>
            <a:ext cx="8970149" cy="5093208"/>
          </a:xfrm>
        </p:spPr>
        <p:txBody>
          <a:bodyPr>
            <a:normAutofit/>
          </a:bodyPr>
          <a:lstStyle/>
          <a:p>
            <a:r>
              <a:rPr lang="zh-CN" altLang="en-US" b="1" dirty="0">
                <a:solidFill>
                  <a:srgbClr val="FF0000"/>
                </a:solidFill>
              </a:rPr>
              <a:t>估计类条件概率的常用策略</a:t>
            </a:r>
            <a:r>
              <a:rPr lang="zh-CN" altLang="en-US" dirty="0"/>
              <a:t>：先假定其具有某种确定的概率分布形式，再基于训练样本对概率分布参数估计。</a:t>
            </a:r>
            <a:endParaRPr lang="en-US" altLang="zh-CN" dirty="0"/>
          </a:p>
          <a:p>
            <a:pPr lvl="1"/>
            <a:endParaRPr lang="zh-CN" altLang="en-US" dirty="0"/>
          </a:p>
          <a:p>
            <a:r>
              <a:rPr lang="zh-CN" altLang="en-US" dirty="0"/>
              <a:t>记关于类别   的类条件概率为           ，</a:t>
            </a:r>
          </a:p>
          <a:p>
            <a:pPr lvl="1"/>
            <a:r>
              <a:rPr lang="zh-CN" altLang="en-US" dirty="0"/>
              <a:t>假设           具有确定的形式被参数     唯一确定，我们的任务就是利用训练集    估计参数        </a:t>
            </a:r>
            <a:endParaRPr lang="en-US" altLang="zh-CN" dirty="0"/>
          </a:p>
          <a:p>
            <a:endParaRPr lang="en-US" altLang="zh-CN" dirty="0"/>
          </a:p>
          <a:p>
            <a:r>
              <a:rPr lang="zh-CN" altLang="en-US" dirty="0"/>
              <a:t>概率模型的训练过程就是参数估计过程，统计学界的两个学派提供了不同的方案：</a:t>
            </a:r>
            <a:endParaRPr lang="en-US" altLang="zh-CN" dirty="0"/>
          </a:p>
          <a:p>
            <a:pPr lvl="1"/>
            <a:r>
              <a:rPr lang="zh-CN" altLang="en-US" dirty="0"/>
              <a:t>频率主义学派</a:t>
            </a:r>
            <a:r>
              <a:rPr lang="en-US" altLang="zh-CN" dirty="0"/>
              <a:t> (</a:t>
            </a:r>
            <a:r>
              <a:rPr lang="en-US" altLang="zh-CN" dirty="0" err="1"/>
              <a:t>frequentist</a:t>
            </a:r>
            <a:r>
              <a:rPr lang="en-US" altLang="zh-CN" dirty="0"/>
              <a:t>)</a:t>
            </a:r>
            <a:r>
              <a:rPr lang="zh-CN" altLang="en-US" dirty="0"/>
              <a:t>认为参数虽然未知，但却存在客观值，因此可通过优化似然函数等准则来确定参数值</a:t>
            </a:r>
            <a:endParaRPr lang="en-US" altLang="zh-CN" dirty="0"/>
          </a:p>
          <a:p>
            <a:pPr lvl="1"/>
            <a:r>
              <a:rPr lang="zh-CN" altLang="en-US" dirty="0"/>
              <a:t>贝叶斯学派</a:t>
            </a:r>
            <a:r>
              <a:rPr lang="en-US" altLang="zh-CN" dirty="0"/>
              <a:t> (Bayesian)</a:t>
            </a:r>
            <a:r>
              <a:rPr lang="zh-CN" altLang="en-US" dirty="0"/>
              <a:t>认为参数是未观察到的随机变量、其本身也可由分布，因此可假定参数服从一个先验分布，然后基于观测到的数据计算参数的后验分布。</a:t>
            </a:r>
            <a:endParaRPr lang="en-US" altLang="zh-CN" dirty="0"/>
          </a:p>
          <a:p>
            <a:endParaRPr lang="en-US" altLang="zh-CN" dirty="0"/>
          </a:p>
          <a:p>
            <a:endParaRPr lang="en-US" altLang="zh-CN" dirty="0"/>
          </a:p>
        </p:txBody>
      </p:sp>
      <p:graphicFrame>
        <p:nvGraphicFramePr>
          <p:cNvPr id="11" name="对象 10"/>
          <p:cNvGraphicFramePr>
            <a:graphicFrameLocks noChangeAspect="1"/>
          </p:cNvGraphicFramePr>
          <p:nvPr>
            <p:extLst>
              <p:ext uri="{D42A27DB-BD31-4B8C-83A1-F6EECF244321}">
                <p14:modId xmlns:p14="http://schemas.microsoft.com/office/powerpoint/2010/main" val="2645076204"/>
              </p:ext>
            </p:extLst>
          </p:nvPr>
        </p:nvGraphicFramePr>
        <p:xfrm>
          <a:off x="2092325" y="2209638"/>
          <a:ext cx="188384" cy="314686"/>
        </p:xfrm>
        <a:graphic>
          <a:graphicData uri="http://schemas.openxmlformats.org/presentationml/2006/ole">
            <mc:AlternateContent xmlns:mc="http://schemas.openxmlformats.org/markup-compatibility/2006">
              <mc:Choice xmlns:v="urn:schemas-microsoft-com:vml" Requires="v">
                <p:oleObj name="Formula" r:id="rId2" imgW="71280" imgH="119520" progId="Equation.Ribbit">
                  <p:embed/>
                </p:oleObj>
              </mc:Choice>
              <mc:Fallback>
                <p:oleObj name="Formula" r:id="rId2" imgW="71280" imgH="119520" progId="Equation.Ribbit">
                  <p:embed/>
                  <p:pic>
                    <p:nvPicPr>
                      <p:cNvPr id="11" name="对象 10"/>
                      <p:cNvPicPr/>
                      <p:nvPr/>
                    </p:nvPicPr>
                    <p:blipFill>
                      <a:blip r:embed="rId3"/>
                      <a:stretch>
                        <a:fillRect/>
                      </a:stretch>
                    </p:blipFill>
                    <p:spPr>
                      <a:xfrm>
                        <a:off x="2092325" y="2209638"/>
                        <a:ext cx="188384" cy="314686"/>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3216509200"/>
              </p:ext>
            </p:extLst>
          </p:nvPr>
        </p:nvGraphicFramePr>
        <p:xfrm>
          <a:off x="4341572" y="2184557"/>
          <a:ext cx="878128" cy="310982"/>
        </p:xfrm>
        <a:graphic>
          <a:graphicData uri="http://schemas.openxmlformats.org/presentationml/2006/ole">
            <mc:AlternateContent xmlns:mc="http://schemas.openxmlformats.org/markup-compatibility/2006">
              <mc:Choice xmlns:v="urn:schemas-microsoft-com:vml" Requires="v">
                <p:oleObj name="Formula" r:id="rId4" imgW="504360" imgH="177840" progId="Equation.Ribbit">
                  <p:embed/>
                </p:oleObj>
              </mc:Choice>
              <mc:Fallback>
                <p:oleObj name="Formula" r:id="rId4" imgW="504360" imgH="177840" progId="Equation.Ribbit">
                  <p:embed/>
                  <p:pic>
                    <p:nvPicPr>
                      <p:cNvPr id="13" name="对象 12"/>
                      <p:cNvPicPr/>
                      <p:nvPr/>
                    </p:nvPicPr>
                    <p:blipFill>
                      <a:blip r:embed="rId5"/>
                      <a:stretch>
                        <a:fillRect/>
                      </a:stretch>
                    </p:blipFill>
                    <p:spPr>
                      <a:xfrm>
                        <a:off x="4341572" y="2184557"/>
                        <a:ext cx="878128" cy="310982"/>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590292834"/>
              </p:ext>
            </p:extLst>
          </p:nvPr>
        </p:nvGraphicFramePr>
        <p:xfrm>
          <a:off x="1552635" y="2536717"/>
          <a:ext cx="769352" cy="272460"/>
        </p:xfrm>
        <a:graphic>
          <a:graphicData uri="http://schemas.openxmlformats.org/presentationml/2006/ole">
            <mc:AlternateContent xmlns:mc="http://schemas.openxmlformats.org/markup-compatibility/2006">
              <mc:Choice xmlns:v="urn:schemas-microsoft-com:vml" Requires="v">
                <p:oleObj name="Formula" r:id="rId6" imgW="504360" imgH="177840" progId="Equation.Ribbit">
                  <p:embed/>
                </p:oleObj>
              </mc:Choice>
              <mc:Fallback>
                <p:oleObj name="Formula" r:id="rId6" imgW="504360" imgH="177840" progId="Equation.Ribbit">
                  <p:embed/>
                  <p:pic>
                    <p:nvPicPr>
                      <p:cNvPr id="14" name="对象 13"/>
                      <p:cNvPicPr/>
                      <p:nvPr/>
                    </p:nvPicPr>
                    <p:blipFill>
                      <a:blip r:embed="rId5"/>
                      <a:stretch>
                        <a:fillRect/>
                      </a:stretch>
                    </p:blipFill>
                    <p:spPr>
                      <a:xfrm>
                        <a:off x="1552635" y="2536717"/>
                        <a:ext cx="769352" cy="272460"/>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3605874315"/>
              </p:ext>
            </p:extLst>
          </p:nvPr>
        </p:nvGraphicFramePr>
        <p:xfrm>
          <a:off x="5067300" y="2525713"/>
          <a:ext cx="239713" cy="282575"/>
        </p:xfrm>
        <a:graphic>
          <a:graphicData uri="http://schemas.openxmlformats.org/presentationml/2006/ole">
            <mc:AlternateContent xmlns:mc="http://schemas.openxmlformats.org/markup-compatibility/2006">
              <mc:Choice xmlns:v="urn:schemas-microsoft-com:vml" Requires="v">
                <p:oleObj name="Formula" r:id="rId7" imgW="138600" imgH="158760" progId="Equation.Ribbit">
                  <p:embed/>
                </p:oleObj>
              </mc:Choice>
              <mc:Fallback>
                <p:oleObj name="Formula" r:id="rId7" imgW="138600" imgH="158760" progId="Equation.Ribbit">
                  <p:embed/>
                  <p:pic>
                    <p:nvPicPr>
                      <p:cNvPr id="15" name="对象 14"/>
                      <p:cNvPicPr/>
                      <p:nvPr/>
                    </p:nvPicPr>
                    <p:blipFill>
                      <a:blip r:embed="rId8"/>
                      <a:stretch>
                        <a:fillRect/>
                      </a:stretch>
                    </p:blipFill>
                    <p:spPr>
                      <a:xfrm>
                        <a:off x="5067300" y="2525713"/>
                        <a:ext cx="239713" cy="282575"/>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3096680884"/>
              </p:ext>
            </p:extLst>
          </p:nvPr>
        </p:nvGraphicFramePr>
        <p:xfrm>
          <a:off x="1798638" y="2830781"/>
          <a:ext cx="193675" cy="238125"/>
        </p:xfrm>
        <a:graphic>
          <a:graphicData uri="http://schemas.openxmlformats.org/presentationml/2006/ole">
            <mc:AlternateContent xmlns:mc="http://schemas.openxmlformats.org/markup-compatibility/2006">
              <mc:Choice xmlns:v="urn:schemas-microsoft-com:vml" Requires="v">
                <p:oleObj name="Formula" r:id="rId9" imgW="127080" imgH="155160" progId="Equation.Ribbit">
                  <p:embed/>
                </p:oleObj>
              </mc:Choice>
              <mc:Fallback>
                <p:oleObj name="Formula" r:id="rId9" imgW="127080" imgH="155160" progId="Equation.Ribbit">
                  <p:embed/>
                  <p:pic>
                    <p:nvPicPr>
                      <p:cNvPr id="16" name="对象 15"/>
                      <p:cNvPicPr/>
                      <p:nvPr/>
                    </p:nvPicPr>
                    <p:blipFill>
                      <a:blip r:embed="rId10"/>
                      <a:stretch>
                        <a:fillRect/>
                      </a:stretch>
                    </p:blipFill>
                    <p:spPr>
                      <a:xfrm>
                        <a:off x="1798638" y="2830781"/>
                        <a:ext cx="193675" cy="238125"/>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3123065179"/>
              </p:ext>
            </p:extLst>
          </p:nvPr>
        </p:nvGraphicFramePr>
        <p:xfrm>
          <a:off x="3167062" y="2808288"/>
          <a:ext cx="239713" cy="282575"/>
        </p:xfrm>
        <a:graphic>
          <a:graphicData uri="http://schemas.openxmlformats.org/presentationml/2006/ole">
            <mc:AlternateContent xmlns:mc="http://schemas.openxmlformats.org/markup-compatibility/2006">
              <mc:Choice xmlns:v="urn:schemas-microsoft-com:vml" Requires="v">
                <p:oleObj name="Formula" r:id="rId11" imgW="138600" imgH="158760" progId="Equation.Ribbit">
                  <p:embed/>
                </p:oleObj>
              </mc:Choice>
              <mc:Fallback>
                <p:oleObj name="Formula" r:id="rId11" imgW="138600" imgH="158760" progId="Equation.Ribbit">
                  <p:embed/>
                  <p:pic>
                    <p:nvPicPr>
                      <p:cNvPr id="17" name="对象 16"/>
                      <p:cNvPicPr/>
                      <p:nvPr/>
                    </p:nvPicPr>
                    <p:blipFill>
                      <a:blip r:embed="rId8"/>
                      <a:stretch>
                        <a:fillRect/>
                      </a:stretch>
                    </p:blipFill>
                    <p:spPr>
                      <a:xfrm>
                        <a:off x="3167062" y="2808288"/>
                        <a:ext cx="239713" cy="282575"/>
                      </a:xfrm>
                      <a:prstGeom prst="rect">
                        <a:avLst/>
                      </a:prstGeom>
                    </p:spPr>
                  </p:pic>
                </p:oleObj>
              </mc:Fallback>
            </mc:AlternateContent>
          </a:graphicData>
        </a:graphic>
      </p:graphicFrame>
    </p:spTree>
    <p:extLst>
      <p:ext uri="{BB962C8B-B14F-4D97-AF65-F5344CB8AC3E}">
        <p14:creationId xmlns:p14="http://schemas.microsoft.com/office/powerpoint/2010/main" val="399914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极大似然估计</a:t>
            </a:r>
            <a:endParaRPr lang="zh-CN" altLang="en-US" dirty="0">
              <a:latin typeface="+mj-ea"/>
              <a:ea typeface="+mj-ea"/>
            </a:endParaRPr>
          </a:p>
        </p:txBody>
      </p:sp>
      <p:sp>
        <p:nvSpPr>
          <p:cNvPr id="2" name="内容占位符 1"/>
          <p:cNvSpPr>
            <a:spLocks noGrp="1"/>
          </p:cNvSpPr>
          <p:nvPr>
            <p:ph sz="quarter" idx="14"/>
          </p:nvPr>
        </p:nvSpPr>
        <p:spPr>
          <a:xfrm>
            <a:off x="173851" y="1040891"/>
            <a:ext cx="8970149" cy="5198067"/>
          </a:xfrm>
        </p:spPr>
        <p:txBody>
          <a:bodyPr>
            <a:normAutofit/>
          </a:bodyPr>
          <a:lstStyle/>
          <a:p>
            <a:r>
              <a:rPr lang="zh-CN" altLang="en-US" dirty="0"/>
              <a:t>令     表示训练集中第   类样本的组合的集合，假设这些样本是独立的，则参数    对于数据集     的似然是</a:t>
            </a:r>
            <a:endParaRPr lang="en-US" altLang="zh-CN" dirty="0"/>
          </a:p>
          <a:p>
            <a:endParaRPr lang="en-US" altLang="zh-CN" dirty="0"/>
          </a:p>
          <a:p>
            <a:endParaRPr lang="en-US" altLang="zh-CN" dirty="0"/>
          </a:p>
          <a:p>
            <a:pPr lvl="1"/>
            <a:r>
              <a:rPr lang="zh-CN" altLang="en-US" dirty="0"/>
              <a:t>对    进行极大似然估计，寻找能最大化似然                的参数值    。直观上看，极大似然估计是试图在    所有可能的取值中，找到一个使数据出现的“可能性”最大值。</a:t>
            </a:r>
          </a:p>
          <a:p>
            <a:endParaRPr lang="en-US" altLang="zh-CN" dirty="0"/>
          </a:p>
          <a:p>
            <a:endParaRPr lang="en-US" altLang="zh-CN" dirty="0"/>
          </a:p>
          <a:p>
            <a:endParaRPr lang="en-US" altLang="zh-CN" dirty="0"/>
          </a:p>
        </p:txBody>
      </p:sp>
      <p:pic>
        <p:nvPicPr>
          <p:cNvPr id="18" name="图片 17"/>
          <p:cNvPicPr>
            <a:picLocks noChangeAspect="1"/>
          </p:cNvPicPr>
          <p:nvPr/>
        </p:nvPicPr>
        <p:blipFill>
          <a:blip r:embed="rId2"/>
          <a:stretch>
            <a:fillRect/>
          </a:stretch>
        </p:blipFill>
        <p:spPr>
          <a:xfrm>
            <a:off x="5941729" y="2624349"/>
            <a:ext cx="1290557" cy="285570"/>
          </a:xfrm>
          <a:prstGeom prst="rect">
            <a:avLst/>
          </a:prstGeom>
        </p:spPr>
      </p:pic>
      <p:pic>
        <p:nvPicPr>
          <p:cNvPr id="20" name="图片 19"/>
          <p:cNvPicPr>
            <a:picLocks noChangeAspect="1"/>
          </p:cNvPicPr>
          <p:nvPr/>
        </p:nvPicPr>
        <p:blipFill>
          <a:blip r:embed="rId3"/>
          <a:stretch>
            <a:fillRect/>
          </a:stretch>
        </p:blipFill>
        <p:spPr>
          <a:xfrm>
            <a:off x="8343159" y="2609971"/>
            <a:ext cx="230644" cy="272929"/>
          </a:xfrm>
          <a:prstGeom prst="rect">
            <a:avLst/>
          </a:prstGeom>
        </p:spPr>
      </p:pic>
      <p:pic>
        <p:nvPicPr>
          <p:cNvPr id="21" name="图片 20"/>
          <p:cNvPicPr>
            <a:picLocks noChangeAspect="1"/>
          </p:cNvPicPr>
          <p:nvPr/>
        </p:nvPicPr>
        <p:blipFill>
          <a:blip r:embed="rId4"/>
          <a:stretch>
            <a:fillRect/>
          </a:stretch>
        </p:blipFill>
        <p:spPr>
          <a:xfrm>
            <a:off x="4830856" y="2891577"/>
            <a:ext cx="259533" cy="263056"/>
          </a:xfrm>
          <a:prstGeom prst="rect">
            <a:avLst/>
          </a:prstGeom>
        </p:spPr>
      </p:pic>
      <p:graphicFrame>
        <p:nvGraphicFramePr>
          <p:cNvPr id="19" name="对象 18"/>
          <p:cNvGraphicFramePr>
            <a:graphicFrameLocks noChangeAspect="1"/>
          </p:cNvGraphicFramePr>
          <p:nvPr>
            <p:extLst>
              <p:ext uri="{D42A27DB-BD31-4B8C-83A1-F6EECF244321}">
                <p14:modId xmlns:p14="http://schemas.microsoft.com/office/powerpoint/2010/main" val="473941897"/>
              </p:ext>
            </p:extLst>
          </p:nvPr>
        </p:nvGraphicFramePr>
        <p:xfrm>
          <a:off x="1020297" y="1147803"/>
          <a:ext cx="286433" cy="252334"/>
        </p:xfrm>
        <a:graphic>
          <a:graphicData uri="http://schemas.openxmlformats.org/presentationml/2006/ole">
            <mc:AlternateContent xmlns:mc="http://schemas.openxmlformats.org/markup-compatibility/2006">
              <mc:Choice xmlns:v="urn:schemas-microsoft-com:vml" Requires="v">
                <p:oleObj name="Formula" r:id="rId5" imgW="176760" imgH="156240" progId="Equation.Ribbit">
                  <p:embed/>
                </p:oleObj>
              </mc:Choice>
              <mc:Fallback>
                <p:oleObj name="Formula" r:id="rId5" imgW="176760" imgH="156240" progId="Equation.Ribbit">
                  <p:embed/>
                  <p:pic>
                    <p:nvPicPr>
                      <p:cNvPr id="19" name="对象 18"/>
                      <p:cNvPicPr/>
                      <p:nvPr/>
                    </p:nvPicPr>
                    <p:blipFill>
                      <a:blip r:embed="rId6"/>
                      <a:stretch>
                        <a:fillRect/>
                      </a:stretch>
                    </p:blipFill>
                    <p:spPr>
                      <a:xfrm>
                        <a:off x="1020297" y="1147803"/>
                        <a:ext cx="286433" cy="252334"/>
                      </a:xfrm>
                      <a:prstGeom prst="rect">
                        <a:avLst/>
                      </a:prstGeom>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3535008135"/>
              </p:ext>
            </p:extLst>
          </p:nvPr>
        </p:nvGraphicFramePr>
        <p:xfrm>
          <a:off x="3443344" y="1147803"/>
          <a:ext cx="157218" cy="265076"/>
        </p:xfrm>
        <a:graphic>
          <a:graphicData uri="http://schemas.openxmlformats.org/presentationml/2006/ole">
            <mc:AlternateContent xmlns:mc="http://schemas.openxmlformats.org/markup-compatibility/2006">
              <mc:Choice xmlns:v="urn:schemas-microsoft-com:vml" Requires="v">
                <p:oleObj name="Formula" r:id="rId7" imgW="71280" imgH="119520" progId="Equation.Ribbit">
                  <p:embed/>
                </p:oleObj>
              </mc:Choice>
              <mc:Fallback>
                <p:oleObj name="Formula" r:id="rId7" imgW="71280" imgH="119520" progId="Equation.Ribbit">
                  <p:embed/>
                  <p:pic>
                    <p:nvPicPr>
                      <p:cNvPr id="23" name="对象 22"/>
                      <p:cNvPicPr/>
                      <p:nvPr/>
                    </p:nvPicPr>
                    <p:blipFill>
                      <a:blip r:embed="rId8"/>
                      <a:stretch>
                        <a:fillRect/>
                      </a:stretch>
                    </p:blipFill>
                    <p:spPr>
                      <a:xfrm>
                        <a:off x="3443344" y="1147803"/>
                        <a:ext cx="157218" cy="265076"/>
                      </a:xfrm>
                      <a:prstGeom prst="rect">
                        <a:avLst/>
                      </a:prstGeom>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2972932589"/>
              </p:ext>
            </p:extLst>
          </p:nvPr>
        </p:nvGraphicFramePr>
        <p:xfrm>
          <a:off x="1967528" y="1412879"/>
          <a:ext cx="239713" cy="282575"/>
        </p:xfrm>
        <a:graphic>
          <a:graphicData uri="http://schemas.openxmlformats.org/presentationml/2006/ole">
            <mc:AlternateContent xmlns:mc="http://schemas.openxmlformats.org/markup-compatibility/2006">
              <mc:Choice xmlns:v="urn:schemas-microsoft-com:vml" Requires="v">
                <p:oleObj name="Formula" r:id="rId9" imgW="138600" imgH="158760" progId="Equation.Ribbit">
                  <p:embed/>
                </p:oleObj>
              </mc:Choice>
              <mc:Fallback>
                <p:oleObj name="Formula" r:id="rId9" imgW="138600" imgH="158760" progId="Equation.Ribbit">
                  <p:embed/>
                  <p:pic>
                    <p:nvPicPr>
                      <p:cNvPr id="27" name="对象 26"/>
                      <p:cNvPicPr/>
                      <p:nvPr/>
                    </p:nvPicPr>
                    <p:blipFill>
                      <a:blip r:embed="rId10"/>
                      <a:stretch>
                        <a:fillRect/>
                      </a:stretch>
                    </p:blipFill>
                    <p:spPr>
                      <a:xfrm>
                        <a:off x="1967528" y="1412879"/>
                        <a:ext cx="239713" cy="282575"/>
                      </a:xfrm>
                      <a:prstGeom prst="rect">
                        <a:avLst/>
                      </a:prstGeom>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503409835"/>
              </p:ext>
            </p:extLst>
          </p:nvPr>
        </p:nvGraphicFramePr>
        <p:xfrm>
          <a:off x="3801549" y="1419624"/>
          <a:ext cx="305447" cy="269084"/>
        </p:xfrm>
        <a:graphic>
          <a:graphicData uri="http://schemas.openxmlformats.org/presentationml/2006/ole">
            <mc:AlternateContent xmlns:mc="http://schemas.openxmlformats.org/markup-compatibility/2006">
              <mc:Choice xmlns:v="urn:schemas-microsoft-com:vml" Requires="v">
                <p:oleObj name="Formula" r:id="rId11" imgW="176760" imgH="156240" progId="Equation.Ribbit">
                  <p:embed/>
                </p:oleObj>
              </mc:Choice>
              <mc:Fallback>
                <p:oleObj name="Formula" r:id="rId11" imgW="176760" imgH="156240" progId="Equation.Ribbit">
                  <p:embed/>
                  <p:pic>
                    <p:nvPicPr>
                      <p:cNvPr id="28" name="对象 27"/>
                      <p:cNvPicPr/>
                      <p:nvPr/>
                    </p:nvPicPr>
                    <p:blipFill>
                      <a:blip r:embed="rId6"/>
                      <a:stretch>
                        <a:fillRect/>
                      </a:stretch>
                    </p:blipFill>
                    <p:spPr>
                      <a:xfrm>
                        <a:off x="3801549" y="1419624"/>
                        <a:ext cx="305447" cy="269084"/>
                      </a:xfrm>
                      <a:prstGeom prst="rect">
                        <a:avLst/>
                      </a:prstGeom>
                    </p:spPr>
                  </p:pic>
                </p:oleObj>
              </mc:Fallback>
            </mc:AlternateContent>
          </a:graphicData>
        </a:graphic>
      </p:graphicFrame>
      <p:grpSp>
        <p:nvGrpSpPr>
          <p:cNvPr id="5" name="组合 4"/>
          <p:cNvGrpSpPr/>
          <p:nvPr/>
        </p:nvGrpSpPr>
        <p:grpSpPr>
          <a:xfrm>
            <a:off x="2369179" y="1859147"/>
            <a:ext cx="4831219" cy="677009"/>
            <a:chOff x="2369179" y="1859147"/>
            <a:chExt cx="4831219" cy="677009"/>
          </a:xfrm>
          <a:solidFill>
            <a:srgbClr val="FFFF00"/>
          </a:solidFill>
        </p:grpSpPr>
        <p:graphicFrame>
          <p:nvGraphicFramePr>
            <p:cNvPr id="29" name="对象 28"/>
            <p:cNvGraphicFramePr>
              <a:graphicFrameLocks noChangeAspect="1"/>
            </p:cNvGraphicFramePr>
            <p:nvPr>
              <p:extLst>
                <p:ext uri="{D42A27DB-BD31-4B8C-83A1-F6EECF244321}">
                  <p14:modId xmlns:p14="http://schemas.microsoft.com/office/powerpoint/2010/main" val="3881883258"/>
                </p:ext>
              </p:extLst>
            </p:nvPr>
          </p:nvGraphicFramePr>
          <p:xfrm>
            <a:off x="2369179" y="1859147"/>
            <a:ext cx="3269622" cy="677009"/>
          </p:xfrm>
          <a:graphic>
            <a:graphicData uri="http://schemas.openxmlformats.org/presentationml/2006/ole">
              <mc:AlternateContent xmlns:mc="http://schemas.openxmlformats.org/markup-compatibility/2006">
                <mc:Choice xmlns:v="urn:schemas-microsoft-com:vml" Requires="v">
                  <p:oleObj name="Formula" r:id="rId12" imgW="1742760" imgH="362160" progId="Equation.Ribbit">
                    <p:embed/>
                  </p:oleObj>
                </mc:Choice>
                <mc:Fallback>
                  <p:oleObj name="Formula" r:id="rId12" imgW="1742760" imgH="362160" progId="Equation.Ribbit">
                    <p:embed/>
                    <p:pic>
                      <p:nvPicPr>
                        <p:cNvPr id="29" name="对象 28"/>
                        <p:cNvPicPr/>
                        <p:nvPr/>
                      </p:nvPicPr>
                      <p:blipFill>
                        <a:blip r:embed="rId13"/>
                        <a:stretch>
                          <a:fillRect/>
                        </a:stretch>
                      </p:blipFill>
                      <p:spPr>
                        <a:xfrm>
                          <a:off x="2369179" y="1859147"/>
                          <a:ext cx="3269622" cy="677009"/>
                        </a:xfrm>
                        <a:prstGeom prst="rect">
                          <a:avLst/>
                        </a:prstGeom>
                      </p:spPr>
                    </p:pic>
                  </p:oleObj>
                </mc:Fallback>
              </mc:AlternateContent>
            </a:graphicData>
          </a:graphic>
        </p:graphicFrame>
        <p:pic>
          <p:nvPicPr>
            <p:cNvPr id="3" name="图片 2"/>
            <p:cNvPicPr>
              <a:picLocks noChangeAspect="1"/>
            </p:cNvPicPr>
            <p:nvPr/>
          </p:nvPicPr>
          <p:blipFill>
            <a:blip r:embed="rId14"/>
            <a:stretch>
              <a:fillRect/>
            </a:stretch>
          </p:blipFill>
          <p:spPr>
            <a:xfrm>
              <a:off x="6694304" y="1905000"/>
              <a:ext cx="506094" cy="314392"/>
            </a:xfrm>
            <a:prstGeom prst="rect">
              <a:avLst/>
            </a:prstGeom>
            <a:grpFill/>
          </p:spPr>
        </p:pic>
      </p:grpSp>
      <p:graphicFrame>
        <p:nvGraphicFramePr>
          <p:cNvPr id="30" name="对象 29"/>
          <p:cNvGraphicFramePr>
            <a:graphicFrameLocks noChangeAspect="1"/>
          </p:cNvGraphicFramePr>
          <p:nvPr>
            <p:extLst>
              <p:ext uri="{D42A27DB-BD31-4B8C-83A1-F6EECF244321}">
                <p14:modId xmlns:p14="http://schemas.microsoft.com/office/powerpoint/2010/main" val="82462207"/>
              </p:ext>
            </p:extLst>
          </p:nvPr>
        </p:nvGraphicFramePr>
        <p:xfrm>
          <a:off x="1306730" y="2633026"/>
          <a:ext cx="219333" cy="258551"/>
        </p:xfrm>
        <a:graphic>
          <a:graphicData uri="http://schemas.openxmlformats.org/presentationml/2006/ole">
            <mc:AlternateContent xmlns:mc="http://schemas.openxmlformats.org/markup-compatibility/2006">
              <mc:Choice xmlns:v="urn:schemas-microsoft-com:vml" Requires="v">
                <p:oleObj name="Formula" r:id="rId15" imgW="138600" imgH="158760" progId="Equation.Ribbit">
                  <p:embed/>
                </p:oleObj>
              </mc:Choice>
              <mc:Fallback>
                <p:oleObj name="Formula" r:id="rId15" imgW="138600" imgH="158760" progId="Equation.Ribbit">
                  <p:embed/>
                  <p:pic>
                    <p:nvPicPr>
                      <p:cNvPr id="30" name="对象 29"/>
                      <p:cNvPicPr/>
                      <p:nvPr/>
                    </p:nvPicPr>
                    <p:blipFill>
                      <a:blip r:embed="rId10"/>
                      <a:stretch>
                        <a:fillRect/>
                      </a:stretch>
                    </p:blipFill>
                    <p:spPr>
                      <a:xfrm>
                        <a:off x="1306730" y="2633026"/>
                        <a:ext cx="219333" cy="258551"/>
                      </a:xfrm>
                      <a:prstGeom prst="rect">
                        <a:avLst/>
                      </a:prstGeom>
                    </p:spPr>
                  </p:pic>
                </p:oleObj>
              </mc:Fallback>
            </mc:AlternateContent>
          </a:graphicData>
        </a:graphic>
      </p:graphicFrame>
    </p:spTree>
    <p:extLst>
      <p:ext uri="{BB962C8B-B14F-4D97-AF65-F5344CB8AC3E}">
        <p14:creationId xmlns:p14="http://schemas.microsoft.com/office/powerpoint/2010/main" val="174375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223" y="85104"/>
            <a:ext cx="7886700" cy="570310"/>
          </a:xfrm>
        </p:spPr>
        <p:txBody>
          <a:bodyPr vert="horz" lIns="91440" tIns="45720" rIns="91440" bIns="45720" rtlCol="0" anchor="ctr">
            <a:normAutofit fontScale="90000"/>
          </a:bodyPr>
          <a:lstStyle/>
          <a:p>
            <a:r>
              <a:rPr altLang="en-US" dirty="0" err="1"/>
              <a:t>基本原理</a:t>
            </a:r>
            <a:endParaRPr altLang="zh-CN" dirty="0"/>
          </a:p>
        </p:txBody>
      </p:sp>
      <p:sp>
        <p:nvSpPr>
          <p:cNvPr id="6" name="文本框 5">
            <a:extLst>
              <a:ext uri="{FF2B5EF4-FFF2-40B4-BE49-F238E27FC236}">
                <a16:creationId xmlns:a16="http://schemas.microsoft.com/office/drawing/2014/main" id="{FDA7CEDA-47EF-7966-603A-3873E8C9DBF0}"/>
              </a:ext>
            </a:extLst>
          </p:cNvPr>
          <p:cNvSpPr txBox="1"/>
          <p:nvPr/>
        </p:nvSpPr>
        <p:spPr>
          <a:xfrm>
            <a:off x="1271388" y="2101714"/>
            <a:ext cx="6601223" cy="2931572"/>
          </a:xfrm>
          <a:prstGeom prst="rect">
            <a:avLst/>
          </a:prstGeom>
          <a:noFill/>
        </p:spPr>
        <p:txBody>
          <a:bodyPr wrap="square">
            <a:spAutoFit/>
          </a:bodyPr>
          <a:lstStyle/>
          <a:p>
            <a:pPr eaLnBrk="1" hangingPunct="1">
              <a:lnSpc>
                <a:spcPct val="150000"/>
              </a:lnSpc>
            </a:pPr>
            <a:r>
              <a:rPr lang="zh-CN" altLang="en-US" sz="3200" dirty="0">
                <a:latin typeface="+mn-ea"/>
                <a:ea typeface="+mn-ea"/>
              </a:rPr>
              <a:t> </a:t>
            </a:r>
            <a:r>
              <a:rPr lang="zh-CN" altLang="en-US" sz="3200" dirty="0">
                <a:solidFill>
                  <a:srgbClr val="FF0000"/>
                </a:solidFill>
                <a:latin typeface="+mn-ea"/>
                <a:ea typeface="+mn-ea"/>
              </a:rPr>
              <a:t>会选择高概率对应的类别</a:t>
            </a:r>
            <a:r>
              <a:rPr lang="zh-CN" altLang="en-US" sz="3200" dirty="0">
                <a:latin typeface="+mn-ea"/>
                <a:ea typeface="+mn-ea"/>
              </a:rPr>
              <a:t> </a:t>
            </a:r>
            <a:endParaRPr lang="en-US" altLang="zh-CN" sz="3200" dirty="0">
              <a:latin typeface="+mn-ea"/>
              <a:ea typeface="+mn-ea"/>
            </a:endParaRPr>
          </a:p>
          <a:p>
            <a:pPr eaLnBrk="1" hangingPunct="1">
              <a:lnSpc>
                <a:spcPct val="150000"/>
              </a:lnSpc>
            </a:pPr>
            <a:endParaRPr lang="en-US" altLang="zh-CN" sz="3200" dirty="0">
              <a:solidFill>
                <a:srgbClr val="FF0000"/>
              </a:solidFill>
              <a:latin typeface="+mn-ea"/>
            </a:endParaRPr>
          </a:p>
          <a:p>
            <a:pPr eaLnBrk="1" hangingPunct="1">
              <a:lnSpc>
                <a:spcPct val="150000"/>
              </a:lnSpc>
            </a:pPr>
            <a:r>
              <a:rPr lang="en-US" altLang="zh-CN" sz="3200" dirty="0">
                <a:solidFill>
                  <a:srgbClr val="FF0000"/>
                </a:solidFill>
                <a:latin typeface="+mn-ea"/>
                <a:ea typeface="+mn-ea"/>
              </a:rPr>
              <a:t> </a:t>
            </a:r>
            <a:r>
              <a:rPr lang="zh-CN" altLang="en-US" sz="3200" dirty="0">
                <a:solidFill>
                  <a:srgbClr val="FF0000"/>
                </a:solidFill>
                <a:latin typeface="+mn-ea"/>
                <a:ea typeface="+mn-ea"/>
              </a:rPr>
              <a:t>核心问题是：</a:t>
            </a:r>
            <a:endParaRPr lang="en-US" altLang="zh-CN" sz="3200" dirty="0">
              <a:solidFill>
                <a:srgbClr val="FF0000"/>
              </a:solidFill>
              <a:latin typeface="+mn-ea"/>
              <a:ea typeface="+mn-ea"/>
            </a:endParaRPr>
          </a:p>
          <a:p>
            <a:pPr eaLnBrk="1" hangingPunct="1">
              <a:lnSpc>
                <a:spcPct val="150000"/>
              </a:lnSpc>
            </a:pPr>
            <a:r>
              <a:rPr lang="en-US" altLang="zh-CN" sz="3200" dirty="0">
                <a:solidFill>
                  <a:srgbClr val="FF0000"/>
                </a:solidFill>
                <a:latin typeface="+mn-ea"/>
              </a:rPr>
              <a:t>  </a:t>
            </a:r>
            <a:r>
              <a:rPr lang="zh-CN" altLang="en-US" sz="3200" dirty="0">
                <a:solidFill>
                  <a:srgbClr val="FF0000"/>
                </a:solidFill>
                <a:latin typeface="+mn-ea"/>
                <a:ea typeface="+mn-ea"/>
              </a:rPr>
              <a:t>学习如何计算不同类别的概率</a:t>
            </a:r>
            <a:r>
              <a:rPr lang="zh-CN" altLang="en-US" sz="3200" dirty="0">
                <a:latin typeface="+mn-ea"/>
                <a:ea typeface="+mn-ea"/>
              </a:rPr>
              <a:t> </a:t>
            </a:r>
          </a:p>
        </p:txBody>
      </p:sp>
      <p:sp>
        <p:nvSpPr>
          <p:cNvPr id="8" name="文本框 7">
            <a:extLst>
              <a:ext uri="{FF2B5EF4-FFF2-40B4-BE49-F238E27FC236}">
                <a16:creationId xmlns:a16="http://schemas.microsoft.com/office/drawing/2014/main" id="{678FDCE1-1EF5-5BCF-BD50-7F31E7378F2C}"/>
              </a:ext>
            </a:extLst>
          </p:cNvPr>
          <p:cNvSpPr txBox="1"/>
          <p:nvPr/>
        </p:nvSpPr>
        <p:spPr>
          <a:xfrm>
            <a:off x="749300" y="1193898"/>
            <a:ext cx="4572000" cy="461665"/>
          </a:xfrm>
          <a:prstGeom prst="rect">
            <a:avLst/>
          </a:prstGeom>
          <a:noFill/>
        </p:spPr>
        <p:txBody>
          <a:bodyPr wrap="square">
            <a:spAutoFit/>
          </a:bodyPr>
          <a:lstStyle/>
          <a:p>
            <a:r>
              <a:rPr lang="zh-CN" altLang="en-US" sz="2400" dirty="0">
                <a:latin typeface="+mn-ea"/>
                <a:ea typeface="+mn-ea"/>
              </a:rPr>
              <a:t>贝叶斯决策理论的核心思想</a:t>
            </a:r>
            <a:endParaRPr lang="zh-CN" altLang="en-US" sz="2400" dirty="0"/>
          </a:p>
        </p:txBody>
      </p:sp>
    </p:spTree>
    <p:extLst>
      <p:ext uri="{BB962C8B-B14F-4D97-AF65-F5344CB8AC3E}">
        <p14:creationId xmlns:p14="http://schemas.microsoft.com/office/powerpoint/2010/main" val="15240045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极大似然估计</a:t>
            </a:r>
            <a:endParaRPr lang="zh-CN" altLang="en-US" dirty="0">
              <a:latin typeface="+mj-ea"/>
              <a:ea typeface="+mj-ea"/>
            </a:endParaRPr>
          </a:p>
        </p:txBody>
      </p:sp>
      <p:sp>
        <p:nvSpPr>
          <p:cNvPr id="2" name="内容占位符 1"/>
          <p:cNvSpPr>
            <a:spLocks noGrp="1"/>
          </p:cNvSpPr>
          <p:nvPr>
            <p:ph sz="quarter" idx="14"/>
          </p:nvPr>
        </p:nvSpPr>
        <p:spPr>
          <a:xfrm>
            <a:off x="173851" y="1040891"/>
            <a:ext cx="8970149" cy="5198067"/>
          </a:xfrm>
        </p:spPr>
        <p:txBody>
          <a:bodyPr>
            <a:normAutofit/>
          </a:bodyPr>
          <a:lstStyle/>
          <a:p>
            <a:r>
              <a:rPr lang="zh-CN" altLang="en-US" dirty="0"/>
              <a:t>令     表示训练集中第   类样本的组合的集合，假设这些样本是独立的，则参数    对于数据集     的似然是</a:t>
            </a:r>
            <a:endParaRPr lang="en-US" altLang="zh-CN" dirty="0"/>
          </a:p>
          <a:p>
            <a:endParaRPr lang="en-US" altLang="zh-CN" dirty="0"/>
          </a:p>
          <a:p>
            <a:endParaRPr lang="en-US" altLang="zh-CN" dirty="0"/>
          </a:p>
          <a:p>
            <a:pPr lvl="1"/>
            <a:r>
              <a:rPr lang="zh-CN" altLang="en-US" dirty="0"/>
              <a:t>对    进行极大似然估计，寻找能最大化似然                的参数值    。直观上看，极大似然估计是试图在    所有可能的取值中，找到一个使数据出现的“可能性”最大值。</a:t>
            </a:r>
          </a:p>
          <a:p>
            <a:r>
              <a:rPr lang="zh-CN" altLang="en-US" dirty="0"/>
              <a:t>式</a:t>
            </a:r>
            <a:r>
              <a:rPr lang="en-US" altLang="zh-CN" dirty="0"/>
              <a:t> </a:t>
            </a:r>
            <a:r>
              <a:rPr lang="en-US" altLang="zh-CN" dirty="0">
                <a:latin typeface="+mn-ea"/>
                <a:ea typeface="+mn-ea"/>
              </a:rPr>
              <a:t>(7.9)</a:t>
            </a:r>
            <a:r>
              <a:rPr lang="zh-CN" altLang="en-US" dirty="0"/>
              <a:t>的连乘操作易造成下溢，通常使用</a:t>
            </a:r>
            <a:r>
              <a:rPr lang="zh-CN" altLang="en-US" b="1" dirty="0">
                <a:solidFill>
                  <a:srgbClr val="FF0000"/>
                </a:solidFill>
              </a:rPr>
              <a:t>对数似然</a:t>
            </a:r>
            <a:r>
              <a:rPr lang="en-US" altLang="zh-CN" dirty="0"/>
              <a:t>(log-likelihood)</a:t>
            </a:r>
          </a:p>
          <a:p>
            <a:endParaRPr lang="en-US" altLang="zh-CN" dirty="0"/>
          </a:p>
          <a:p>
            <a:endParaRPr lang="en-US" altLang="zh-CN" dirty="0"/>
          </a:p>
          <a:p>
            <a:endParaRPr lang="en-US" altLang="zh-CN" dirty="0"/>
          </a:p>
          <a:p>
            <a:pPr marL="0" indent="0">
              <a:buNone/>
            </a:pPr>
            <a:endParaRPr lang="en-US" altLang="zh-CN" dirty="0"/>
          </a:p>
          <a:p>
            <a:r>
              <a:rPr lang="zh-CN" altLang="en-US" dirty="0"/>
              <a:t>此时参数     的极大似然估计    为            </a:t>
            </a:r>
          </a:p>
          <a:p>
            <a:endParaRPr lang="en-US" altLang="zh-CN" dirty="0"/>
          </a:p>
          <a:p>
            <a:endParaRPr lang="en-US" altLang="zh-CN" dirty="0"/>
          </a:p>
          <a:p>
            <a:endParaRPr lang="en-US" altLang="zh-CN" dirty="0"/>
          </a:p>
        </p:txBody>
      </p:sp>
      <p:pic>
        <p:nvPicPr>
          <p:cNvPr id="18" name="图片 17"/>
          <p:cNvPicPr>
            <a:picLocks noChangeAspect="1"/>
          </p:cNvPicPr>
          <p:nvPr/>
        </p:nvPicPr>
        <p:blipFill>
          <a:blip r:embed="rId2"/>
          <a:stretch>
            <a:fillRect/>
          </a:stretch>
        </p:blipFill>
        <p:spPr>
          <a:xfrm>
            <a:off x="5941729" y="2624349"/>
            <a:ext cx="1290557" cy="285570"/>
          </a:xfrm>
          <a:prstGeom prst="rect">
            <a:avLst/>
          </a:prstGeom>
        </p:spPr>
      </p:pic>
      <p:pic>
        <p:nvPicPr>
          <p:cNvPr id="20" name="图片 19"/>
          <p:cNvPicPr>
            <a:picLocks noChangeAspect="1"/>
          </p:cNvPicPr>
          <p:nvPr/>
        </p:nvPicPr>
        <p:blipFill>
          <a:blip r:embed="rId3"/>
          <a:stretch>
            <a:fillRect/>
          </a:stretch>
        </p:blipFill>
        <p:spPr>
          <a:xfrm>
            <a:off x="8343159" y="2609971"/>
            <a:ext cx="230644" cy="272929"/>
          </a:xfrm>
          <a:prstGeom prst="rect">
            <a:avLst/>
          </a:prstGeom>
        </p:spPr>
      </p:pic>
      <p:pic>
        <p:nvPicPr>
          <p:cNvPr id="21" name="图片 20"/>
          <p:cNvPicPr>
            <a:picLocks noChangeAspect="1"/>
          </p:cNvPicPr>
          <p:nvPr/>
        </p:nvPicPr>
        <p:blipFill>
          <a:blip r:embed="rId4"/>
          <a:stretch>
            <a:fillRect/>
          </a:stretch>
        </p:blipFill>
        <p:spPr>
          <a:xfrm>
            <a:off x="4830856" y="2891577"/>
            <a:ext cx="259533" cy="263056"/>
          </a:xfrm>
          <a:prstGeom prst="rect">
            <a:avLst/>
          </a:prstGeom>
        </p:spPr>
      </p:pic>
      <p:graphicFrame>
        <p:nvGraphicFramePr>
          <p:cNvPr id="19" name="对象 18"/>
          <p:cNvGraphicFramePr>
            <a:graphicFrameLocks noChangeAspect="1"/>
          </p:cNvGraphicFramePr>
          <p:nvPr/>
        </p:nvGraphicFramePr>
        <p:xfrm>
          <a:off x="1020297" y="1147803"/>
          <a:ext cx="286433" cy="252334"/>
        </p:xfrm>
        <a:graphic>
          <a:graphicData uri="http://schemas.openxmlformats.org/presentationml/2006/ole">
            <mc:AlternateContent xmlns:mc="http://schemas.openxmlformats.org/markup-compatibility/2006">
              <mc:Choice xmlns:v="urn:schemas-microsoft-com:vml" Requires="v">
                <p:oleObj name="Formula" r:id="rId5" imgW="176760" imgH="156240" progId="Equation.Ribbit">
                  <p:embed/>
                </p:oleObj>
              </mc:Choice>
              <mc:Fallback>
                <p:oleObj name="Formula" r:id="rId5" imgW="176760" imgH="156240" progId="Equation.Ribbit">
                  <p:embed/>
                  <p:pic>
                    <p:nvPicPr>
                      <p:cNvPr id="19" name="对象 18"/>
                      <p:cNvPicPr/>
                      <p:nvPr/>
                    </p:nvPicPr>
                    <p:blipFill>
                      <a:blip r:embed="rId6"/>
                      <a:stretch>
                        <a:fillRect/>
                      </a:stretch>
                    </p:blipFill>
                    <p:spPr>
                      <a:xfrm>
                        <a:off x="1020297" y="1147803"/>
                        <a:ext cx="286433" cy="252334"/>
                      </a:xfrm>
                      <a:prstGeom prst="rect">
                        <a:avLst/>
                      </a:prstGeom>
                    </p:spPr>
                  </p:pic>
                </p:oleObj>
              </mc:Fallback>
            </mc:AlternateContent>
          </a:graphicData>
        </a:graphic>
      </p:graphicFrame>
      <p:graphicFrame>
        <p:nvGraphicFramePr>
          <p:cNvPr id="23" name="对象 22"/>
          <p:cNvGraphicFramePr>
            <a:graphicFrameLocks noChangeAspect="1"/>
          </p:cNvGraphicFramePr>
          <p:nvPr/>
        </p:nvGraphicFramePr>
        <p:xfrm>
          <a:off x="3443344" y="1147803"/>
          <a:ext cx="157218" cy="265076"/>
        </p:xfrm>
        <a:graphic>
          <a:graphicData uri="http://schemas.openxmlformats.org/presentationml/2006/ole">
            <mc:AlternateContent xmlns:mc="http://schemas.openxmlformats.org/markup-compatibility/2006">
              <mc:Choice xmlns:v="urn:schemas-microsoft-com:vml" Requires="v">
                <p:oleObj name="Formula" r:id="rId7" imgW="71280" imgH="119520" progId="Equation.Ribbit">
                  <p:embed/>
                </p:oleObj>
              </mc:Choice>
              <mc:Fallback>
                <p:oleObj name="Formula" r:id="rId7" imgW="71280" imgH="119520" progId="Equation.Ribbit">
                  <p:embed/>
                  <p:pic>
                    <p:nvPicPr>
                      <p:cNvPr id="23" name="对象 22"/>
                      <p:cNvPicPr/>
                      <p:nvPr/>
                    </p:nvPicPr>
                    <p:blipFill>
                      <a:blip r:embed="rId8"/>
                      <a:stretch>
                        <a:fillRect/>
                      </a:stretch>
                    </p:blipFill>
                    <p:spPr>
                      <a:xfrm>
                        <a:off x="3443344" y="1147803"/>
                        <a:ext cx="157218" cy="265076"/>
                      </a:xfrm>
                      <a:prstGeom prst="rect">
                        <a:avLst/>
                      </a:prstGeom>
                    </p:spPr>
                  </p:pic>
                </p:oleObj>
              </mc:Fallback>
            </mc:AlternateContent>
          </a:graphicData>
        </a:graphic>
      </p:graphicFrame>
      <p:graphicFrame>
        <p:nvGraphicFramePr>
          <p:cNvPr id="27" name="对象 26"/>
          <p:cNvGraphicFramePr>
            <a:graphicFrameLocks noChangeAspect="1"/>
          </p:cNvGraphicFramePr>
          <p:nvPr/>
        </p:nvGraphicFramePr>
        <p:xfrm>
          <a:off x="1967528" y="1412879"/>
          <a:ext cx="239713" cy="282575"/>
        </p:xfrm>
        <a:graphic>
          <a:graphicData uri="http://schemas.openxmlformats.org/presentationml/2006/ole">
            <mc:AlternateContent xmlns:mc="http://schemas.openxmlformats.org/markup-compatibility/2006">
              <mc:Choice xmlns:v="urn:schemas-microsoft-com:vml" Requires="v">
                <p:oleObj name="Formula" r:id="rId9" imgW="138600" imgH="158760" progId="Equation.Ribbit">
                  <p:embed/>
                </p:oleObj>
              </mc:Choice>
              <mc:Fallback>
                <p:oleObj name="Formula" r:id="rId9" imgW="138600" imgH="158760" progId="Equation.Ribbit">
                  <p:embed/>
                  <p:pic>
                    <p:nvPicPr>
                      <p:cNvPr id="27" name="对象 26"/>
                      <p:cNvPicPr/>
                      <p:nvPr/>
                    </p:nvPicPr>
                    <p:blipFill>
                      <a:blip r:embed="rId10"/>
                      <a:stretch>
                        <a:fillRect/>
                      </a:stretch>
                    </p:blipFill>
                    <p:spPr>
                      <a:xfrm>
                        <a:off x="1967528" y="1412879"/>
                        <a:ext cx="239713" cy="282575"/>
                      </a:xfrm>
                      <a:prstGeom prst="rect">
                        <a:avLst/>
                      </a:prstGeom>
                    </p:spPr>
                  </p:pic>
                </p:oleObj>
              </mc:Fallback>
            </mc:AlternateContent>
          </a:graphicData>
        </a:graphic>
      </p:graphicFrame>
      <p:graphicFrame>
        <p:nvGraphicFramePr>
          <p:cNvPr id="28" name="对象 27"/>
          <p:cNvGraphicFramePr>
            <a:graphicFrameLocks noChangeAspect="1"/>
          </p:cNvGraphicFramePr>
          <p:nvPr/>
        </p:nvGraphicFramePr>
        <p:xfrm>
          <a:off x="3801549" y="1419624"/>
          <a:ext cx="305447" cy="269084"/>
        </p:xfrm>
        <a:graphic>
          <a:graphicData uri="http://schemas.openxmlformats.org/presentationml/2006/ole">
            <mc:AlternateContent xmlns:mc="http://schemas.openxmlformats.org/markup-compatibility/2006">
              <mc:Choice xmlns:v="urn:schemas-microsoft-com:vml" Requires="v">
                <p:oleObj name="Formula" r:id="rId11" imgW="176760" imgH="156240" progId="Equation.Ribbit">
                  <p:embed/>
                </p:oleObj>
              </mc:Choice>
              <mc:Fallback>
                <p:oleObj name="Formula" r:id="rId11" imgW="176760" imgH="156240" progId="Equation.Ribbit">
                  <p:embed/>
                  <p:pic>
                    <p:nvPicPr>
                      <p:cNvPr id="28" name="对象 27"/>
                      <p:cNvPicPr/>
                      <p:nvPr/>
                    </p:nvPicPr>
                    <p:blipFill>
                      <a:blip r:embed="rId6"/>
                      <a:stretch>
                        <a:fillRect/>
                      </a:stretch>
                    </p:blipFill>
                    <p:spPr>
                      <a:xfrm>
                        <a:off x="3801549" y="1419624"/>
                        <a:ext cx="305447" cy="269084"/>
                      </a:xfrm>
                      <a:prstGeom prst="rect">
                        <a:avLst/>
                      </a:prstGeom>
                    </p:spPr>
                  </p:pic>
                </p:oleObj>
              </mc:Fallback>
            </mc:AlternateContent>
          </a:graphicData>
        </a:graphic>
      </p:graphicFrame>
      <p:grpSp>
        <p:nvGrpSpPr>
          <p:cNvPr id="5" name="组合 4"/>
          <p:cNvGrpSpPr/>
          <p:nvPr/>
        </p:nvGrpSpPr>
        <p:grpSpPr>
          <a:xfrm>
            <a:off x="2369179" y="1859147"/>
            <a:ext cx="4831219" cy="677009"/>
            <a:chOff x="2369179" y="1859147"/>
            <a:chExt cx="4831219" cy="677009"/>
          </a:xfrm>
        </p:grpSpPr>
        <p:graphicFrame>
          <p:nvGraphicFramePr>
            <p:cNvPr id="29" name="对象 28"/>
            <p:cNvGraphicFramePr>
              <a:graphicFrameLocks noChangeAspect="1"/>
            </p:cNvGraphicFramePr>
            <p:nvPr/>
          </p:nvGraphicFramePr>
          <p:xfrm>
            <a:off x="2369179" y="1859147"/>
            <a:ext cx="3269622" cy="677009"/>
          </p:xfrm>
          <a:graphic>
            <a:graphicData uri="http://schemas.openxmlformats.org/presentationml/2006/ole">
              <mc:AlternateContent xmlns:mc="http://schemas.openxmlformats.org/markup-compatibility/2006">
                <mc:Choice xmlns:v="urn:schemas-microsoft-com:vml" Requires="v">
                  <p:oleObj name="Formula" r:id="rId12" imgW="1742760" imgH="362160" progId="Equation.Ribbit">
                    <p:embed/>
                  </p:oleObj>
                </mc:Choice>
                <mc:Fallback>
                  <p:oleObj name="Formula" r:id="rId12" imgW="1742760" imgH="362160" progId="Equation.Ribbit">
                    <p:embed/>
                    <p:pic>
                      <p:nvPicPr>
                        <p:cNvPr id="29" name="对象 28"/>
                        <p:cNvPicPr/>
                        <p:nvPr/>
                      </p:nvPicPr>
                      <p:blipFill>
                        <a:blip r:embed="rId13"/>
                        <a:stretch>
                          <a:fillRect/>
                        </a:stretch>
                      </p:blipFill>
                      <p:spPr>
                        <a:xfrm>
                          <a:off x="2369179" y="1859147"/>
                          <a:ext cx="3269622" cy="677009"/>
                        </a:xfrm>
                        <a:prstGeom prst="rect">
                          <a:avLst/>
                        </a:prstGeom>
                      </p:spPr>
                    </p:pic>
                  </p:oleObj>
                </mc:Fallback>
              </mc:AlternateContent>
            </a:graphicData>
          </a:graphic>
        </p:graphicFrame>
        <p:pic>
          <p:nvPicPr>
            <p:cNvPr id="3" name="图片 2"/>
            <p:cNvPicPr>
              <a:picLocks noChangeAspect="1"/>
            </p:cNvPicPr>
            <p:nvPr/>
          </p:nvPicPr>
          <p:blipFill>
            <a:blip r:embed="rId14"/>
            <a:stretch>
              <a:fillRect/>
            </a:stretch>
          </p:blipFill>
          <p:spPr>
            <a:xfrm>
              <a:off x="6694304" y="1905000"/>
              <a:ext cx="506094" cy="314392"/>
            </a:xfrm>
            <a:prstGeom prst="rect">
              <a:avLst/>
            </a:prstGeom>
          </p:spPr>
        </p:pic>
      </p:grpSp>
      <p:graphicFrame>
        <p:nvGraphicFramePr>
          <p:cNvPr id="30" name="对象 29"/>
          <p:cNvGraphicFramePr>
            <a:graphicFrameLocks noChangeAspect="1"/>
          </p:cNvGraphicFramePr>
          <p:nvPr/>
        </p:nvGraphicFramePr>
        <p:xfrm>
          <a:off x="1306730" y="2633026"/>
          <a:ext cx="219333" cy="258551"/>
        </p:xfrm>
        <a:graphic>
          <a:graphicData uri="http://schemas.openxmlformats.org/presentationml/2006/ole">
            <mc:AlternateContent xmlns:mc="http://schemas.openxmlformats.org/markup-compatibility/2006">
              <mc:Choice xmlns:v="urn:schemas-microsoft-com:vml" Requires="v">
                <p:oleObj name="Formula" r:id="rId15" imgW="138600" imgH="158760" progId="Equation.Ribbit">
                  <p:embed/>
                </p:oleObj>
              </mc:Choice>
              <mc:Fallback>
                <p:oleObj name="Formula" r:id="rId15" imgW="138600" imgH="158760" progId="Equation.Ribbit">
                  <p:embed/>
                  <p:pic>
                    <p:nvPicPr>
                      <p:cNvPr id="30" name="对象 29"/>
                      <p:cNvPicPr/>
                      <p:nvPr/>
                    </p:nvPicPr>
                    <p:blipFill>
                      <a:blip r:embed="rId10"/>
                      <a:stretch>
                        <a:fillRect/>
                      </a:stretch>
                    </p:blipFill>
                    <p:spPr>
                      <a:xfrm>
                        <a:off x="1306730" y="2633026"/>
                        <a:ext cx="219333" cy="258551"/>
                      </a:xfrm>
                      <a:prstGeom prst="rect">
                        <a:avLst/>
                      </a:prstGeom>
                    </p:spPr>
                  </p:pic>
                </p:oleObj>
              </mc:Fallback>
            </mc:AlternateContent>
          </a:graphicData>
        </a:graphic>
      </p:graphicFrame>
      <p:grpSp>
        <p:nvGrpSpPr>
          <p:cNvPr id="8" name="组合 7"/>
          <p:cNvGrpSpPr/>
          <p:nvPr/>
        </p:nvGrpSpPr>
        <p:grpSpPr>
          <a:xfrm>
            <a:off x="2290122" y="4019538"/>
            <a:ext cx="4999495" cy="1211272"/>
            <a:chOff x="2290122" y="4019538"/>
            <a:chExt cx="4999495" cy="1211272"/>
          </a:xfrm>
        </p:grpSpPr>
        <p:grpSp>
          <p:nvGrpSpPr>
            <p:cNvPr id="6" name="组合 5"/>
            <p:cNvGrpSpPr/>
            <p:nvPr/>
          </p:nvGrpSpPr>
          <p:grpSpPr>
            <a:xfrm>
              <a:off x="2290122" y="4019538"/>
              <a:ext cx="3432702" cy="1211272"/>
              <a:chOff x="4406" y="4111625"/>
              <a:chExt cx="3432702" cy="1211272"/>
            </a:xfrm>
          </p:grpSpPr>
          <p:graphicFrame>
            <p:nvGraphicFramePr>
              <p:cNvPr id="31" name="对象 30"/>
              <p:cNvGraphicFramePr>
                <a:graphicFrameLocks noChangeAspect="1"/>
              </p:cNvGraphicFramePr>
              <p:nvPr/>
            </p:nvGraphicFramePr>
            <p:xfrm>
              <a:off x="4406" y="4111625"/>
              <a:ext cx="3319819" cy="380740"/>
            </p:xfrm>
            <a:graphic>
              <a:graphicData uri="http://schemas.openxmlformats.org/presentationml/2006/ole">
                <mc:AlternateContent xmlns:mc="http://schemas.openxmlformats.org/markup-compatibility/2006">
                  <mc:Choice xmlns:v="urn:schemas-microsoft-com:vml" Requires="v">
                    <p:oleObj name="Formula" r:id="rId16" imgW="1557360" imgH="177840" progId="Equation.Ribbit">
                      <p:embed/>
                    </p:oleObj>
                  </mc:Choice>
                  <mc:Fallback>
                    <p:oleObj name="Formula" r:id="rId16" imgW="1557360" imgH="177840" progId="Equation.Ribbit">
                      <p:embed/>
                      <p:pic>
                        <p:nvPicPr>
                          <p:cNvPr id="31" name="对象 30"/>
                          <p:cNvPicPr/>
                          <p:nvPr/>
                        </p:nvPicPr>
                        <p:blipFill>
                          <a:blip r:embed="rId17"/>
                          <a:stretch>
                            <a:fillRect/>
                          </a:stretch>
                        </p:blipFill>
                        <p:spPr>
                          <a:xfrm>
                            <a:off x="4406" y="4111625"/>
                            <a:ext cx="3319819" cy="380740"/>
                          </a:xfrm>
                          <a:prstGeom prst="rect">
                            <a:avLst/>
                          </a:prstGeom>
                        </p:spPr>
                      </p:pic>
                    </p:oleObj>
                  </mc:Fallback>
                </mc:AlternateContent>
              </a:graphicData>
            </a:graphic>
          </p:graphicFrame>
          <p:graphicFrame>
            <p:nvGraphicFramePr>
              <p:cNvPr id="33" name="对象 32"/>
              <p:cNvGraphicFramePr>
                <a:graphicFrameLocks noChangeAspect="1"/>
              </p:cNvGraphicFramePr>
              <p:nvPr/>
            </p:nvGraphicFramePr>
            <p:xfrm>
              <a:off x="1095941" y="4647659"/>
              <a:ext cx="2341167" cy="675238"/>
            </p:xfrm>
            <a:graphic>
              <a:graphicData uri="http://schemas.openxmlformats.org/presentationml/2006/ole">
                <mc:AlternateContent xmlns:mc="http://schemas.openxmlformats.org/markup-compatibility/2006">
                  <mc:Choice xmlns:v="urn:schemas-microsoft-com:vml" Requires="v">
                    <p:oleObj name="Formula" r:id="rId18" imgW="1251000" imgH="362160" progId="Equation.Ribbit">
                      <p:embed/>
                    </p:oleObj>
                  </mc:Choice>
                  <mc:Fallback>
                    <p:oleObj name="Formula" r:id="rId18" imgW="1251000" imgH="362160" progId="Equation.Ribbit">
                      <p:embed/>
                      <p:pic>
                        <p:nvPicPr>
                          <p:cNvPr id="33" name="对象 32"/>
                          <p:cNvPicPr/>
                          <p:nvPr/>
                        </p:nvPicPr>
                        <p:blipFill>
                          <a:blip r:embed="rId19"/>
                          <a:stretch>
                            <a:fillRect/>
                          </a:stretch>
                        </p:blipFill>
                        <p:spPr>
                          <a:xfrm>
                            <a:off x="1095941" y="4647659"/>
                            <a:ext cx="2341167" cy="675238"/>
                          </a:xfrm>
                          <a:prstGeom prst="rect">
                            <a:avLst/>
                          </a:prstGeom>
                        </p:spPr>
                      </p:pic>
                    </p:oleObj>
                  </mc:Fallback>
                </mc:AlternateContent>
              </a:graphicData>
            </a:graphic>
          </p:graphicFrame>
        </p:grpSp>
        <p:pic>
          <p:nvPicPr>
            <p:cNvPr id="7" name="图片 6"/>
            <p:cNvPicPr>
              <a:picLocks noChangeAspect="1"/>
            </p:cNvPicPr>
            <p:nvPr/>
          </p:nvPicPr>
          <p:blipFill>
            <a:blip r:embed="rId20"/>
            <a:stretch>
              <a:fillRect/>
            </a:stretch>
          </p:blipFill>
          <p:spPr>
            <a:xfrm>
              <a:off x="6694304" y="4592288"/>
              <a:ext cx="595313" cy="256165"/>
            </a:xfrm>
            <a:prstGeom prst="rect">
              <a:avLst/>
            </a:prstGeom>
          </p:spPr>
        </p:pic>
      </p:grpSp>
      <p:graphicFrame>
        <p:nvGraphicFramePr>
          <p:cNvPr id="34" name="对象 33"/>
          <p:cNvGraphicFramePr>
            <a:graphicFrameLocks noChangeAspect="1"/>
          </p:cNvGraphicFramePr>
          <p:nvPr/>
        </p:nvGraphicFramePr>
        <p:xfrm>
          <a:off x="1839865" y="5723100"/>
          <a:ext cx="255326" cy="300980"/>
        </p:xfrm>
        <a:graphic>
          <a:graphicData uri="http://schemas.openxmlformats.org/presentationml/2006/ole">
            <mc:AlternateContent xmlns:mc="http://schemas.openxmlformats.org/markup-compatibility/2006">
              <mc:Choice xmlns:v="urn:schemas-microsoft-com:vml" Requires="v">
                <p:oleObj name="Formula" r:id="rId21" imgW="138600" imgH="158760" progId="Equation.Ribbit">
                  <p:embed/>
                </p:oleObj>
              </mc:Choice>
              <mc:Fallback>
                <p:oleObj name="Formula" r:id="rId21" imgW="138600" imgH="158760" progId="Equation.Ribbit">
                  <p:embed/>
                  <p:pic>
                    <p:nvPicPr>
                      <p:cNvPr id="34" name="对象 33"/>
                      <p:cNvPicPr/>
                      <p:nvPr/>
                    </p:nvPicPr>
                    <p:blipFill>
                      <a:blip r:embed="rId10"/>
                      <a:stretch>
                        <a:fillRect/>
                      </a:stretch>
                    </p:blipFill>
                    <p:spPr>
                      <a:xfrm>
                        <a:off x="1839865" y="5723100"/>
                        <a:ext cx="255326" cy="300980"/>
                      </a:xfrm>
                      <a:prstGeom prst="rect">
                        <a:avLst/>
                      </a:prstGeom>
                    </p:spPr>
                  </p:pic>
                </p:oleObj>
              </mc:Fallback>
            </mc:AlternateContent>
          </a:graphicData>
        </a:graphic>
      </p:graphicFrame>
      <p:graphicFrame>
        <p:nvGraphicFramePr>
          <p:cNvPr id="35" name="对象 34"/>
          <p:cNvGraphicFramePr>
            <a:graphicFrameLocks noChangeAspect="1"/>
          </p:cNvGraphicFramePr>
          <p:nvPr/>
        </p:nvGraphicFramePr>
        <p:xfrm>
          <a:off x="4281713" y="5687350"/>
          <a:ext cx="226105" cy="348927"/>
        </p:xfrm>
        <a:graphic>
          <a:graphicData uri="http://schemas.openxmlformats.org/presentationml/2006/ole">
            <mc:AlternateContent xmlns:mc="http://schemas.openxmlformats.org/markup-compatibility/2006">
              <mc:Choice xmlns:v="urn:schemas-microsoft-com:vml" Requires="v">
                <p:oleObj name="Formula" r:id="rId22" imgW="138600" imgH="209880" progId="Equation.Ribbit">
                  <p:embed/>
                </p:oleObj>
              </mc:Choice>
              <mc:Fallback>
                <p:oleObj name="Formula" r:id="rId22" imgW="138600" imgH="209880" progId="Equation.Ribbit">
                  <p:embed/>
                  <p:pic>
                    <p:nvPicPr>
                      <p:cNvPr id="35" name="对象 34"/>
                      <p:cNvPicPr/>
                      <p:nvPr/>
                    </p:nvPicPr>
                    <p:blipFill>
                      <a:blip r:embed="rId23"/>
                      <a:stretch>
                        <a:fillRect/>
                      </a:stretch>
                    </p:blipFill>
                    <p:spPr>
                      <a:xfrm>
                        <a:off x="4281713" y="5687350"/>
                        <a:ext cx="226105" cy="348927"/>
                      </a:xfrm>
                      <a:prstGeom prst="rect">
                        <a:avLst/>
                      </a:prstGeom>
                    </p:spPr>
                  </p:pic>
                </p:oleObj>
              </mc:Fallback>
            </mc:AlternateContent>
          </a:graphicData>
        </a:graphic>
      </p:graphicFrame>
      <p:grpSp>
        <p:nvGrpSpPr>
          <p:cNvPr id="10" name="组合 9"/>
          <p:cNvGrpSpPr/>
          <p:nvPr/>
        </p:nvGrpSpPr>
        <p:grpSpPr>
          <a:xfrm>
            <a:off x="5365425" y="5634935"/>
            <a:ext cx="3300770" cy="579438"/>
            <a:chOff x="5365425" y="5634935"/>
            <a:chExt cx="3300770" cy="579438"/>
          </a:xfrm>
        </p:grpSpPr>
        <p:graphicFrame>
          <p:nvGraphicFramePr>
            <p:cNvPr id="36" name="对象 35"/>
            <p:cNvGraphicFramePr>
              <a:graphicFrameLocks noChangeAspect="1"/>
            </p:cNvGraphicFramePr>
            <p:nvPr/>
          </p:nvGraphicFramePr>
          <p:xfrm>
            <a:off x="5365425" y="5634935"/>
            <a:ext cx="2443163" cy="579438"/>
          </p:xfrm>
          <a:graphic>
            <a:graphicData uri="http://schemas.openxmlformats.org/presentationml/2006/ole">
              <mc:AlternateContent xmlns:mc="http://schemas.openxmlformats.org/markup-compatibility/2006">
                <mc:Choice xmlns:v="urn:schemas-microsoft-com:vml" Requires="v">
                  <p:oleObj name="Formula" r:id="rId24" imgW="1303200" imgH="311400" progId="Equation.Ribbit">
                    <p:embed/>
                  </p:oleObj>
                </mc:Choice>
                <mc:Fallback>
                  <p:oleObj name="Formula" r:id="rId24" imgW="1303200" imgH="311400" progId="Equation.Ribbit">
                    <p:embed/>
                    <p:pic>
                      <p:nvPicPr>
                        <p:cNvPr id="36" name="对象 35"/>
                        <p:cNvPicPr/>
                        <p:nvPr/>
                      </p:nvPicPr>
                      <p:blipFill>
                        <a:blip r:embed="rId25"/>
                        <a:stretch>
                          <a:fillRect/>
                        </a:stretch>
                      </p:blipFill>
                      <p:spPr>
                        <a:xfrm>
                          <a:off x="5365425" y="5634935"/>
                          <a:ext cx="2443163" cy="579438"/>
                        </a:xfrm>
                        <a:prstGeom prst="rect">
                          <a:avLst/>
                        </a:prstGeom>
                      </p:spPr>
                    </p:pic>
                  </p:oleObj>
                </mc:Fallback>
              </mc:AlternateContent>
            </a:graphicData>
          </a:graphic>
        </p:graphicFrame>
        <p:pic>
          <p:nvPicPr>
            <p:cNvPr id="9" name="图片 8"/>
            <p:cNvPicPr>
              <a:picLocks noChangeAspect="1"/>
            </p:cNvPicPr>
            <p:nvPr/>
          </p:nvPicPr>
          <p:blipFill>
            <a:blip r:embed="rId26"/>
            <a:stretch>
              <a:fillRect/>
            </a:stretch>
          </p:blipFill>
          <p:spPr>
            <a:xfrm>
              <a:off x="8060405" y="5711393"/>
              <a:ext cx="605790" cy="275712"/>
            </a:xfrm>
            <a:prstGeom prst="rect">
              <a:avLst/>
            </a:prstGeom>
          </p:spPr>
        </p:pic>
      </p:grpSp>
    </p:spTree>
    <p:extLst>
      <p:ext uri="{BB962C8B-B14F-4D97-AF65-F5344CB8AC3E}">
        <p14:creationId xmlns:p14="http://schemas.microsoft.com/office/powerpoint/2010/main" val="28000359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FF16A1-A4B8-9A29-90A0-14E8281EDAB0}"/>
              </a:ext>
            </a:extLst>
          </p:cNvPr>
          <p:cNvSpPr txBox="1"/>
          <p:nvPr/>
        </p:nvSpPr>
        <p:spPr>
          <a:xfrm>
            <a:off x="391060" y="1499136"/>
            <a:ext cx="7954124" cy="1200329"/>
          </a:xfrm>
          <a:prstGeom prst="rect">
            <a:avLst/>
          </a:prstGeom>
          <a:noFill/>
        </p:spPr>
        <p:txBody>
          <a:bodyPr wrap="square">
            <a:spAutoFit/>
          </a:bodyPr>
          <a:lstStyle/>
          <a:p>
            <a:r>
              <a:rPr lang="zh-CN" altLang="en-US" dirty="0">
                <a:latin typeface="华文楷体" panose="02010600040101010101" pitchFamily="2" charset="-122"/>
                <a:ea typeface="华文楷体" panose="02010600040101010101" pitchFamily="2" charset="-122"/>
              </a:rPr>
              <a:t>需要调查我们学校学生的身高分布。我们先假设学校所有学生的身高服从正态分布 N ( μ , σ 2 )  。这个分布的均值 μ 和方差 σ 2  未知，如果我们估计出这两个参数，那我们就得到了最终的结果。那么怎样估计这两个参数呢？</a:t>
            </a:r>
          </a:p>
          <a:p>
            <a:r>
              <a:rPr lang="zh-CN" altLang="en-US" dirty="0">
                <a:latin typeface="华文楷体" panose="02010600040101010101" pitchFamily="2" charset="-122"/>
                <a:ea typeface="华文楷体" panose="02010600040101010101" pitchFamily="2" charset="-122"/>
              </a:rPr>
              <a:t> </a:t>
            </a:r>
          </a:p>
        </p:txBody>
      </p:sp>
      <p:sp>
        <p:nvSpPr>
          <p:cNvPr id="6" name="文本框 5">
            <a:extLst>
              <a:ext uri="{FF2B5EF4-FFF2-40B4-BE49-F238E27FC236}">
                <a16:creationId xmlns:a16="http://schemas.microsoft.com/office/drawing/2014/main" id="{86D5152C-D057-3083-5661-D5FD703BFC57}"/>
              </a:ext>
            </a:extLst>
          </p:cNvPr>
          <p:cNvSpPr txBox="1"/>
          <p:nvPr/>
        </p:nvSpPr>
        <p:spPr>
          <a:xfrm>
            <a:off x="591405" y="2676382"/>
            <a:ext cx="7553432" cy="923330"/>
          </a:xfrm>
          <a:prstGeom prst="rect">
            <a:avLst/>
          </a:prstGeom>
          <a:noFill/>
        </p:spPr>
        <p:txBody>
          <a:bodyPr wrap="square">
            <a:spAutoFit/>
          </a:bodyPr>
          <a:lstStyle/>
          <a:p>
            <a:r>
              <a:rPr lang="zh-CN" altLang="en-US" b="1" dirty="0">
                <a:solidFill>
                  <a:srgbClr val="002060"/>
                </a:solidFill>
              </a:rPr>
              <a:t>随机抽到了 200 个人</a:t>
            </a:r>
            <a:r>
              <a:rPr lang="en-US" altLang="zh-CN" b="1" dirty="0">
                <a:solidFill>
                  <a:srgbClr val="002060"/>
                </a:solidFill>
              </a:rPr>
              <a:t>,</a:t>
            </a:r>
            <a:r>
              <a:rPr lang="zh-CN" altLang="en-US" b="1" dirty="0">
                <a:solidFill>
                  <a:srgbClr val="002060"/>
                </a:solidFill>
              </a:rPr>
              <a:t>根据这 200 个人的身高估计均值 μ 和方差 σ 2  。</a:t>
            </a:r>
          </a:p>
          <a:p>
            <a:r>
              <a:rPr lang="zh-CN" altLang="en-US" b="1" dirty="0">
                <a:solidFill>
                  <a:srgbClr val="002060"/>
                </a:solidFill>
              </a:rPr>
              <a:t> </a:t>
            </a:r>
          </a:p>
        </p:txBody>
      </p:sp>
      <p:sp>
        <p:nvSpPr>
          <p:cNvPr id="8" name="文本框 7">
            <a:extLst>
              <a:ext uri="{FF2B5EF4-FFF2-40B4-BE49-F238E27FC236}">
                <a16:creationId xmlns:a16="http://schemas.microsoft.com/office/drawing/2014/main" id="{687FEDD1-E5BB-F95A-C884-3110E2204740}"/>
              </a:ext>
            </a:extLst>
          </p:cNvPr>
          <p:cNvSpPr txBox="1"/>
          <p:nvPr/>
        </p:nvSpPr>
        <p:spPr>
          <a:xfrm>
            <a:off x="475823" y="3576627"/>
            <a:ext cx="8054297" cy="1477328"/>
          </a:xfrm>
          <a:prstGeom prst="rect">
            <a:avLst/>
          </a:prstGeom>
          <a:solidFill>
            <a:srgbClr val="013990"/>
          </a:solidFill>
        </p:spPr>
        <p:txBody>
          <a:bodyPr wrap="square">
            <a:spAutoFit/>
          </a:bodyPr>
          <a:lstStyle/>
          <a:p>
            <a:r>
              <a:rPr lang="zh-CN" altLang="en-US" b="1" dirty="0">
                <a:solidFill>
                  <a:srgbClr val="FFFF00"/>
                </a:solidFill>
                <a:latin typeface="Agency FB" panose="020B0503020202020204" pitchFamily="34" charset="0"/>
              </a:rPr>
              <a:t>用数学的语言来说就是：为了统计学校学生的身高分布，我们独立地按照概率密度 p ( x ∣ θ ) 抽取了 200 个（身高），组成样本集 X = x 1 , x 2 , . . . x N （i​表示抽到的第 i个人的身高，这里 N 就是 200，表示样本个数)，我们想通过样本集 X 来估计出总体的未知参数 θ 。这里概率密度 p ( x ∣ θ )  服从正态分布 N ( μ , σ 2 )  ，其中的未知参数是 θ = [ μ , σ ] 。那么问题来了怎样估算参数 θ 呢？</a:t>
            </a:r>
          </a:p>
        </p:txBody>
      </p:sp>
    </p:spTree>
    <p:extLst>
      <p:ext uri="{BB962C8B-B14F-4D97-AF65-F5344CB8AC3E}">
        <p14:creationId xmlns:p14="http://schemas.microsoft.com/office/powerpoint/2010/main" val="253185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5F4DB5-A0CF-5ED8-DEB9-A6670BFCE90E}"/>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id="{208CB6D3-E2FE-5F09-7CB5-C71979D8DD2B}"/>
              </a:ext>
            </a:extLst>
          </p:cNvPr>
          <p:cNvPicPr>
            <a:picLocks noChangeAspect="1"/>
          </p:cNvPicPr>
          <p:nvPr/>
        </p:nvPicPr>
        <p:blipFill>
          <a:blip r:embed="rId2"/>
          <a:stretch>
            <a:fillRect/>
          </a:stretch>
        </p:blipFill>
        <p:spPr>
          <a:xfrm>
            <a:off x="260350" y="1517152"/>
            <a:ext cx="8518531" cy="2405543"/>
          </a:xfrm>
          <a:prstGeom prst="rect">
            <a:avLst/>
          </a:prstGeom>
        </p:spPr>
      </p:pic>
      <p:pic>
        <p:nvPicPr>
          <p:cNvPr id="6" name="图片 5">
            <a:extLst>
              <a:ext uri="{FF2B5EF4-FFF2-40B4-BE49-F238E27FC236}">
                <a16:creationId xmlns:a16="http://schemas.microsoft.com/office/drawing/2014/main" id="{5AF17628-E450-6B0B-B070-E8736FC67181}"/>
              </a:ext>
            </a:extLst>
          </p:cNvPr>
          <p:cNvPicPr>
            <a:picLocks noChangeAspect="1"/>
          </p:cNvPicPr>
          <p:nvPr/>
        </p:nvPicPr>
        <p:blipFill>
          <a:blip r:embed="rId3"/>
          <a:stretch>
            <a:fillRect/>
          </a:stretch>
        </p:blipFill>
        <p:spPr>
          <a:xfrm>
            <a:off x="368670" y="4187706"/>
            <a:ext cx="7991926" cy="1292915"/>
          </a:xfrm>
          <a:prstGeom prst="rect">
            <a:avLst/>
          </a:prstGeom>
        </p:spPr>
      </p:pic>
    </p:spTree>
    <p:extLst>
      <p:ext uri="{BB962C8B-B14F-4D97-AF65-F5344CB8AC3E}">
        <p14:creationId xmlns:p14="http://schemas.microsoft.com/office/powerpoint/2010/main" val="5768408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39326F7-85D9-86F8-1D63-9D12B61EC900}"/>
              </a:ext>
            </a:extLst>
          </p:cNvPr>
          <p:cNvPicPr>
            <a:picLocks noChangeAspect="1"/>
          </p:cNvPicPr>
          <p:nvPr/>
        </p:nvPicPr>
        <p:blipFill>
          <a:blip r:embed="rId2"/>
          <a:stretch>
            <a:fillRect/>
          </a:stretch>
        </p:blipFill>
        <p:spPr>
          <a:xfrm>
            <a:off x="198705" y="1562101"/>
            <a:ext cx="8594329" cy="2379449"/>
          </a:xfrm>
          <a:prstGeom prst="rect">
            <a:avLst/>
          </a:prstGeom>
        </p:spPr>
      </p:pic>
      <p:sp>
        <p:nvSpPr>
          <p:cNvPr id="6" name="文本框 5">
            <a:extLst>
              <a:ext uri="{FF2B5EF4-FFF2-40B4-BE49-F238E27FC236}">
                <a16:creationId xmlns:a16="http://schemas.microsoft.com/office/drawing/2014/main" id="{5A9F029C-9969-14D4-BDF9-73D4A84AE34C}"/>
              </a:ext>
            </a:extLst>
          </p:cNvPr>
          <p:cNvSpPr txBox="1"/>
          <p:nvPr/>
        </p:nvSpPr>
        <p:spPr>
          <a:xfrm>
            <a:off x="760930" y="4040476"/>
            <a:ext cx="7869362" cy="1246495"/>
          </a:xfrm>
          <a:prstGeom prst="rect">
            <a:avLst/>
          </a:prstGeom>
          <a:noFill/>
        </p:spPr>
        <p:txBody>
          <a:bodyPr wrap="square">
            <a:spAutoFit/>
          </a:bodyPr>
          <a:lstStyle/>
          <a:p>
            <a:pPr algn="l"/>
            <a:r>
              <a:rPr lang="zh-CN" altLang="en-US" sz="2100" b="1" dirty="0">
                <a:solidFill>
                  <a:srgbClr val="C00000"/>
                </a:solidFill>
                <a:latin typeface="华文楷体" panose="02010600040101010101" pitchFamily="2" charset="-122"/>
                <a:ea typeface="华文楷体" panose="02010600040101010101" pitchFamily="2" charset="-122"/>
              </a:rPr>
              <a:t> 总结</a:t>
            </a:r>
          </a:p>
          <a:p>
            <a:pPr algn="l"/>
            <a:r>
              <a:rPr lang="zh-CN" altLang="en-US" b="1" dirty="0">
                <a:latin typeface="华文楷体" panose="02010600040101010101" pitchFamily="2" charset="-122"/>
                <a:ea typeface="华文楷体" panose="02010600040101010101" pitchFamily="2" charset="-122"/>
              </a:rPr>
              <a:t>        极大似然估计你可以把它看作是一个反推。多数情况下我们是根据已知条件来推算结果，而极大似然估计是已经知道了结果，然后寻求使该结果出现的可能性极大的条件，以此作为估计值。</a:t>
            </a:r>
          </a:p>
        </p:txBody>
      </p:sp>
    </p:spTree>
    <p:extLst>
      <p:ext uri="{BB962C8B-B14F-4D97-AF65-F5344CB8AC3E}">
        <p14:creationId xmlns:p14="http://schemas.microsoft.com/office/powerpoint/2010/main" val="4147004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l="12641" t="8801" r="-165" b="74940"/>
          <a:stretch/>
        </p:blipFill>
        <p:spPr>
          <a:xfrm>
            <a:off x="323635" y="2793020"/>
            <a:ext cx="4746662" cy="826585"/>
          </a:xfrm>
          <a:prstGeom prst="rect">
            <a:avLst/>
          </a:prstGeom>
        </p:spPr>
      </p:pic>
      <p:pic>
        <p:nvPicPr>
          <p:cNvPr id="4" name="图片 3">
            <a:extLst>
              <a:ext uri="{FF2B5EF4-FFF2-40B4-BE49-F238E27FC236}">
                <a16:creationId xmlns:a16="http://schemas.microsoft.com/office/drawing/2014/main" id="{C6A756BB-C60C-9829-E9DB-B4A2C3EA10CA}"/>
              </a:ext>
            </a:extLst>
          </p:cNvPr>
          <p:cNvPicPr>
            <a:picLocks noChangeAspect="1"/>
          </p:cNvPicPr>
          <p:nvPr/>
        </p:nvPicPr>
        <p:blipFill>
          <a:blip r:embed="rId3"/>
          <a:stretch>
            <a:fillRect/>
          </a:stretch>
        </p:blipFill>
        <p:spPr>
          <a:xfrm>
            <a:off x="337363" y="1666832"/>
            <a:ext cx="4450523" cy="636789"/>
          </a:xfrm>
          <a:prstGeom prst="rect">
            <a:avLst/>
          </a:prstGeom>
        </p:spPr>
      </p:pic>
      <p:pic>
        <p:nvPicPr>
          <p:cNvPr id="6" name="图片 5">
            <a:extLst>
              <a:ext uri="{FF2B5EF4-FFF2-40B4-BE49-F238E27FC236}">
                <a16:creationId xmlns:a16="http://schemas.microsoft.com/office/drawing/2014/main" id="{4B137988-1A65-504C-81C0-3FC0194F571A}"/>
              </a:ext>
            </a:extLst>
          </p:cNvPr>
          <p:cNvPicPr>
            <a:picLocks noChangeAspect="1"/>
          </p:cNvPicPr>
          <p:nvPr/>
        </p:nvPicPr>
        <p:blipFill rotWithShape="1">
          <a:blip r:embed="rId2"/>
          <a:srcRect l="12939" t="43068" b="42848"/>
          <a:stretch/>
        </p:blipFill>
        <p:spPr>
          <a:xfrm>
            <a:off x="323635" y="4192386"/>
            <a:ext cx="4977830" cy="754892"/>
          </a:xfrm>
          <a:prstGeom prst="rect">
            <a:avLst/>
          </a:prstGeom>
        </p:spPr>
      </p:pic>
      <p:sp>
        <p:nvSpPr>
          <p:cNvPr id="7" name="文本框 6">
            <a:extLst>
              <a:ext uri="{FF2B5EF4-FFF2-40B4-BE49-F238E27FC236}">
                <a16:creationId xmlns:a16="http://schemas.microsoft.com/office/drawing/2014/main" id="{120F6C0B-45CA-A7AC-2979-F6756BA6C554}"/>
              </a:ext>
            </a:extLst>
          </p:cNvPr>
          <p:cNvSpPr txBox="1"/>
          <p:nvPr/>
        </p:nvSpPr>
        <p:spPr>
          <a:xfrm>
            <a:off x="840218" y="1133804"/>
            <a:ext cx="4368504" cy="369332"/>
          </a:xfrm>
          <a:prstGeom prst="rect">
            <a:avLst/>
          </a:prstGeom>
          <a:noFill/>
        </p:spPr>
        <p:txBody>
          <a:bodyPr wrap="none" rtlCol="0">
            <a:spAutoFit/>
          </a:bodyPr>
          <a:lstStyle/>
          <a:p>
            <a:r>
              <a:rPr lang="zh-CN" altLang="en-US" b="1" dirty="0"/>
              <a:t>样本服从正态分布，本例似然函数如下：</a:t>
            </a:r>
          </a:p>
        </p:txBody>
      </p:sp>
      <p:sp>
        <p:nvSpPr>
          <p:cNvPr id="8" name="箭头: 下 7">
            <a:extLst>
              <a:ext uri="{FF2B5EF4-FFF2-40B4-BE49-F238E27FC236}">
                <a16:creationId xmlns:a16="http://schemas.microsoft.com/office/drawing/2014/main" id="{33BDA829-71A0-F223-0E39-CAABC01BF0A8}"/>
              </a:ext>
            </a:extLst>
          </p:cNvPr>
          <p:cNvSpPr/>
          <p:nvPr/>
        </p:nvSpPr>
        <p:spPr>
          <a:xfrm>
            <a:off x="2137811" y="2413785"/>
            <a:ext cx="528333" cy="4524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0" name="图片 9">
            <a:extLst>
              <a:ext uri="{FF2B5EF4-FFF2-40B4-BE49-F238E27FC236}">
                <a16:creationId xmlns:a16="http://schemas.microsoft.com/office/drawing/2014/main" id="{AB968994-2845-BD8D-8A21-66E1D7A2EEC3}"/>
              </a:ext>
            </a:extLst>
          </p:cNvPr>
          <p:cNvPicPr>
            <a:picLocks noChangeAspect="1"/>
          </p:cNvPicPr>
          <p:nvPr/>
        </p:nvPicPr>
        <p:blipFill rotWithShape="1">
          <a:blip r:embed="rId2"/>
          <a:srcRect l="19438" t="70555"/>
          <a:stretch/>
        </p:blipFill>
        <p:spPr>
          <a:xfrm>
            <a:off x="5301465" y="2303622"/>
            <a:ext cx="3773184" cy="1292834"/>
          </a:xfrm>
          <a:prstGeom prst="rect">
            <a:avLst/>
          </a:prstGeom>
        </p:spPr>
      </p:pic>
      <p:sp>
        <p:nvSpPr>
          <p:cNvPr id="11" name="文本框 10">
            <a:extLst>
              <a:ext uri="{FF2B5EF4-FFF2-40B4-BE49-F238E27FC236}">
                <a16:creationId xmlns:a16="http://schemas.microsoft.com/office/drawing/2014/main" id="{A7D0584F-33C9-47D3-8871-F4648C81BABD}"/>
              </a:ext>
            </a:extLst>
          </p:cNvPr>
          <p:cNvSpPr txBox="1"/>
          <p:nvPr/>
        </p:nvSpPr>
        <p:spPr>
          <a:xfrm>
            <a:off x="5301465" y="1784738"/>
            <a:ext cx="881973" cy="369332"/>
          </a:xfrm>
          <a:prstGeom prst="rect">
            <a:avLst/>
          </a:prstGeom>
          <a:noFill/>
        </p:spPr>
        <p:txBody>
          <a:bodyPr wrap="none" rtlCol="0">
            <a:spAutoFit/>
          </a:bodyPr>
          <a:lstStyle/>
          <a:p>
            <a:r>
              <a:rPr lang="zh-CN" altLang="en-US" b="1" dirty="0">
                <a:solidFill>
                  <a:srgbClr val="C00000"/>
                </a:solidFill>
              </a:rPr>
              <a:t>求导数</a:t>
            </a:r>
          </a:p>
        </p:txBody>
      </p:sp>
      <p:sp>
        <p:nvSpPr>
          <p:cNvPr id="13" name="箭头: 下 12">
            <a:extLst>
              <a:ext uri="{FF2B5EF4-FFF2-40B4-BE49-F238E27FC236}">
                <a16:creationId xmlns:a16="http://schemas.microsoft.com/office/drawing/2014/main" id="{711907BB-F1D2-4502-7A33-AED79B987BB7}"/>
              </a:ext>
            </a:extLst>
          </p:cNvPr>
          <p:cNvSpPr/>
          <p:nvPr/>
        </p:nvSpPr>
        <p:spPr>
          <a:xfrm>
            <a:off x="2147193" y="3700815"/>
            <a:ext cx="528333" cy="4524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5" name="图片 14">
            <a:extLst>
              <a:ext uri="{FF2B5EF4-FFF2-40B4-BE49-F238E27FC236}">
                <a16:creationId xmlns:a16="http://schemas.microsoft.com/office/drawing/2014/main" id="{65693FF8-06C6-CD12-8A11-E62D03FBAE19}"/>
              </a:ext>
            </a:extLst>
          </p:cNvPr>
          <p:cNvPicPr>
            <a:picLocks noChangeAspect="1"/>
          </p:cNvPicPr>
          <p:nvPr/>
        </p:nvPicPr>
        <p:blipFill rotWithShape="1">
          <a:blip r:embed="rId4">
            <a:duotone>
              <a:prstClr val="black"/>
              <a:schemeClr val="accent5">
                <a:tint val="45000"/>
                <a:satMod val="400000"/>
              </a:schemeClr>
            </a:duotone>
          </a:blip>
          <a:srcRect l="34842" t="11801" r="30643" b="44295"/>
          <a:stretch/>
        </p:blipFill>
        <p:spPr>
          <a:xfrm>
            <a:off x="5634984" y="4063049"/>
            <a:ext cx="2175553" cy="1587358"/>
          </a:xfrm>
          <a:prstGeom prst="rect">
            <a:avLst/>
          </a:prstGeom>
        </p:spPr>
      </p:pic>
      <p:sp>
        <p:nvSpPr>
          <p:cNvPr id="16" name="箭头: 下 15">
            <a:extLst>
              <a:ext uri="{FF2B5EF4-FFF2-40B4-BE49-F238E27FC236}">
                <a16:creationId xmlns:a16="http://schemas.microsoft.com/office/drawing/2014/main" id="{38F7EA77-FA13-ADA3-3A58-4E11C21F5EB6}"/>
              </a:ext>
            </a:extLst>
          </p:cNvPr>
          <p:cNvSpPr/>
          <p:nvPr/>
        </p:nvSpPr>
        <p:spPr>
          <a:xfrm>
            <a:off x="6468476" y="3619605"/>
            <a:ext cx="420347" cy="2736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8" name="直接箭头连接符 17">
            <a:extLst>
              <a:ext uri="{FF2B5EF4-FFF2-40B4-BE49-F238E27FC236}">
                <a16:creationId xmlns:a16="http://schemas.microsoft.com/office/drawing/2014/main" id="{F69F7400-DE3A-8737-549F-831106DCE178}"/>
              </a:ext>
            </a:extLst>
          </p:cNvPr>
          <p:cNvCxnSpPr>
            <a:cxnSpLocks/>
          </p:cNvCxnSpPr>
          <p:nvPr/>
        </p:nvCxnSpPr>
        <p:spPr>
          <a:xfrm flipV="1">
            <a:off x="4787886" y="3122674"/>
            <a:ext cx="513580" cy="106971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8041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P spid="13" grpId="0" animBg="1"/>
      <p:bldP spid="1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极大似然估计</a:t>
            </a:r>
            <a:endParaRPr lang="zh-CN" altLang="en-US" dirty="0">
              <a:latin typeface="+mj-ea"/>
              <a:ea typeface="+mj-ea"/>
            </a:endParaRPr>
          </a:p>
        </p:txBody>
      </p:sp>
      <p:sp>
        <p:nvSpPr>
          <p:cNvPr id="2" name="内容占位符 1"/>
          <p:cNvSpPr>
            <a:spLocks noGrp="1"/>
          </p:cNvSpPr>
          <p:nvPr>
            <p:ph sz="quarter" idx="14"/>
          </p:nvPr>
        </p:nvSpPr>
        <p:spPr>
          <a:xfrm>
            <a:off x="173851" y="1040891"/>
            <a:ext cx="8970149" cy="5198067"/>
          </a:xfrm>
        </p:spPr>
        <p:txBody>
          <a:bodyPr>
            <a:normAutofit/>
          </a:bodyPr>
          <a:lstStyle/>
          <a:p>
            <a:r>
              <a:rPr lang="zh-CN" altLang="en-US" dirty="0"/>
              <a:t>例如，在连续属性情形下，假设概率密度函数                          ，则参数     和    的极大似然估计为</a:t>
            </a:r>
          </a:p>
          <a:p>
            <a:endParaRPr lang="zh-CN" altLang="en-US" dirty="0"/>
          </a:p>
          <a:p>
            <a:endParaRPr lang="zh-CN" altLang="en-US" dirty="0"/>
          </a:p>
          <a:p>
            <a:pPr marL="0" indent="0">
              <a:buNone/>
            </a:pPr>
            <a:endParaRPr lang="zh-CN" altLang="en-US" dirty="0"/>
          </a:p>
          <a:p>
            <a:endParaRPr lang="zh-CN" altLang="en-US" dirty="0"/>
          </a:p>
          <a:p>
            <a:r>
              <a:rPr lang="zh-CN" altLang="en-US" dirty="0"/>
              <a:t>也就是说，通过极大似然法得到的正态分布均值就是样本均值，方差就是                      的均值，这显然是一个符合直觉的结果。</a:t>
            </a:r>
          </a:p>
          <a:p>
            <a:endParaRPr lang="zh-CN" altLang="en-US" dirty="0"/>
          </a:p>
          <a:p>
            <a:r>
              <a:rPr lang="zh-CN" altLang="en-US" dirty="0"/>
              <a:t>需注意的是，这种参数化的方法虽能使类条件概率估计变得相对简单，但估计结果的准确性严重依赖于所假设的概率分布形式是否符合潜在的真实数据分布。</a:t>
            </a:r>
            <a:endParaRPr lang="en-US" altLang="zh-CN" dirty="0"/>
          </a:p>
          <a:p>
            <a:endParaRPr lang="en-US" altLang="zh-CN" dirty="0"/>
          </a:p>
          <a:p>
            <a:endParaRPr lang="en-US" altLang="zh-CN" dirty="0"/>
          </a:p>
        </p:txBody>
      </p:sp>
      <p:graphicFrame>
        <p:nvGraphicFramePr>
          <p:cNvPr id="11" name="对象 10"/>
          <p:cNvGraphicFramePr>
            <a:graphicFrameLocks noChangeAspect="1"/>
          </p:cNvGraphicFramePr>
          <p:nvPr>
            <p:extLst>
              <p:ext uri="{D42A27DB-BD31-4B8C-83A1-F6EECF244321}">
                <p14:modId xmlns:p14="http://schemas.microsoft.com/office/powerpoint/2010/main" val="4194583267"/>
              </p:ext>
            </p:extLst>
          </p:nvPr>
        </p:nvGraphicFramePr>
        <p:xfrm>
          <a:off x="6235155" y="1065533"/>
          <a:ext cx="2486025" cy="365125"/>
        </p:xfrm>
        <a:graphic>
          <a:graphicData uri="http://schemas.openxmlformats.org/presentationml/2006/ole">
            <mc:AlternateContent xmlns:mc="http://schemas.openxmlformats.org/markup-compatibility/2006">
              <mc:Choice xmlns:v="urn:schemas-microsoft-com:vml" Requires="v">
                <p:oleObj name="Formula" r:id="rId2" imgW="1324800" imgH="195840" progId="Equation.Ribbit">
                  <p:embed/>
                </p:oleObj>
              </mc:Choice>
              <mc:Fallback>
                <p:oleObj name="Formula" r:id="rId2" imgW="1324800" imgH="195840" progId="Equation.Ribbit">
                  <p:embed/>
                  <p:pic>
                    <p:nvPicPr>
                      <p:cNvPr id="11" name="对象 10"/>
                      <p:cNvPicPr/>
                      <p:nvPr/>
                    </p:nvPicPr>
                    <p:blipFill>
                      <a:blip r:embed="rId3"/>
                      <a:stretch>
                        <a:fillRect/>
                      </a:stretch>
                    </p:blipFill>
                    <p:spPr>
                      <a:xfrm>
                        <a:off x="6235155" y="1065533"/>
                        <a:ext cx="2486025" cy="365125"/>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649365015"/>
              </p:ext>
            </p:extLst>
          </p:nvPr>
        </p:nvGraphicFramePr>
        <p:xfrm>
          <a:off x="1432559" y="1433029"/>
          <a:ext cx="340625" cy="254145"/>
        </p:xfrm>
        <a:graphic>
          <a:graphicData uri="http://schemas.openxmlformats.org/presentationml/2006/ole">
            <mc:AlternateContent xmlns:mc="http://schemas.openxmlformats.org/markup-compatibility/2006">
              <mc:Choice xmlns:v="urn:schemas-microsoft-com:vml" Requires="v">
                <p:oleObj name="Formula" r:id="rId4" imgW="162720" imgH="122040" progId="Equation.Ribbit">
                  <p:embed/>
                </p:oleObj>
              </mc:Choice>
              <mc:Fallback>
                <p:oleObj name="Formula" r:id="rId4" imgW="162720" imgH="122040" progId="Equation.Ribbit">
                  <p:embed/>
                  <p:pic>
                    <p:nvPicPr>
                      <p:cNvPr id="12" name="对象 11"/>
                      <p:cNvPicPr/>
                      <p:nvPr/>
                    </p:nvPicPr>
                    <p:blipFill>
                      <a:blip r:embed="rId5"/>
                      <a:stretch>
                        <a:fillRect/>
                      </a:stretch>
                    </p:blipFill>
                    <p:spPr>
                      <a:xfrm>
                        <a:off x="1432559" y="1433029"/>
                        <a:ext cx="340625" cy="254145"/>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2293782680"/>
              </p:ext>
            </p:extLst>
          </p:nvPr>
        </p:nvGraphicFramePr>
        <p:xfrm>
          <a:off x="2169264" y="1390559"/>
          <a:ext cx="274339" cy="322160"/>
        </p:xfrm>
        <a:graphic>
          <a:graphicData uri="http://schemas.openxmlformats.org/presentationml/2006/ole">
            <mc:AlternateContent xmlns:mc="http://schemas.openxmlformats.org/markup-compatibility/2006">
              <mc:Choice xmlns:v="urn:schemas-microsoft-com:vml" Requires="v">
                <p:oleObj name="Formula" r:id="rId6" imgW="166680" imgH="195840" progId="Equation.Ribbit">
                  <p:embed/>
                </p:oleObj>
              </mc:Choice>
              <mc:Fallback>
                <p:oleObj name="Formula" r:id="rId6" imgW="166680" imgH="195840" progId="Equation.Ribbit">
                  <p:embed/>
                  <p:pic>
                    <p:nvPicPr>
                      <p:cNvPr id="13" name="对象 12"/>
                      <p:cNvPicPr/>
                      <p:nvPr/>
                    </p:nvPicPr>
                    <p:blipFill>
                      <a:blip r:embed="rId7"/>
                      <a:stretch>
                        <a:fillRect/>
                      </a:stretch>
                    </p:blipFill>
                    <p:spPr>
                      <a:xfrm>
                        <a:off x="2169264" y="1390559"/>
                        <a:ext cx="274339" cy="322160"/>
                      </a:xfrm>
                      <a:prstGeom prst="rect">
                        <a:avLst/>
                      </a:prstGeom>
                    </p:spPr>
                  </p:pic>
                </p:oleObj>
              </mc:Fallback>
            </mc:AlternateContent>
          </a:graphicData>
        </a:graphic>
      </p:graphicFrame>
      <p:grpSp>
        <p:nvGrpSpPr>
          <p:cNvPr id="17" name="组合 16"/>
          <p:cNvGrpSpPr/>
          <p:nvPr/>
        </p:nvGrpSpPr>
        <p:grpSpPr>
          <a:xfrm>
            <a:off x="2557903" y="1852146"/>
            <a:ext cx="5245863" cy="1611238"/>
            <a:chOff x="2557903" y="1852146"/>
            <a:chExt cx="5245863" cy="1611238"/>
          </a:xfrm>
        </p:grpSpPr>
        <p:graphicFrame>
          <p:nvGraphicFramePr>
            <p:cNvPr id="14" name="对象 13"/>
            <p:cNvGraphicFramePr>
              <a:graphicFrameLocks noChangeAspect="1"/>
            </p:cNvGraphicFramePr>
            <p:nvPr>
              <p:extLst>
                <p:ext uri="{D42A27DB-BD31-4B8C-83A1-F6EECF244321}">
                  <p14:modId xmlns:p14="http://schemas.microsoft.com/office/powerpoint/2010/main" val="3896584076"/>
                </p:ext>
              </p:extLst>
            </p:nvPr>
          </p:nvGraphicFramePr>
          <p:xfrm>
            <a:off x="3176817" y="1852146"/>
            <a:ext cx="2051685" cy="799983"/>
          </p:xfrm>
          <a:graphic>
            <a:graphicData uri="http://schemas.openxmlformats.org/presentationml/2006/ole">
              <mc:AlternateContent xmlns:mc="http://schemas.openxmlformats.org/markup-compatibility/2006">
                <mc:Choice xmlns:v="urn:schemas-microsoft-com:vml" Requires="v">
                  <p:oleObj name="Formula" r:id="rId8" imgW="1072080" imgH="419400" progId="Equation.Ribbit">
                    <p:embed/>
                  </p:oleObj>
                </mc:Choice>
                <mc:Fallback>
                  <p:oleObj name="Formula" r:id="rId8" imgW="1072080" imgH="419400" progId="Equation.Ribbit">
                    <p:embed/>
                    <p:pic>
                      <p:nvPicPr>
                        <p:cNvPr id="14" name="对象 13"/>
                        <p:cNvPicPr/>
                        <p:nvPr/>
                      </p:nvPicPr>
                      <p:blipFill>
                        <a:blip r:embed="rId9"/>
                        <a:stretch>
                          <a:fillRect/>
                        </a:stretch>
                      </p:blipFill>
                      <p:spPr>
                        <a:xfrm>
                          <a:off x="3176817" y="1852146"/>
                          <a:ext cx="2051685" cy="799983"/>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3032183549"/>
                </p:ext>
              </p:extLst>
            </p:nvPr>
          </p:nvGraphicFramePr>
          <p:xfrm>
            <a:off x="2557903" y="2726098"/>
            <a:ext cx="3791552" cy="737286"/>
          </p:xfrm>
          <a:graphic>
            <a:graphicData uri="http://schemas.openxmlformats.org/presentationml/2006/ole">
              <mc:AlternateContent xmlns:mc="http://schemas.openxmlformats.org/markup-compatibility/2006">
                <mc:Choice xmlns:v="urn:schemas-microsoft-com:vml" Requires="v">
                  <p:oleObj name="Formula" r:id="rId10" imgW="2145240" imgH="419400" progId="Equation.Ribbit">
                    <p:embed/>
                  </p:oleObj>
                </mc:Choice>
                <mc:Fallback>
                  <p:oleObj name="Formula" r:id="rId10" imgW="2145240" imgH="419400" progId="Equation.Ribbit">
                    <p:embed/>
                    <p:pic>
                      <p:nvPicPr>
                        <p:cNvPr id="15" name="对象 14"/>
                        <p:cNvPicPr/>
                        <p:nvPr/>
                      </p:nvPicPr>
                      <p:blipFill>
                        <a:blip r:embed="rId11"/>
                        <a:stretch>
                          <a:fillRect/>
                        </a:stretch>
                      </p:blipFill>
                      <p:spPr>
                        <a:xfrm>
                          <a:off x="2557903" y="2726098"/>
                          <a:ext cx="3791552" cy="737286"/>
                        </a:xfrm>
                        <a:prstGeom prst="rect">
                          <a:avLst/>
                        </a:prstGeom>
                      </p:spPr>
                    </p:pic>
                  </p:oleObj>
                </mc:Fallback>
              </mc:AlternateContent>
            </a:graphicData>
          </a:graphic>
        </p:graphicFrame>
        <p:pic>
          <p:nvPicPr>
            <p:cNvPr id="3" name="图片 2"/>
            <p:cNvPicPr>
              <a:picLocks noChangeAspect="1"/>
            </p:cNvPicPr>
            <p:nvPr/>
          </p:nvPicPr>
          <p:blipFill>
            <a:blip r:embed="rId12"/>
            <a:stretch>
              <a:fillRect/>
            </a:stretch>
          </p:blipFill>
          <p:spPr>
            <a:xfrm>
              <a:off x="7114438" y="2052367"/>
              <a:ext cx="680924" cy="307934"/>
            </a:xfrm>
            <a:prstGeom prst="rect">
              <a:avLst/>
            </a:prstGeom>
          </p:spPr>
        </p:pic>
        <p:pic>
          <p:nvPicPr>
            <p:cNvPr id="16" name="图片 15"/>
            <p:cNvPicPr>
              <a:picLocks noChangeAspect="1"/>
            </p:cNvPicPr>
            <p:nvPr/>
          </p:nvPicPr>
          <p:blipFill>
            <a:blip r:embed="rId13"/>
            <a:stretch>
              <a:fillRect/>
            </a:stretch>
          </p:blipFill>
          <p:spPr>
            <a:xfrm>
              <a:off x="7106034" y="2867889"/>
              <a:ext cx="697732" cy="310603"/>
            </a:xfrm>
            <a:prstGeom prst="rect">
              <a:avLst/>
            </a:prstGeom>
          </p:spPr>
        </p:pic>
      </p:grpSp>
      <p:graphicFrame>
        <p:nvGraphicFramePr>
          <p:cNvPr id="18" name="对象 17"/>
          <p:cNvGraphicFramePr>
            <a:graphicFrameLocks noChangeAspect="1"/>
          </p:cNvGraphicFramePr>
          <p:nvPr>
            <p:extLst>
              <p:ext uri="{D42A27DB-BD31-4B8C-83A1-F6EECF244321}">
                <p14:modId xmlns:p14="http://schemas.microsoft.com/office/powerpoint/2010/main" val="1403143055"/>
              </p:ext>
            </p:extLst>
          </p:nvPr>
        </p:nvGraphicFramePr>
        <p:xfrm>
          <a:off x="1177032" y="3841483"/>
          <a:ext cx="1984463" cy="325197"/>
        </p:xfrm>
        <a:graphic>
          <a:graphicData uri="http://schemas.openxmlformats.org/presentationml/2006/ole">
            <mc:AlternateContent xmlns:mc="http://schemas.openxmlformats.org/markup-compatibility/2006">
              <mc:Choice xmlns:v="urn:schemas-microsoft-com:vml" Requires="v">
                <p:oleObj name="Formula" r:id="rId14" imgW="1177560" imgH="194400" progId="Equation.Ribbit">
                  <p:embed/>
                </p:oleObj>
              </mc:Choice>
              <mc:Fallback>
                <p:oleObj name="Formula" r:id="rId14" imgW="1177560" imgH="194400" progId="Equation.Ribbit">
                  <p:embed/>
                  <p:pic>
                    <p:nvPicPr>
                      <p:cNvPr id="18" name="对象 17"/>
                      <p:cNvPicPr/>
                      <p:nvPr/>
                    </p:nvPicPr>
                    <p:blipFill>
                      <a:blip r:embed="rId15"/>
                      <a:stretch>
                        <a:fillRect/>
                      </a:stretch>
                    </p:blipFill>
                    <p:spPr>
                      <a:xfrm>
                        <a:off x="1177032" y="3841483"/>
                        <a:ext cx="1984463" cy="325197"/>
                      </a:xfrm>
                      <a:prstGeom prst="rect">
                        <a:avLst/>
                      </a:prstGeom>
                    </p:spPr>
                  </p:pic>
                </p:oleObj>
              </mc:Fallback>
            </mc:AlternateContent>
          </a:graphicData>
        </a:graphic>
      </p:graphicFrame>
    </p:spTree>
    <p:extLst>
      <p:ext uri="{BB962C8B-B14F-4D97-AF65-F5344CB8AC3E}">
        <p14:creationId xmlns:p14="http://schemas.microsoft.com/office/powerpoint/2010/main" val="375039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目 录</a:t>
            </a:r>
          </a:p>
        </p:txBody>
      </p:sp>
      <p:sp>
        <p:nvSpPr>
          <p:cNvPr id="4" name="内容占位符 3"/>
          <p:cNvSpPr>
            <a:spLocks noGrp="1"/>
          </p:cNvSpPr>
          <p:nvPr>
            <p:ph idx="1"/>
          </p:nvPr>
        </p:nvSpPr>
        <p:spPr>
          <a:xfrm>
            <a:off x="260350" y="1242562"/>
            <a:ext cx="8616950" cy="3698081"/>
          </a:xfrm>
        </p:spPr>
        <p:txBody>
          <a:bodyPr>
            <a:noAutofit/>
          </a:bodyPr>
          <a:lstStyle/>
          <a:p>
            <a:pPr>
              <a:lnSpc>
                <a:spcPct val="150000"/>
              </a:lnSpc>
            </a:pPr>
            <a:r>
              <a:rPr lang="zh-CN" altLang="en-US" b="1" dirty="0">
                <a:solidFill>
                  <a:schemeClr val="bg1">
                    <a:lumMod val="85000"/>
                  </a:schemeClr>
                </a:solidFill>
                <a:latin typeface="+mn-ea"/>
                <a:ea typeface="+mn-ea"/>
                <a:cs typeface="宋体"/>
              </a:rPr>
              <a:t>贝叶斯决策论</a:t>
            </a:r>
            <a:endParaRPr lang="en-US" altLang="zh-CN" b="1" dirty="0">
              <a:solidFill>
                <a:schemeClr val="bg1">
                  <a:lumMod val="85000"/>
                </a:schemeClr>
              </a:solidFill>
              <a:latin typeface="+mn-ea"/>
              <a:ea typeface="+mn-ea"/>
              <a:cs typeface="宋体"/>
            </a:endParaRPr>
          </a:p>
          <a:p>
            <a:pPr>
              <a:lnSpc>
                <a:spcPct val="150000"/>
              </a:lnSpc>
            </a:pPr>
            <a:r>
              <a:rPr lang="zh-CN" altLang="en-US" b="1" dirty="0">
                <a:solidFill>
                  <a:schemeClr val="bg1">
                    <a:lumMod val="85000"/>
                  </a:schemeClr>
                </a:solidFill>
                <a:latin typeface="+mn-ea"/>
                <a:ea typeface="+mn-ea"/>
                <a:cs typeface="宋体"/>
              </a:rPr>
              <a:t>极大似然估计</a:t>
            </a:r>
            <a:endParaRPr lang="en-US" altLang="zh-CN" b="1" dirty="0">
              <a:solidFill>
                <a:schemeClr val="bg1">
                  <a:lumMod val="85000"/>
                </a:schemeClr>
              </a:solidFill>
              <a:latin typeface="+mn-ea"/>
              <a:ea typeface="+mn-ea"/>
              <a:cs typeface="宋体"/>
            </a:endParaRPr>
          </a:p>
          <a:p>
            <a:pPr>
              <a:lnSpc>
                <a:spcPct val="150000"/>
              </a:lnSpc>
            </a:pPr>
            <a:r>
              <a:rPr lang="zh-CN" altLang="en-US" b="1" dirty="0">
                <a:latin typeface="+mn-ea"/>
                <a:ea typeface="+mn-ea"/>
                <a:cs typeface="宋体"/>
              </a:rPr>
              <a:t>朴素贝叶斯分类器</a:t>
            </a:r>
            <a:endParaRPr lang="en-US" altLang="zh-CN" b="1" dirty="0">
              <a:latin typeface="+mn-ea"/>
              <a:ea typeface="+mn-ea"/>
              <a:cs typeface="宋体"/>
            </a:endParaRPr>
          </a:p>
          <a:p>
            <a:pPr>
              <a:lnSpc>
                <a:spcPct val="150000"/>
              </a:lnSpc>
            </a:pPr>
            <a:r>
              <a:rPr lang="zh-CN" altLang="en-US" b="1" dirty="0">
                <a:solidFill>
                  <a:schemeClr val="bg1">
                    <a:lumMod val="85000"/>
                  </a:schemeClr>
                </a:solidFill>
                <a:latin typeface="+mn-ea"/>
                <a:ea typeface="+mn-ea"/>
                <a:cs typeface="宋体"/>
              </a:rPr>
              <a:t>半朴素贝叶斯分类器</a:t>
            </a:r>
            <a:endParaRPr lang="en-US" altLang="zh-CN" b="1" dirty="0">
              <a:solidFill>
                <a:schemeClr val="bg1">
                  <a:lumMod val="85000"/>
                </a:schemeClr>
              </a:solidFill>
              <a:latin typeface="+mn-ea"/>
              <a:ea typeface="+mn-ea"/>
              <a:cs typeface="宋体"/>
            </a:endParaRPr>
          </a:p>
          <a:p>
            <a:pPr>
              <a:lnSpc>
                <a:spcPct val="150000"/>
              </a:lnSpc>
            </a:pPr>
            <a:r>
              <a:rPr lang="zh-CN" altLang="en-US" b="1" dirty="0">
                <a:solidFill>
                  <a:schemeClr val="bg1">
                    <a:lumMod val="85000"/>
                  </a:schemeClr>
                </a:solidFill>
                <a:latin typeface="+mn-ea"/>
                <a:ea typeface="+mn-ea"/>
                <a:cs typeface="宋体"/>
              </a:rPr>
              <a:t>贝叶斯网</a:t>
            </a:r>
            <a:endParaRPr lang="en-US" altLang="zh-CN" b="1" dirty="0">
              <a:solidFill>
                <a:schemeClr val="bg1">
                  <a:lumMod val="85000"/>
                </a:schemeClr>
              </a:solidFill>
              <a:latin typeface="+mn-ea"/>
              <a:ea typeface="+mn-ea"/>
              <a:cs typeface="宋体"/>
            </a:endParaRPr>
          </a:p>
          <a:p>
            <a:pPr>
              <a:lnSpc>
                <a:spcPct val="150000"/>
              </a:lnSpc>
            </a:pPr>
            <a:r>
              <a:rPr lang="en-US" altLang="zh-CN" b="1" dirty="0">
                <a:solidFill>
                  <a:schemeClr val="bg1">
                    <a:lumMod val="85000"/>
                  </a:schemeClr>
                </a:solidFill>
                <a:latin typeface="Verdana" charset="0"/>
                <a:ea typeface="Verdana" charset="0"/>
                <a:cs typeface="Verdana" charset="0"/>
              </a:rPr>
              <a:t>EM</a:t>
            </a:r>
            <a:r>
              <a:rPr lang="zh-CN" altLang="en-US" b="1" dirty="0">
                <a:solidFill>
                  <a:schemeClr val="bg1">
                    <a:lumMod val="85000"/>
                  </a:schemeClr>
                </a:solidFill>
                <a:latin typeface="+mn-ea"/>
                <a:ea typeface="+mn-ea"/>
                <a:cs typeface="宋体"/>
              </a:rPr>
              <a:t>算法</a:t>
            </a:r>
            <a:endParaRPr lang="en-US" altLang="zh-CN" b="1" dirty="0">
              <a:solidFill>
                <a:schemeClr val="bg1">
                  <a:lumMod val="85000"/>
                </a:schemeClr>
              </a:solidFill>
              <a:latin typeface="+mn-ea"/>
              <a:ea typeface="+mn-ea"/>
              <a:cs typeface="宋体"/>
            </a:endParaRPr>
          </a:p>
        </p:txBody>
      </p:sp>
    </p:spTree>
    <p:extLst>
      <p:ext uri="{BB962C8B-B14F-4D97-AF65-F5344CB8AC3E}">
        <p14:creationId xmlns:p14="http://schemas.microsoft.com/office/powerpoint/2010/main" val="1979582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mj-ea"/>
                <a:ea typeface="+mj-ea"/>
                <a:cs typeface="Verdana" charset="0"/>
              </a:rPr>
              <a:t>朴素贝叶斯分类器</a:t>
            </a:r>
            <a:endParaRPr lang="zh-CN" altLang="en-US" dirty="0">
              <a:latin typeface="+mj-ea"/>
              <a:ea typeface="+mj-ea"/>
            </a:endParaRPr>
          </a:p>
        </p:txBody>
      </p:sp>
      <p:sp>
        <p:nvSpPr>
          <p:cNvPr id="3" name="内容占位符 2"/>
          <p:cNvSpPr>
            <a:spLocks noGrp="1"/>
          </p:cNvSpPr>
          <p:nvPr>
            <p:ph sz="quarter" idx="14"/>
          </p:nvPr>
        </p:nvSpPr>
        <p:spPr>
          <a:xfrm>
            <a:off x="260350" y="1053640"/>
            <a:ext cx="8629650" cy="5087515"/>
          </a:xfrm>
        </p:spPr>
        <p:txBody>
          <a:bodyPr>
            <a:normAutofit/>
          </a:bodyPr>
          <a:lstStyle/>
          <a:p>
            <a:r>
              <a:rPr kumimoji="1" lang="zh-CN" altLang="en-US" dirty="0"/>
              <a:t>估计</a:t>
            </a:r>
            <a:r>
              <a:rPr lang="zh-CN" altLang="en-US" dirty="0"/>
              <a:t>后验概率           主要困难：类条件概率           是所有属性上的联合概率难以从有限的训练样本估计获得。</a:t>
            </a:r>
          </a:p>
          <a:p>
            <a:endParaRPr kumimoji="1" lang="zh-CN" altLang="en-US" dirty="0"/>
          </a:p>
          <a:p>
            <a:r>
              <a:rPr lang="zh-CN" altLang="en-US" dirty="0"/>
              <a:t>朴素贝叶斯分类器</a:t>
            </a:r>
            <a:r>
              <a:rPr lang="en-US" altLang="zh-CN" dirty="0"/>
              <a:t>(Naïve Bayes Classifier)</a:t>
            </a:r>
            <a:r>
              <a:rPr lang="zh-CN" altLang="en-US" dirty="0"/>
              <a:t>采用了“属性条件独立性假设”</a:t>
            </a:r>
            <a:r>
              <a:rPr lang="en-US" altLang="zh-CN" dirty="0"/>
              <a:t>(attribute conditional independence assumption)</a:t>
            </a:r>
            <a:r>
              <a:rPr lang="zh-CN" altLang="en-US" dirty="0"/>
              <a:t>：每个属性独立地对分类结果发生影响。</a:t>
            </a:r>
          </a:p>
          <a:p>
            <a:endParaRPr kumimoji="1" lang="zh-CN" altLang="en-US" dirty="0"/>
          </a:p>
          <a:p>
            <a:r>
              <a:rPr lang="zh-CN" altLang="en-US" dirty="0"/>
              <a:t>基于属性条件独立性假设，</a:t>
            </a:r>
            <a:r>
              <a:rPr lang="en-US" altLang="zh-CN" dirty="0"/>
              <a:t>(7.8)</a:t>
            </a:r>
            <a:r>
              <a:rPr lang="zh-CN" altLang="en-US" dirty="0"/>
              <a:t>可重写为</a:t>
            </a:r>
          </a:p>
          <a:p>
            <a:pPr lvl="1"/>
            <a:endParaRPr kumimoji="1" lang="zh-CN" altLang="en-US" dirty="0"/>
          </a:p>
          <a:p>
            <a:pPr lvl="1"/>
            <a:endParaRPr kumimoji="1" lang="zh-CN" altLang="en-US" dirty="0"/>
          </a:p>
          <a:p>
            <a:pPr lvl="1"/>
            <a:endParaRPr kumimoji="1" lang="zh-CN" altLang="en-US" dirty="0"/>
          </a:p>
          <a:p>
            <a:pPr lvl="1"/>
            <a:endParaRPr kumimoji="1" lang="zh-CN" altLang="en-US" dirty="0"/>
          </a:p>
          <a:p>
            <a:pPr lvl="1"/>
            <a:r>
              <a:rPr kumimoji="1" lang="zh-CN" altLang="en-US" dirty="0"/>
              <a:t>其中</a:t>
            </a:r>
            <a:r>
              <a:rPr kumimoji="1" lang="en-US" altLang="zh-CN" dirty="0"/>
              <a:t> </a:t>
            </a:r>
            <a:r>
              <a:rPr kumimoji="1" lang="zh-CN" altLang="en-US" dirty="0"/>
              <a:t>  </a:t>
            </a:r>
            <a:r>
              <a:rPr lang="zh-CN" altLang="en-US" dirty="0"/>
              <a:t>为属性数目，   为    在第   个属性上的取值。</a:t>
            </a:r>
            <a:endParaRPr kumimoji="1" lang="zh-CN" altLang="en-US" dirty="0"/>
          </a:p>
          <a:p>
            <a:pPr lvl="1"/>
            <a:endParaRPr kumimoji="1" lang="zh-CN" altLang="en-US" dirty="0"/>
          </a:p>
          <a:p>
            <a:pPr lvl="1"/>
            <a:endParaRPr kumimoji="1" lang="zh-CN" altLang="en-US" dirty="0"/>
          </a:p>
        </p:txBody>
      </p:sp>
      <p:graphicFrame>
        <p:nvGraphicFramePr>
          <p:cNvPr id="12" name="对象 11"/>
          <p:cNvGraphicFramePr>
            <a:graphicFrameLocks noChangeAspect="1"/>
          </p:cNvGraphicFramePr>
          <p:nvPr>
            <p:extLst>
              <p:ext uri="{D42A27DB-BD31-4B8C-83A1-F6EECF244321}">
                <p14:modId xmlns:p14="http://schemas.microsoft.com/office/powerpoint/2010/main" val="4240978938"/>
              </p:ext>
            </p:extLst>
          </p:nvPr>
        </p:nvGraphicFramePr>
        <p:xfrm>
          <a:off x="2466241" y="1118700"/>
          <a:ext cx="852487" cy="296863"/>
        </p:xfrm>
        <a:graphic>
          <a:graphicData uri="http://schemas.openxmlformats.org/presentationml/2006/ole">
            <mc:AlternateContent xmlns:mc="http://schemas.openxmlformats.org/markup-compatibility/2006">
              <mc:Choice xmlns:v="urn:schemas-microsoft-com:vml" Requires="v">
                <p:oleObj name="Formula" r:id="rId2" imgW="505800" imgH="177840" progId="Equation.Ribbit">
                  <p:embed/>
                </p:oleObj>
              </mc:Choice>
              <mc:Fallback>
                <p:oleObj name="Formula" r:id="rId2" imgW="505800" imgH="177840" progId="Equation.Ribbit">
                  <p:embed/>
                  <p:pic>
                    <p:nvPicPr>
                      <p:cNvPr id="12" name="对象 11"/>
                      <p:cNvPicPr/>
                      <p:nvPr/>
                    </p:nvPicPr>
                    <p:blipFill>
                      <a:blip r:embed="rId3"/>
                      <a:stretch>
                        <a:fillRect/>
                      </a:stretch>
                    </p:blipFill>
                    <p:spPr>
                      <a:xfrm>
                        <a:off x="2466241" y="1118700"/>
                        <a:ext cx="852487" cy="296863"/>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373254104"/>
              </p:ext>
            </p:extLst>
          </p:nvPr>
        </p:nvGraphicFramePr>
        <p:xfrm>
          <a:off x="6384925" y="1118700"/>
          <a:ext cx="849313" cy="296862"/>
        </p:xfrm>
        <a:graphic>
          <a:graphicData uri="http://schemas.openxmlformats.org/presentationml/2006/ole">
            <mc:AlternateContent xmlns:mc="http://schemas.openxmlformats.org/markup-compatibility/2006">
              <mc:Choice xmlns:v="urn:schemas-microsoft-com:vml" Requires="v">
                <p:oleObj name="Formula" r:id="rId4" imgW="504360" imgH="177840" progId="Equation.Ribbit">
                  <p:embed/>
                </p:oleObj>
              </mc:Choice>
              <mc:Fallback>
                <p:oleObj name="Formula" r:id="rId4" imgW="504360" imgH="177840" progId="Equation.Ribbit">
                  <p:embed/>
                  <p:pic>
                    <p:nvPicPr>
                      <p:cNvPr id="13" name="对象 12"/>
                      <p:cNvPicPr/>
                      <p:nvPr/>
                    </p:nvPicPr>
                    <p:blipFill>
                      <a:blip r:embed="rId5"/>
                      <a:stretch>
                        <a:fillRect/>
                      </a:stretch>
                    </p:blipFill>
                    <p:spPr>
                      <a:xfrm>
                        <a:off x="6384925" y="1118700"/>
                        <a:ext cx="849313" cy="296862"/>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385125398"/>
              </p:ext>
            </p:extLst>
          </p:nvPr>
        </p:nvGraphicFramePr>
        <p:xfrm>
          <a:off x="1591233" y="5438329"/>
          <a:ext cx="162246" cy="294182"/>
        </p:xfrm>
        <a:graphic>
          <a:graphicData uri="http://schemas.openxmlformats.org/presentationml/2006/ole">
            <mc:AlternateContent xmlns:mc="http://schemas.openxmlformats.org/markup-compatibility/2006">
              <mc:Choice xmlns:v="urn:schemas-microsoft-com:vml" Requires="v">
                <p:oleObj name="Formula" r:id="rId6" imgW="85320" imgH="157680" progId="Equation.Ribbit">
                  <p:embed/>
                </p:oleObj>
              </mc:Choice>
              <mc:Fallback>
                <p:oleObj name="Formula" r:id="rId6" imgW="85320" imgH="157680" progId="Equation.Ribbit">
                  <p:embed/>
                  <p:pic>
                    <p:nvPicPr>
                      <p:cNvPr id="15" name="对象 14"/>
                      <p:cNvPicPr/>
                      <p:nvPr/>
                    </p:nvPicPr>
                    <p:blipFill>
                      <a:blip r:embed="rId7"/>
                      <a:stretch>
                        <a:fillRect/>
                      </a:stretch>
                    </p:blipFill>
                    <p:spPr>
                      <a:xfrm>
                        <a:off x="1591233" y="5438329"/>
                        <a:ext cx="162246" cy="294182"/>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3745065428"/>
              </p:ext>
            </p:extLst>
          </p:nvPr>
        </p:nvGraphicFramePr>
        <p:xfrm>
          <a:off x="3318728" y="5474295"/>
          <a:ext cx="239712" cy="222250"/>
        </p:xfrm>
        <a:graphic>
          <a:graphicData uri="http://schemas.openxmlformats.org/presentationml/2006/ole">
            <mc:AlternateContent xmlns:mc="http://schemas.openxmlformats.org/markup-compatibility/2006">
              <mc:Choice xmlns:v="urn:schemas-microsoft-com:vml" Requires="v">
                <p:oleObj name="Formula" r:id="rId8" imgW="127080" imgH="119520" progId="Equation.Ribbit">
                  <p:embed/>
                </p:oleObj>
              </mc:Choice>
              <mc:Fallback>
                <p:oleObj name="Formula" r:id="rId8" imgW="127080" imgH="119520" progId="Equation.Ribbit">
                  <p:embed/>
                  <p:pic>
                    <p:nvPicPr>
                      <p:cNvPr id="16" name="对象 15"/>
                      <p:cNvPicPr/>
                      <p:nvPr/>
                    </p:nvPicPr>
                    <p:blipFill>
                      <a:blip r:embed="rId9"/>
                      <a:stretch>
                        <a:fillRect/>
                      </a:stretch>
                    </p:blipFill>
                    <p:spPr>
                      <a:xfrm>
                        <a:off x="3318728" y="5474295"/>
                        <a:ext cx="239712" cy="222250"/>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677047244"/>
              </p:ext>
            </p:extLst>
          </p:nvPr>
        </p:nvGraphicFramePr>
        <p:xfrm>
          <a:off x="3932432" y="5497600"/>
          <a:ext cx="187325" cy="225425"/>
        </p:xfrm>
        <a:graphic>
          <a:graphicData uri="http://schemas.openxmlformats.org/presentationml/2006/ole">
            <mc:AlternateContent xmlns:mc="http://schemas.openxmlformats.org/markup-compatibility/2006">
              <mc:Choice xmlns:v="urn:schemas-microsoft-com:vml" Requires="v">
                <p:oleObj name="Formula" r:id="rId10" imgW="97920" imgH="120960" progId="Equation.Ribbit">
                  <p:embed/>
                </p:oleObj>
              </mc:Choice>
              <mc:Fallback>
                <p:oleObj name="Formula" r:id="rId10" imgW="97920" imgH="120960" progId="Equation.Ribbit">
                  <p:embed/>
                  <p:pic>
                    <p:nvPicPr>
                      <p:cNvPr id="17" name="对象 16"/>
                      <p:cNvPicPr/>
                      <p:nvPr/>
                    </p:nvPicPr>
                    <p:blipFill>
                      <a:blip r:embed="rId11"/>
                      <a:stretch>
                        <a:fillRect/>
                      </a:stretch>
                    </p:blipFill>
                    <p:spPr>
                      <a:xfrm>
                        <a:off x="3932432" y="5497600"/>
                        <a:ext cx="187325" cy="225425"/>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4061222172"/>
              </p:ext>
            </p:extLst>
          </p:nvPr>
        </p:nvGraphicFramePr>
        <p:xfrm>
          <a:off x="4822825" y="5442545"/>
          <a:ext cx="100013" cy="285750"/>
        </p:xfrm>
        <a:graphic>
          <a:graphicData uri="http://schemas.openxmlformats.org/presentationml/2006/ole">
            <mc:AlternateContent xmlns:mc="http://schemas.openxmlformats.org/markup-compatibility/2006">
              <mc:Choice xmlns:v="urn:schemas-microsoft-com:vml" Requires="v">
                <p:oleObj name="Formula" r:id="rId12" imgW="52200" imgH="152640" progId="Equation.Ribbit">
                  <p:embed/>
                </p:oleObj>
              </mc:Choice>
              <mc:Fallback>
                <p:oleObj name="Formula" r:id="rId12" imgW="52200" imgH="152640" progId="Equation.Ribbit">
                  <p:embed/>
                  <p:pic>
                    <p:nvPicPr>
                      <p:cNvPr id="18" name="对象 17"/>
                      <p:cNvPicPr/>
                      <p:nvPr/>
                    </p:nvPicPr>
                    <p:blipFill>
                      <a:blip r:embed="rId13"/>
                      <a:stretch>
                        <a:fillRect/>
                      </a:stretch>
                    </p:blipFill>
                    <p:spPr>
                      <a:xfrm>
                        <a:off x="4822825" y="5442545"/>
                        <a:ext cx="100013" cy="285750"/>
                      </a:xfrm>
                      <a:prstGeom prst="rect">
                        <a:avLst/>
                      </a:prstGeom>
                    </p:spPr>
                  </p:pic>
                </p:oleObj>
              </mc:Fallback>
            </mc:AlternateContent>
          </a:graphicData>
        </a:graphic>
      </p:graphicFrame>
      <p:grpSp>
        <p:nvGrpSpPr>
          <p:cNvPr id="2" name="组合 1"/>
          <p:cNvGrpSpPr/>
          <p:nvPr/>
        </p:nvGrpSpPr>
        <p:grpSpPr>
          <a:xfrm>
            <a:off x="1138015" y="4146677"/>
            <a:ext cx="7043019" cy="885257"/>
            <a:chOff x="1672356" y="4336609"/>
            <a:chExt cx="7043019" cy="885257"/>
          </a:xfrm>
        </p:grpSpPr>
        <p:graphicFrame>
          <p:nvGraphicFramePr>
            <p:cNvPr id="14" name="对象 13"/>
            <p:cNvGraphicFramePr>
              <a:graphicFrameLocks noChangeAspect="1"/>
            </p:cNvGraphicFramePr>
            <p:nvPr>
              <p:extLst>
                <p:ext uri="{D42A27DB-BD31-4B8C-83A1-F6EECF244321}">
                  <p14:modId xmlns:p14="http://schemas.microsoft.com/office/powerpoint/2010/main" val="4073564710"/>
                </p:ext>
              </p:extLst>
            </p:nvPr>
          </p:nvGraphicFramePr>
          <p:xfrm>
            <a:off x="1672356" y="4336609"/>
            <a:ext cx="5561882" cy="885257"/>
          </p:xfrm>
          <a:graphic>
            <a:graphicData uri="http://schemas.openxmlformats.org/presentationml/2006/ole">
              <mc:AlternateContent xmlns:mc="http://schemas.openxmlformats.org/markup-compatibility/2006">
                <mc:Choice xmlns:v="urn:schemas-microsoft-com:vml" Requires="v">
                  <p:oleObj name="Formula" r:id="rId14" imgW="2890800" imgH="463680" progId="Equation.Ribbit">
                    <p:embed/>
                  </p:oleObj>
                </mc:Choice>
                <mc:Fallback>
                  <p:oleObj name="Formula" r:id="rId14" imgW="2890800" imgH="463680" progId="Equation.Ribbit">
                    <p:embed/>
                    <p:pic>
                      <p:nvPicPr>
                        <p:cNvPr id="14" name="对象 13"/>
                        <p:cNvPicPr/>
                        <p:nvPr/>
                      </p:nvPicPr>
                      <p:blipFill>
                        <a:blip r:embed="rId15"/>
                        <a:stretch>
                          <a:fillRect/>
                        </a:stretch>
                      </p:blipFill>
                      <p:spPr>
                        <a:xfrm>
                          <a:off x="1672356" y="4336609"/>
                          <a:ext cx="5561882" cy="885257"/>
                        </a:xfrm>
                        <a:prstGeom prst="rect">
                          <a:avLst/>
                        </a:prstGeom>
                      </p:spPr>
                    </p:pic>
                  </p:oleObj>
                </mc:Fallback>
              </mc:AlternateContent>
            </a:graphicData>
          </a:graphic>
        </p:graphicFrame>
        <p:pic>
          <p:nvPicPr>
            <p:cNvPr id="11" name="图片 10"/>
            <p:cNvPicPr>
              <a:picLocks noChangeAspect="1"/>
            </p:cNvPicPr>
            <p:nvPr/>
          </p:nvPicPr>
          <p:blipFill>
            <a:blip r:embed="rId16"/>
            <a:stretch>
              <a:fillRect/>
            </a:stretch>
          </p:blipFill>
          <p:spPr>
            <a:xfrm>
              <a:off x="8043862" y="4638727"/>
              <a:ext cx="671513" cy="281020"/>
            </a:xfrm>
            <a:prstGeom prst="rect">
              <a:avLst/>
            </a:prstGeom>
          </p:spPr>
        </p:pic>
      </p:grpSp>
      <p:sp>
        <p:nvSpPr>
          <p:cNvPr id="5" name="文本框 4">
            <a:extLst>
              <a:ext uri="{FF2B5EF4-FFF2-40B4-BE49-F238E27FC236}">
                <a16:creationId xmlns:a16="http://schemas.microsoft.com/office/drawing/2014/main" id="{07803EB7-4BFC-69D1-0040-FB61F06806D5}"/>
              </a:ext>
            </a:extLst>
          </p:cNvPr>
          <p:cNvSpPr txBox="1"/>
          <p:nvPr/>
        </p:nvSpPr>
        <p:spPr>
          <a:xfrm>
            <a:off x="6062316" y="3289020"/>
            <a:ext cx="1806721" cy="923330"/>
          </a:xfrm>
          <a:prstGeom prst="rect">
            <a:avLst/>
          </a:prstGeom>
          <a:ln>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b="1" dirty="0">
                <a:latin typeface="+mj-ea"/>
                <a:ea typeface="+mj-ea"/>
              </a:rPr>
              <a:t>先验概率</a:t>
            </a:r>
            <a:endParaRPr lang="en-US" altLang="zh-CN" b="1" dirty="0">
              <a:latin typeface="+mj-ea"/>
              <a:ea typeface="+mj-ea"/>
            </a:endParaRPr>
          </a:p>
          <a:p>
            <a:r>
              <a:rPr lang="zh-CN" altLang="en-US" dirty="0">
                <a:latin typeface="+mj-ea"/>
                <a:ea typeface="+mj-ea"/>
              </a:rPr>
              <a:t>样本空间中各类别所占的比例</a:t>
            </a:r>
          </a:p>
        </p:txBody>
      </p:sp>
      <p:cxnSp>
        <p:nvCxnSpPr>
          <p:cNvPr id="10" name="直接箭头连接符 9">
            <a:extLst>
              <a:ext uri="{FF2B5EF4-FFF2-40B4-BE49-F238E27FC236}">
                <a16:creationId xmlns:a16="http://schemas.microsoft.com/office/drawing/2014/main" id="{1986C092-2985-CF5E-7C89-EA6F99871048}"/>
              </a:ext>
            </a:extLst>
          </p:cNvPr>
          <p:cNvCxnSpPr>
            <a:cxnSpLocks/>
          </p:cNvCxnSpPr>
          <p:nvPr/>
        </p:nvCxnSpPr>
        <p:spPr>
          <a:xfrm flipH="1">
            <a:off x="5017168" y="3597397"/>
            <a:ext cx="1045148" cy="614953"/>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13800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mj-ea"/>
                <a:ea typeface="+mj-ea"/>
                <a:cs typeface="Verdana" charset="0"/>
              </a:rPr>
              <a:t>朴素贝叶斯分类器</a:t>
            </a:r>
            <a:endParaRPr lang="zh-CN" altLang="en-US" dirty="0">
              <a:latin typeface="+mj-ea"/>
              <a:ea typeface="+mj-ea"/>
            </a:endParaRPr>
          </a:p>
        </p:txBody>
      </p:sp>
      <p:sp>
        <p:nvSpPr>
          <p:cNvPr id="3" name="内容占位符 2"/>
          <p:cNvSpPr>
            <a:spLocks noGrp="1"/>
          </p:cNvSpPr>
          <p:nvPr>
            <p:ph sz="quarter" idx="14"/>
          </p:nvPr>
        </p:nvSpPr>
        <p:spPr>
          <a:xfrm>
            <a:off x="260350" y="1053640"/>
            <a:ext cx="8629650" cy="5087515"/>
          </a:xfrm>
        </p:spPr>
        <p:txBody>
          <a:bodyPr>
            <a:normAutofit/>
          </a:bodyPr>
          <a:lstStyle/>
          <a:p>
            <a:endParaRPr lang="en-US" altLang="zh-CN" dirty="0"/>
          </a:p>
          <a:p>
            <a:endParaRPr kumimoji="1" lang="en-US" altLang="zh-CN" dirty="0"/>
          </a:p>
          <a:p>
            <a:endParaRPr kumimoji="1" lang="zh-CN" altLang="en-US" dirty="0"/>
          </a:p>
          <a:p>
            <a:pPr marL="0" indent="0">
              <a:buNone/>
            </a:pPr>
            <a:r>
              <a:rPr lang="zh-CN" altLang="en-US" dirty="0"/>
              <a:t>      </a:t>
            </a:r>
          </a:p>
          <a:p>
            <a:pPr marL="0" indent="0">
              <a:buNone/>
            </a:pPr>
            <a:r>
              <a:rPr lang="zh-CN" altLang="en-US" dirty="0"/>
              <a:t>      </a:t>
            </a:r>
            <a:endParaRPr kumimoji="1" lang="zh-CN" altLang="en-US" sz="2200" dirty="0"/>
          </a:p>
        </p:txBody>
      </p:sp>
      <p:grpSp>
        <p:nvGrpSpPr>
          <p:cNvPr id="6" name="组合 5"/>
          <p:cNvGrpSpPr/>
          <p:nvPr/>
        </p:nvGrpSpPr>
        <p:grpSpPr>
          <a:xfrm>
            <a:off x="1626615" y="1293740"/>
            <a:ext cx="6869685" cy="885257"/>
            <a:chOff x="1626615" y="1293740"/>
            <a:chExt cx="6869685" cy="885257"/>
          </a:xfrm>
        </p:grpSpPr>
        <p:graphicFrame>
          <p:nvGraphicFramePr>
            <p:cNvPr id="8" name="对象 7"/>
            <p:cNvGraphicFramePr>
              <a:graphicFrameLocks noChangeAspect="1"/>
            </p:cNvGraphicFramePr>
            <p:nvPr/>
          </p:nvGraphicFramePr>
          <p:xfrm>
            <a:off x="1626615" y="1293740"/>
            <a:ext cx="5561882" cy="885257"/>
          </p:xfrm>
          <a:graphic>
            <a:graphicData uri="http://schemas.openxmlformats.org/presentationml/2006/ole">
              <mc:AlternateContent xmlns:mc="http://schemas.openxmlformats.org/markup-compatibility/2006">
                <mc:Choice xmlns:v="urn:schemas-microsoft-com:vml" Requires="v">
                  <p:oleObj name="Formula" r:id="rId2" imgW="2890800" imgH="463680" progId="Equation.Ribbit">
                    <p:embed/>
                  </p:oleObj>
                </mc:Choice>
                <mc:Fallback>
                  <p:oleObj name="Formula" r:id="rId2" imgW="2890800" imgH="463680" progId="Equation.Ribbit">
                    <p:embed/>
                    <p:pic>
                      <p:nvPicPr>
                        <p:cNvPr id="8" name="对象 7"/>
                        <p:cNvPicPr/>
                        <p:nvPr/>
                      </p:nvPicPr>
                      <p:blipFill>
                        <a:blip r:embed="rId3"/>
                        <a:stretch>
                          <a:fillRect/>
                        </a:stretch>
                      </p:blipFill>
                      <p:spPr>
                        <a:xfrm>
                          <a:off x="1626615" y="1293740"/>
                          <a:ext cx="5561882" cy="885257"/>
                        </a:xfrm>
                        <a:prstGeom prst="rect">
                          <a:avLst/>
                        </a:prstGeom>
                      </p:spPr>
                    </p:pic>
                  </p:oleObj>
                </mc:Fallback>
              </mc:AlternateContent>
            </a:graphicData>
          </a:graphic>
        </p:graphicFrame>
        <p:pic>
          <p:nvPicPr>
            <p:cNvPr id="5" name="图片 4"/>
            <p:cNvPicPr>
              <a:picLocks noChangeAspect="1"/>
            </p:cNvPicPr>
            <p:nvPr/>
          </p:nvPicPr>
          <p:blipFill>
            <a:blip r:embed="rId4"/>
            <a:stretch>
              <a:fillRect/>
            </a:stretch>
          </p:blipFill>
          <p:spPr>
            <a:xfrm>
              <a:off x="7824787" y="1595858"/>
              <a:ext cx="671513" cy="281020"/>
            </a:xfrm>
            <a:prstGeom prst="rect">
              <a:avLst/>
            </a:prstGeom>
          </p:spPr>
        </p:pic>
      </p:grpSp>
    </p:spTree>
    <p:extLst>
      <p:ext uri="{BB962C8B-B14F-4D97-AF65-F5344CB8AC3E}">
        <p14:creationId xmlns:p14="http://schemas.microsoft.com/office/powerpoint/2010/main" val="12265807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mj-ea"/>
                <a:ea typeface="+mj-ea"/>
                <a:cs typeface="Verdana" charset="0"/>
              </a:rPr>
              <a:t>朴素贝叶斯分类器</a:t>
            </a:r>
            <a:endParaRPr lang="zh-CN" altLang="en-US" dirty="0">
              <a:latin typeface="+mj-ea"/>
              <a:ea typeface="+mj-ea"/>
            </a:endParaRPr>
          </a:p>
        </p:txBody>
      </p:sp>
      <p:sp>
        <p:nvSpPr>
          <p:cNvPr id="3" name="内容占位符 2"/>
          <p:cNvSpPr>
            <a:spLocks noGrp="1"/>
          </p:cNvSpPr>
          <p:nvPr>
            <p:ph sz="quarter" idx="14"/>
          </p:nvPr>
        </p:nvSpPr>
        <p:spPr>
          <a:xfrm>
            <a:off x="260350" y="1053641"/>
            <a:ext cx="8629650" cy="4013660"/>
          </a:xfrm>
        </p:spPr>
        <p:txBody>
          <a:bodyPr>
            <a:normAutofit/>
          </a:bodyPr>
          <a:lstStyle/>
          <a:p>
            <a:endParaRPr lang="en-US" altLang="zh-CN" dirty="0"/>
          </a:p>
          <a:p>
            <a:endParaRPr kumimoji="1" lang="en-US" altLang="zh-CN" dirty="0"/>
          </a:p>
          <a:p>
            <a:endParaRPr kumimoji="1" lang="zh-CN" altLang="en-US" dirty="0"/>
          </a:p>
          <a:p>
            <a:pPr marL="0" indent="0">
              <a:buNone/>
            </a:pPr>
            <a:r>
              <a:rPr lang="zh-CN" altLang="en-US" dirty="0"/>
              <a:t>      </a:t>
            </a:r>
          </a:p>
          <a:p>
            <a:pPr marL="0" indent="0">
              <a:buNone/>
            </a:pPr>
            <a:r>
              <a:rPr lang="zh-CN" altLang="en-US" dirty="0"/>
              <a:t>      由于对所有类别来说       相同，因此基于式</a:t>
            </a:r>
            <a:r>
              <a:rPr lang="en-US" altLang="zh-CN" dirty="0"/>
              <a:t> (7.6)</a:t>
            </a:r>
            <a:r>
              <a:rPr lang="zh-CN" altLang="en-US" dirty="0"/>
              <a:t>的贝叶斯判定准则有</a:t>
            </a:r>
            <a:endParaRPr kumimoji="1" lang="zh-CN" altLang="en-US" dirty="0"/>
          </a:p>
          <a:p>
            <a:pPr lvl="1"/>
            <a:endParaRPr kumimoji="1" lang="zh-CN" altLang="en-US" sz="2200" dirty="0"/>
          </a:p>
          <a:p>
            <a:pPr lvl="1"/>
            <a:endParaRPr kumimoji="1" lang="zh-CN" altLang="en-US" sz="2200" dirty="0"/>
          </a:p>
          <a:p>
            <a:pPr lvl="1"/>
            <a:endParaRPr kumimoji="1" lang="zh-CN" altLang="en-US" sz="2200" dirty="0"/>
          </a:p>
          <a:p>
            <a:pPr marL="325800" lvl="1" indent="0">
              <a:buNone/>
            </a:pPr>
            <a:r>
              <a:rPr kumimoji="1" lang="zh-CN" altLang="en-US" sz="2200" dirty="0"/>
              <a:t>        </a:t>
            </a:r>
            <a:r>
              <a:rPr kumimoji="1" lang="zh-CN" altLang="en-US" sz="2800" dirty="0">
                <a:solidFill>
                  <a:srgbClr val="C00000"/>
                </a:solidFill>
                <a:latin typeface="方正粗黑宋简体" panose="02000000000000000000" pitchFamily="2" charset="-122"/>
                <a:ea typeface="方正粗黑宋简体" panose="02000000000000000000" pitchFamily="2" charset="-122"/>
              </a:rPr>
              <a:t>这就是朴素贝叶斯分类器的表达式</a:t>
            </a:r>
          </a:p>
          <a:p>
            <a:pPr lvl="1"/>
            <a:endParaRPr kumimoji="1" lang="zh-CN" altLang="en-US" sz="2200" dirty="0"/>
          </a:p>
        </p:txBody>
      </p:sp>
      <p:pic>
        <p:nvPicPr>
          <p:cNvPr id="12" name="图片 11"/>
          <p:cNvPicPr>
            <a:picLocks noChangeAspect="1"/>
          </p:cNvPicPr>
          <p:nvPr/>
        </p:nvPicPr>
        <p:blipFill>
          <a:blip r:embed="rId2"/>
          <a:stretch>
            <a:fillRect/>
          </a:stretch>
        </p:blipFill>
        <p:spPr>
          <a:xfrm>
            <a:off x="3589342" y="2824059"/>
            <a:ext cx="536566" cy="267691"/>
          </a:xfrm>
          <a:prstGeom prst="rect">
            <a:avLst/>
          </a:prstGeom>
        </p:spPr>
      </p:pic>
      <p:grpSp>
        <p:nvGrpSpPr>
          <p:cNvPr id="7" name="组合 6"/>
          <p:cNvGrpSpPr/>
          <p:nvPr/>
        </p:nvGrpSpPr>
        <p:grpSpPr>
          <a:xfrm>
            <a:off x="1626615" y="3307190"/>
            <a:ext cx="6320631" cy="1018199"/>
            <a:chOff x="2175669" y="3736812"/>
            <a:chExt cx="6320631" cy="1018199"/>
          </a:xfrm>
        </p:grpSpPr>
        <p:graphicFrame>
          <p:nvGraphicFramePr>
            <p:cNvPr id="10" name="对象 9"/>
            <p:cNvGraphicFramePr>
              <a:graphicFrameLocks noChangeAspect="1"/>
            </p:cNvGraphicFramePr>
            <p:nvPr>
              <p:extLst>
                <p:ext uri="{D42A27DB-BD31-4B8C-83A1-F6EECF244321}">
                  <p14:modId xmlns:p14="http://schemas.microsoft.com/office/powerpoint/2010/main" val="2230177077"/>
                </p:ext>
              </p:extLst>
            </p:nvPr>
          </p:nvGraphicFramePr>
          <p:xfrm>
            <a:off x="2175669" y="3736812"/>
            <a:ext cx="4799012" cy="1018199"/>
          </p:xfrm>
          <a:graphic>
            <a:graphicData uri="http://schemas.openxmlformats.org/presentationml/2006/ole">
              <mc:AlternateContent xmlns:mc="http://schemas.openxmlformats.org/markup-compatibility/2006">
                <mc:Choice xmlns:v="urn:schemas-microsoft-com:vml" Requires="v">
                  <p:oleObj name="Formula" r:id="rId3" imgW="2173320" imgH="463680" progId="Equation.Ribbit">
                    <p:embed/>
                  </p:oleObj>
                </mc:Choice>
                <mc:Fallback>
                  <p:oleObj name="Formula" r:id="rId3" imgW="2173320" imgH="463680" progId="Equation.Ribbit">
                    <p:embed/>
                    <p:pic>
                      <p:nvPicPr>
                        <p:cNvPr id="10" name="对象 9"/>
                        <p:cNvPicPr/>
                        <p:nvPr/>
                      </p:nvPicPr>
                      <p:blipFill>
                        <a:blip r:embed="rId4"/>
                        <a:stretch>
                          <a:fillRect/>
                        </a:stretch>
                      </p:blipFill>
                      <p:spPr>
                        <a:xfrm>
                          <a:off x="2175669" y="3736812"/>
                          <a:ext cx="4799012" cy="1018199"/>
                        </a:xfrm>
                        <a:prstGeom prst="rect">
                          <a:avLst/>
                        </a:prstGeom>
                      </p:spPr>
                    </p:pic>
                  </p:oleObj>
                </mc:Fallback>
              </mc:AlternateContent>
            </a:graphicData>
          </a:graphic>
        </p:graphicFrame>
        <p:pic>
          <p:nvPicPr>
            <p:cNvPr id="2" name="图片 1"/>
            <p:cNvPicPr>
              <a:picLocks noChangeAspect="1"/>
            </p:cNvPicPr>
            <p:nvPr/>
          </p:nvPicPr>
          <p:blipFill>
            <a:blip r:embed="rId5"/>
            <a:stretch>
              <a:fillRect/>
            </a:stretch>
          </p:blipFill>
          <p:spPr>
            <a:xfrm>
              <a:off x="7824787" y="4140928"/>
              <a:ext cx="671513" cy="289885"/>
            </a:xfrm>
            <a:prstGeom prst="rect">
              <a:avLst/>
            </a:prstGeom>
          </p:spPr>
        </p:pic>
      </p:grpSp>
      <p:grpSp>
        <p:nvGrpSpPr>
          <p:cNvPr id="6" name="组合 5"/>
          <p:cNvGrpSpPr/>
          <p:nvPr/>
        </p:nvGrpSpPr>
        <p:grpSpPr>
          <a:xfrm>
            <a:off x="1626615" y="1293740"/>
            <a:ext cx="6869685" cy="885257"/>
            <a:chOff x="1626615" y="1293740"/>
            <a:chExt cx="6869685" cy="885257"/>
          </a:xfrm>
        </p:grpSpPr>
        <p:graphicFrame>
          <p:nvGraphicFramePr>
            <p:cNvPr id="8" name="对象 7"/>
            <p:cNvGraphicFramePr>
              <a:graphicFrameLocks noChangeAspect="1"/>
            </p:cNvGraphicFramePr>
            <p:nvPr>
              <p:extLst>
                <p:ext uri="{D42A27DB-BD31-4B8C-83A1-F6EECF244321}">
                  <p14:modId xmlns:p14="http://schemas.microsoft.com/office/powerpoint/2010/main" val="1383661672"/>
                </p:ext>
              </p:extLst>
            </p:nvPr>
          </p:nvGraphicFramePr>
          <p:xfrm>
            <a:off x="1626615" y="1293740"/>
            <a:ext cx="5561882" cy="885257"/>
          </p:xfrm>
          <a:graphic>
            <a:graphicData uri="http://schemas.openxmlformats.org/presentationml/2006/ole">
              <mc:AlternateContent xmlns:mc="http://schemas.openxmlformats.org/markup-compatibility/2006">
                <mc:Choice xmlns:v="urn:schemas-microsoft-com:vml" Requires="v">
                  <p:oleObj name="Formula" r:id="rId6" imgW="2890800" imgH="463680" progId="Equation.Ribbit">
                    <p:embed/>
                  </p:oleObj>
                </mc:Choice>
                <mc:Fallback>
                  <p:oleObj name="Formula" r:id="rId6" imgW="2890800" imgH="463680" progId="Equation.Ribbit">
                    <p:embed/>
                    <p:pic>
                      <p:nvPicPr>
                        <p:cNvPr id="8" name="对象 7"/>
                        <p:cNvPicPr/>
                        <p:nvPr/>
                      </p:nvPicPr>
                      <p:blipFill>
                        <a:blip r:embed="rId7"/>
                        <a:stretch>
                          <a:fillRect/>
                        </a:stretch>
                      </p:blipFill>
                      <p:spPr>
                        <a:xfrm>
                          <a:off x="1626615" y="1293740"/>
                          <a:ext cx="5561882" cy="885257"/>
                        </a:xfrm>
                        <a:prstGeom prst="rect">
                          <a:avLst/>
                        </a:prstGeom>
                      </p:spPr>
                    </p:pic>
                  </p:oleObj>
                </mc:Fallback>
              </mc:AlternateContent>
            </a:graphicData>
          </a:graphic>
        </p:graphicFrame>
        <p:pic>
          <p:nvPicPr>
            <p:cNvPr id="5" name="图片 4"/>
            <p:cNvPicPr>
              <a:picLocks noChangeAspect="1"/>
            </p:cNvPicPr>
            <p:nvPr/>
          </p:nvPicPr>
          <p:blipFill>
            <a:blip r:embed="rId8"/>
            <a:stretch>
              <a:fillRect/>
            </a:stretch>
          </p:blipFill>
          <p:spPr>
            <a:xfrm>
              <a:off x="7824787" y="1595858"/>
              <a:ext cx="671513" cy="281020"/>
            </a:xfrm>
            <a:prstGeom prst="rect">
              <a:avLst/>
            </a:prstGeom>
          </p:spPr>
        </p:pic>
      </p:grpSp>
    </p:spTree>
    <p:extLst>
      <p:ext uri="{BB962C8B-B14F-4D97-AF65-F5344CB8AC3E}">
        <p14:creationId xmlns:p14="http://schemas.microsoft.com/office/powerpoint/2010/main" val="2028241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222" y="144739"/>
            <a:ext cx="7886700" cy="570310"/>
          </a:xfrm>
        </p:spPr>
        <p:txBody>
          <a:bodyPr vert="horz" lIns="91440" tIns="45720" rIns="91440" bIns="45720" rtlCol="0" anchor="ctr">
            <a:normAutofit fontScale="90000"/>
          </a:bodyPr>
          <a:lstStyle/>
          <a:p>
            <a:r>
              <a:rPr altLang="en-US" dirty="0" err="1"/>
              <a:t>条件概率</a:t>
            </a:r>
            <a:endParaRPr altLang="zh-CN" dirty="0"/>
          </a:p>
        </p:txBody>
      </p:sp>
      <p:sp>
        <p:nvSpPr>
          <p:cNvPr id="43011" name="内容占位符 2"/>
          <p:cNvSpPr>
            <a:spLocks noGrp="1"/>
          </p:cNvSpPr>
          <p:nvPr>
            <p:ph idx="1"/>
          </p:nvPr>
        </p:nvSpPr>
        <p:spPr>
          <a:xfrm>
            <a:off x="251222" y="1392877"/>
            <a:ext cx="8533209" cy="3725465"/>
          </a:xfrm>
        </p:spPr>
        <p:txBody>
          <a:bodyPr>
            <a:normAutofit/>
          </a:bodyPr>
          <a:lstStyle/>
          <a:p>
            <a:pPr eaLnBrk="1" hangingPunct="1">
              <a:lnSpc>
                <a:spcPct val="150000"/>
              </a:lnSpc>
              <a:defRPr/>
            </a:pPr>
            <a:r>
              <a:rPr altLang="en-US" sz="2000" dirty="0">
                <a:latin typeface="+mn-ea"/>
                <a:ea typeface="+mn-ea"/>
              </a:rPr>
              <a:t> 条件概率</a:t>
            </a:r>
            <a:r>
              <a:rPr lang="en-US" altLang="zh-CN" sz="2000" dirty="0">
                <a:latin typeface="+mn-ea"/>
                <a:ea typeface="+mn-ea"/>
              </a:rPr>
              <a:t>(</a:t>
            </a:r>
            <a:r>
              <a:rPr lang="en-US" altLang="zh-CN" sz="2000" dirty="0" err="1">
                <a:latin typeface="+mn-ea"/>
                <a:ea typeface="+mn-ea"/>
              </a:rPr>
              <a:t>Condittional</a:t>
            </a:r>
            <a:r>
              <a:rPr lang="en-US" altLang="zh-CN" sz="2000" dirty="0">
                <a:latin typeface="+mn-ea"/>
                <a:ea typeface="+mn-ea"/>
              </a:rPr>
              <a:t> probability)</a:t>
            </a:r>
            <a:r>
              <a:rPr altLang="en-US" sz="2000" dirty="0">
                <a:latin typeface="+mn-ea"/>
                <a:ea typeface="+mn-ea"/>
              </a:rPr>
              <a:t>，就是指在事件</a:t>
            </a:r>
            <a:r>
              <a:rPr lang="en-US" altLang="zh-CN" sz="2000" dirty="0">
                <a:latin typeface="+mn-ea"/>
                <a:ea typeface="+mn-ea"/>
              </a:rPr>
              <a:t>B</a:t>
            </a:r>
            <a:r>
              <a:rPr altLang="en-US" sz="2000" dirty="0">
                <a:latin typeface="+mn-ea"/>
                <a:ea typeface="+mn-ea"/>
              </a:rPr>
              <a:t>发生的情况下，事件</a:t>
            </a:r>
            <a:r>
              <a:rPr lang="en-US" altLang="zh-CN" sz="2000" dirty="0">
                <a:latin typeface="+mn-ea"/>
                <a:ea typeface="+mn-ea"/>
              </a:rPr>
              <a:t>A</a:t>
            </a:r>
            <a:r>
              <a:rPr altLang="en-US" sz="2000" dirty="0">
                <a:latin typeface="+mn-ea"/>
                <a:ea typeface="+mn-ea"/>
              </a:rPr>
              <a:t>发生的概率，用</a:t>
            </a:r>
            <a:r>
              <a:rPr lang="en-US" altLang="zh-CN" sz="2000" dirty="0">
                <a:latin typeface="+mn-ea"/>
                <a:ea typeface="+mn-ea"/>
              </a:rPr>
              <a:t>P(A|B)</a:t>
            </a:r>
            <a:r>
              <a:rPr altLang="en-US" sz="2000" dirty="0">
                <a:latin typeface="+mn-ea"/>
                <a:ea typeface="+mn-ea"/>
              </a:rPr>
              <a:t>来表示。</a:t>
            </a:r>
            <a:endParaRPr lang="en-US" altLang="zh-CN" sz="2000" dirty="0">
              <a:latin typeface="+mn-ea"/>
              <a:ea typeface="+mn-ea"/>
            </a:endParaRPr>
          </a:p>
          <a:p>
            <a:pPr eaLnBrk="1" hangingPunct="1">
              <a:lnSpc>
                <a:spcPct val="150000"/>
              </a:lnSpc>
              <a:defRPr/>
            </a:pPr>
            <a:r>
              <a:rPr altLang="en-US" sz="2000" dirty="0">
                <a:latin typeface="+mn-ea"/>
                <a:ea typeface="+mn-ea"/>
              </a:rPr>
              <a:t>在事件</a:t>
            </a:r>
            <a:r>
              <a:rPr lang="en-US" altLang="zh-CN" sz="2000" dirty="0">
                <a:latin typeface="+mn-ea"/>
                <a:ea typeface="+mn-ea"/>
              </a:rPr>
              <a:t>B</a:t>
            </a:r>
            <a:r>
              <a:rPr altLang="en-US" sz="2000" dirty="0">
                <a:latin typeface="+mn-ea"/>
                <a:ea typeface="+mn-ea"/>
              </a:rPr>
              <a:t>发生的情况下，事件</a:t>
            </a:r>
            <a:r>
              <a:rPr lang="en-US" altLang="zh-CN" sz="2000" dirty="0">
                <a:latin typeface="+mn-ea"/>
                <a:ea typeface="+mn-ea"/>
              </a:rPr>
              <a:t>A</a:t>
            </a:r>
            <a:r>
              <a:rPr altLang="en-US" sz="2000" dirty="0">
                <a:latin typeface="+mn-ea"/>
                <a:ea typeface="+mn-ea"/>
              </a:rPr>
              <a:t>发生的</a:t>
            </a:r>
            <a:endParaRPr lang="en-US" altLang="zh-CN" sz="2000" dirty="0">
              <a:latin typeface="+mn-ea"/>
              <a:ea typeface="+mn-ea"/>
            </a:endParaRPr>
          </a:p>
          <a:p>
            <a:pPr marL="0" indent="0">
              <a:lnSpc>
                <a:spcPct val="150000"/>
              </a:lnSpc>
              <a:buNone/>
              <a:defRPr/>
            </a:pPr>
            <a:r>
              <a:rPr altLang="en-US" sz="2000" dirty="0">
                <a:latin typeface="+mn-ea"/>
                <a:ea typeface="+mn-ea"/>
              </a:rPr>
              <a:t>   概率就是</a:t>
            </a:r>
            <a:r>
              <a:rPr lang="en-US" altLang="zh-CN" sz="2000" dirty="0">
                <a:latin typeface="+mn-ea"/>
                <a:ea typeface="+mn-ea"/>
              </a:rPr>
              <a:t>P(A∩B)</a:t>
            </a:r>
            <a:r>
              <a:rPr altLang="en-US" sz="2000" dirty="0">
                <a:latin typeface="+mn-ea"/>
                <a:ea typeface="+mn-ea"/>
              </a:rPr>
              <a:t>除以</a:t>
            </a:r>
            <a:r>
              <a:rPr lang="en-US" altLang="zh-CN" sz="2000" dirty="0">
                <a:latin typeface="+mn-ea"/>
                <a:ea typeface="+mn-ea"/>
              </a:rPr>
              <a:t>P(B)</a:t>
            </a:r>
            <a:r>
              <a:rPr altLang="en-US" sz="2000" dirty="0">
                <a:latin typeface="+mn-ea"/>
                <a:ea typeface="+mn-ea"/>
              </a:rPr>
              <a:t>。</a:t>
            </a:r>
            <a:endParaRPr lang="en-US" altLang="zh-CN" sz="2000" dirty="0">
              <a:latin typeface="+mn-ea"/>
              <a:ea typeface="+mn-ea"/>
            </a:endParaRPr>
          </a:p>
          <a:p>
            <a:pPr marL="0" indent="0">
              <a:lnSpc>
                <a:spcPct val="150000"/>
              </a:lnSpc>
              <a:buNone/>
              <a:defRPr/>
            </a:pPr>
            <a:r>
              <a:rPr lang="en-US" altLang="zh-CN" sz="2000" dirty="0">
                <a:latin typeface="+mn-ea"/>
                <a:ea typeface="+mn-ea"/>
              </a:rPr>
              <a:t>   P(A|B)= P(A∩B)/P(B)</a:t>
            </a:r>
          </a:p>
        </p:txBody>
      </p:sp>
      <p:pic>
        <p:nvPicPr>
          <p:cNvPr id="20484" name="图片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17826" y="3255609"/>
            <a:ext cx="4558904"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81534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朴素贝叶斯分类器</a:t>
            </a:r>
          </a:p>
        </p:txBody>
      </p:sp>
      <p:sp>
        <p:nvSpPr>
          <p:cNvPr id="3" name="内容占位符 2"/>
          <p:cNvSpPr>
            <a:spLocks noGrp="1"/>
          </p:cNvSpPr>
          <p:nvPr>
            <p:ph idx="1"/>
          </p:nvPr>
        </p:nvSpPr>
        <p:spPr/>
        <p:txBody>
          <a:bodyPr>
            <a:normAutofit/>
          </a:bodyPr>
          <a:lstStyle/>
          <a:p>
            <a:r>
              <a:rPr lang="zh-CN" altLang="en-US" dirty="0"/>
              <a:t>朴素贝叶斯分类器的训练器的训练过程就是基于训练集    </a:t>
            </a:r>
            <a:r>
              <a:rPr lang="zh-CN" altLang="en-US" b="1" dirty="0">
                <a:solidFill>
                  <a:srgbClr val="C00000"/>
                </a:solidFill>
              </a:rPr>
              <a:t>估计类先验概率     </a:t>
            </a:r>
            <a:r>
              <a:rPr lang="zh-CN" altLang="en-US" dirty="0"/>
              <a:t> 并为每个属性</a:t>
            </a:r>
            <a:r>
              <a:rPr lang="zh-CN" altLang="en-US" b="1" dirty="0">
                <a:solidFill>
                  <a:srgbClr val="C00000"/>
                </a:solidFill>
              </a:rPr>
              <a:t>估计条件概率          </a:t>
            </a:r>
            <a:r>
              <a:rPr lang="zh-CN" altLang="en-US" dirty="0"/>
              <a:t>。</a:t>
            </a:r>
            <a:endParaRPr lang="en-US" altLang="zh-CN" dirty="0"/>
          </a:p>
          <a:p>
            <a:pPr lvl="1"/>
            <a:r>
              <a:rPr lang="zh-CN" altLang="en-US" dirty="0"/>
              <a:t>令     表示训练集    中第   类样本组合的集合，若有充足的独立同分布样本，则可容易地估计出类先验概率</a:t>
            </a:r>
            <a:endParaRPr lang="en-US" altLang="zh-CN" dirty="0"/>
          </a:p>
          <a:p>
            <a:pPr lvl="1"/>
            <a:endParaRPr lang="en-US" altLang="zh-CN" dirty="0"/>
          </a:p>
          <a:p>
            <a:pPr lvl="1"/>
            <a:endParaRPr lang="en-US" altLang="zh-CN" dirty="0"/>
          </a:p>
          <a:p>
            <a:pPr lvl="1"/>
            <a:r>
              <a:rPr lang="zh-CN" altLang="en-US" dirty="0"/>
              <a:t>对离散属性而言，令        表示     中在第   个属性上取值为     的样本组成的集合，则条件概率           可估计为</a:t>
            </a:r>
            <a:endParaRPr lang="en-US" altLang="zh-CN" dirty="0"/>
          </a:p>
          <a:p>
            <a:pPr lvl="1"/>
            <a:endParaRPr lang="en-US" altLang="zh-CN" dirty="0"/>
          </a:p>
          <a:p>
            <a:pPr lvl="1"/>
            <a:endParaRPr lang="en-US" altLang="zh-CN" dirty="0"/>
          </a:p>
          <a:p>
            <a:pPr lvl="1"/>
            <a:endParaRPr lang="en-US" altLang="zh-CN" dirty="0"/>
          </a:p>
          <a:p>
            <a:pPr lvl="1"/>
            <a:r>
              <a:rPr lang="zh-CN" altLang="en-US" dirty="0"/>
              <a:t>对连续属性而言可考虑概率密度函数，假定                           ，其中       和      分别是第  类样本在第  个属性上取值的均值和方差，则有</a:t>
            </a:r>
          </a:p>
        </p:txBody>
      </p:sp>
      <p:pic>
        <p:nvPicPr>
          <p:cNvPr id="20" name="图片 19"/>
          <p:cNvPicPr>
            <a:picLocks noChangeAspect="1"/>
          </p:cNvPicPr>
          <p:nvPr/>
        </p:nvPicPr>
        <p:blipFill>
          <a:blip r:embed="rId2"/>
          <a:stretch>
            <a:fillRect/>
          </a:stretch>
        </p:blipFill>
        <p:spPr>
          <a:xfrm>
            <a:off x="3763629" y="5160689"/>
            <a:ext cx="93820" cy="103550"/>
          </a:xfrm>
          <a:prstGeom prst="rect">
            <a:avLst/>
          </a:prstGeom>
        </p:spPr>
      </p:pic>
      <p:pic>
        <p:nvPicPr>
          <p:cNvPr id="21" name="图片 20"/>
          <p:cNvPicPr>
            <a:picLocks noChangeAspect="1"/>
          </p:cNvPicPr>
          <p:nvPr/>
        </p:nvPicPr>
        <p:blipFill>
          <a:blip r:embed="rId3"/>
          <a:stretch>
            <a:fillRect/>
          </a:stretch>
        </p:blipFill>
        <p:spPr>
          <a:xfrm>
            <a:off x="1854217" y="4775964"/>
            <a:ext cx="63044" cy="143783"/>
          </a:xfrm>
          <a:prstGeom prst="rect">
            <a:avLst/>
          </a:prstGeom>
        </p:spPr>
      </p:pic>
      <p:pic>
        <p:nvPicPr>
          <p:cNvPr id="23" name="图片 22"/>
          <p:cNvPicPr>
            <a:picLocks noChangeAspect="1"/>
          </p:cNvPicPr>
          <p:nvPr/>
        </p:nvPicPr>
        <p:blipFill>
          <a:blip r:embed="rId3"/>
          <a:stretch>
            <a:fillRect/>
          </a:stretch>
        </p:blipFill>
        <p:spPr>
          <a:xfrm>
            <a:off x="5224272" y="5093056"/>
            <a:ext cx="84058" cy="191711"/>
          </a:xfrm>
          <a:prstGeom prst="rect">
            <a:avLst/>
          </a:prstGeom>
        </p:spPr>
      </p:pic>
      <p:graphicFrame>
        <p:nvGraphicFramePr>
          <p:cNvPr id="24" name="对象 23"/>
          <p:cNvGraphicFramePr>
            <a:graphicFrameLocks noChangeAspect="1"/>
          </p:cNvGraphicFramePr>
          <p:nvPr>
            <p:extLst>
              <p:ext uri="{D42A27DB-BD31-4B8C-83A1-F6EECF244321}">
                <p14:modId xmlns:p14="http://schemas.microsoft.com/office/powerpoint/2010/main" val="32361441"/>
              </p:ext>
            </p:extLst>
          </p:nvPr>
        </p:nvGraphicFramePr>
        <p:xfrm>
          <a:off x="7481845" y="1248094"/>
          <a:ext cx="236360" cy="285385"/>
        </p:xfrm>
        <a:graphic>
          <a:graphicData uri="http://schemas.openxmlformats.org/presentationml/2006/ole">
            <mc:AlternateContent xmlns:mc="http://schemas.openxmlformats.org/markup-compatibility/2006">
              <mc:Choice xmlns:v="urn:schemas-microsoft-com:vml" Requires="v">
                <p:oleObj name="Formula" r:id="rId4" imgW="127080" imgH="155160" progId="Equation.Ribbit">
                  <p:embed/>
                </p:oleObj>
              </mc:Choice>
              <mc:Fallback>
                <p:oleObj name="Formula" r:id="rId4" imgW="127080" imgH="155160" progId="Equation.Ribbit">
                  <p:embed/>
                  <p:pic>
                    <p:nvPicPr>
                      <p:cNvPr id="24" name="对象 23"/>
                      <p:cNvPicPr/>
                      <p:nvPr/>
                    </p:nvPicPr>
                    <p:blipFill>
                      <a:blip r:embed="rId5"/>
                      <a:stretch>
                        <a:fillRect/>
                      </a:stretch>
                    </p:blipFill>
                    <p:spPr>
                      <a:xfrm>
                        <a:off x="7481845" y="1248094"/>
                        <a:ext cx="236360" cy="285385"/>
                      </a:xfrm>
                      <a:prstGeom prst="rect">
                        <a:avLst/>
                      </a:prstGeom>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2505778466"/>
              </p:ext>
            </p:extLst>
          </p:nvPr>
        </p:nvGraphicFramePr>
        <p:xfrm>
          <a:off x="1794064" y="1533479"/>
          <a:ext cx="455850" cy="274593"/>
        </p:xfrm>
        <a:graphic>
          <a:graphicData uri="http://schemas.openxmlformats.org/presentationml/2006/ole">
            <mc:AlternateContent xmlns:mc="http://schemas.openxmlformats.org/markup-compatibility/2006">
              <mc:Choice xmlns:v="urn:schemas-microsoft-com:vml" Requires="v">
                <p:oleObj name="Formula" r:id="rId6" imgW="287280" imgH="176760" progId="Equation.Ribbit">
                  <p:embed/>
                </p:oleObj>
              </mc:Choice>
              <mc:Fallback>
                <p:oleObj name="Formula" r:id="rId6" imgW="287280" imgH="176760" progId="Equation.Ribbit">
                  <p:embed/>
                  <p:pic>
                    <p:nvPicPr>
                      <p:cNvPr id="25" name="对象 24"/>
                      <p:cNvPicPr/>
                      <p:nvPr/>
                    </p:nvPicPr>
                    <p:blipFill>
                      <a:blip r:embed="rId7"/>
                      <a:stretch>
                        <a:fillRect/>
                      </a:stretch>
                    </p:blipFill>
                    <p:spPr>
                      <a:xfrm>
                        <a:off x="1794064" y="1533479"/>
                        <a:ext cx="455850" cy="274593"/>
                      </a:xfrm>
                      <a:prstGeom prst="rect">
                        <a:avLst/>
                      </a:prstGeom>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2608090331"/>
              </p:ext>
            </p:extLst>
          </p:nvPr>
        </p:nvGraphicFramePr>
        <p:xfrm>
          <a:off x="5714738" y="1535637"/>
          <a:ext cx="839787" cy="272435"/>
        </p:xfrm>
        <a:graphic>
          <a:graphicData uri="http://schemas.openxmlformats.org/presentationml/2006/ole">
            <mc:AlternateContent xmlns:mc="http://schemas.openxmlformats.org/markup-compatibility/2006">
              <mc:Choice xmlns:v="urn:schemas-microsoft-com:vml" Requires="v">
                <p:oleObj name="Formula" r:id="rId8" imgW="541080" imgH="177840" progId="Equation.Ribbit">
                  <p:embed/>
                </p:oleObj>
              </mc:Choice>
              <mc:Fallback>
                <p:oleObj name="Formula" r:id="rId8" imgW="541080" imgH="177840" progId="Equation.Ribbit">
                  <p:embed/>
                  <p:pic>
                    <p:nvPicPr>
                      <p:cNvPr id="26" name="对象 25"/>
                      <p:cNvPicPr/>
                      <p:nvPr/>
                    </p:nvPicPr>
                    <p:blipFill>
                      <a:blip r:embed="rId9"/>
                      <a:stretch>
                        <a:fillRect/>
                      </a:stretch>
                    </p:blipFill>
                    <p:spPr>
                      <a:xfrm>
                        <a:off x="5714738" y="1535637"/>
                        <a:ext cx="839787" cy="272435"/>
                      </a:xfrm>
                      <a:prstGeom prst="rect">
                        <a:avLst/>
                      </a:prstGeom>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2918644337"/>
              </p:ext>
            </p:extLst>
          </p:nvPr>
        </p:nvGraphicFramePr>
        <p:xfrm>
          <a:off x="3079826" y="1895347"/>
          <a:ext cx="236360" cy="285385"/>
        </p:xfrm>
        <a:graphic>
          <a:graphicData uri="http://schemas.openxmlformats.org/presentationml/2006/ole">
            <mc:AlternateContent xmlns:mc="http://schemas.openxmlformats.org/markup-compatibility/2006">
              <mc:Choice xmlns:v="urn:schemas-microsoft-com:vml" Requires="v">
                <p:oleObj name="Formula" r:id="rId10" imgW="127080" imgH="155160" progId="Equation.Ribbit">
                  <p:embed/>
                </p:oleObj>
              </mc:Choice>
              <mc:Fallback>
                <p:oleObj name="Formula" r:id="rId10" imgW="127080" imgH="155160" progId="Equation.Ribbit">
                  <p:embed/>
                  <p:pic>
                    <p:nvPicPr>
                      <p:cNvPr id="27" name="对象 26"/>
                      <p:cNvPicPr/>
                      <p:nvPr/>
                    </p:nvPicPr>
                    <p:blipFill>
                      <a:blip r:embed="rId5"/>
                      <a:stretch>
                        <a:fillRect/>
                      </a:stretch>
                    </p:blipFill>
                    <p:spPr>
                      <a:xfrm>
                        <a:off x="3079826" y="1895347"/>
                        <a:ext cx="236360" cy="285385"/>
                      </a:xfrm>
                      <a:prstGeom prst="rect">
                        <a:avLst/>
                      </a:prstGeom>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2799848060"/>
              </p:ext>
            </p:extLst>
          </p:nvPr>
        </p:nvGraphicFramePr>
        <p:xfrm>
          <a:off x="1368225" y="1877933"/>
          <a:ext cx="321575" cy="280988"/>
        </p:xfrm>
        <a:graphic>
          <a:graphicData uri="http://schemas.openxmlformats.org/presentationml/2006/ole">
            <mc:AlternateContent xmlns:mc="http://schemas.openxmlformats.org/markup-compatibility/2006">
              <mc:Choice xmlns:v="urn:schemas-microsoft-com:vml" Requires="v">
                <p:oleObj name="Formula" r:id="rId11" imgW="176760" imgH="156240" progId="Equation.Ribbit">
                  <p:embed/>
                </p:oleObj>
              </mc:Choice>
              <mc:Fallback>
                <p:oleObj name="Formula" r:id="rId11" imgW="176760" imgH="156240" progId="Equation.Ribbit">
                  <p:embed/>
                  <p:pic>
                    <p:nvPicPr>
                      <p:cNvPr id="28" name="对象 27"/>
                      <p:cNvPicPr/>
                      <p:nvPr/>
                    </p:nvPicPr>
                    <p:blipFill>
                      <a:blip r:embed="rId12"/>
                      <a:stretch>
                        <a:fillRect/>
                      </a:stretch>
                    </p:blipFill>
                    <p:spPr>
                      <a:xfrm>
                        <a:off x="1368225" y="1877933"/>
                        <a:ext cx="321575" cy="280988"/>
                      </a:xfrm>
                      <a:prstGeom prst="rect">
                        <a:avLst/>
                      </a:prstGeom>
                    </p:spPr>
                  </p:pic>
                </p:oleObj>
              </mc:Fallback>
            </mc:AlternateContent>
          </a:graphicData>
        </a:graphic>
      </p:graphicFrame>
      <p:graphicFrame>
        <p:nvGraphicFramePr>
          <p:cNvPr id="29" name="对象 28"/>
          <p:cNvGraphicFramePr>
            <a:graphicFrameLocks noChangeAspect="1"/>
          </p:cNvGraphicFramePr>
          <p:nvPr>
            <p:extLst>
              <p:ext uri="{D42A27DB-BD31-4B8C-83A1-F6EECF244321}">
                <p14:modId xmlns:p14="http://schemas.microsoft.com/office/powerpoint/2010/main" val="3215784565"/>
              </p:ext>
            </p:extLst>
          </p:nvPr>
        </p:nvGraphicFramePr>
        <p:xfrm>
          <a:off x="3920963" y="1906286"/>
          <a:ext cx="160396" cy="263509"/>
        </p:xfrm>
        <a:graphic>
          <a:graphicData uri="http://schemas.openxmlformats.org/presentationml/2006/ole">
            <mc:AlternateContent xmlns:mc="http://schemas.openxmlformats.org/markup-compatibility/2006">
              <mc:Choice xmlns:v="urn:schemas-microsoft-com:vml" Requires="v">
                <p:oleObj name="Formula" r:id="rId13" imgW="71280" imgH="119520" progId="Equation.Ribbit">
                  <p:embed/>
                </p:oleObj>
              </mc:Choice>
              <mc:Fallback>
                <p:oleObj name="Formula" r:id="rId13" imgW="71280" imgH="119520" progId="Equation.Ribbit">
                  <p:embed/>
                  <p:pic>
                    <p:nvPicPr>
                      <p:cNvPr id="29" name="对象 28"/>
                      <p:cNvPicPr/>
                      <p:nvPr/>
                    </p:nvPicPr>
                    <p:blipFill>
                      <a:blip r:embed="rId14"/>
                      <a:stretch>
                        <a:fillRect/>
                      </a:stretch>
                    </p:blipFill>
                    <p:spPr>
                      <a:xfrm>
                        <a:off x="3920963" y="1906286"/>
                        <a:ext cx="160396" cy="263509"/>
                      </a:xfrm>
                      <a:prstGeom prst="rect">
                        <a:avLst/>
                      </a:prstGeom>
                    </p:spPr>
                  </p:pic>
                </p:oleObj>
              </mc:Fallback>
            </mc:AlternateContent>
          </a:graphicData>
        </a:graphic>
      </p:graphicFrame>
      <p:graphicFrame>
        <p:nvGraphicFramePr>
          <p:cNvPr id="32" name="对象 31"/>
          <p:cNvGraphicFramePr>
            <a:graphicFrameLocks noChangeAspect="1"/>
          </p:cNvGraphicFramePr>
          <p:nvPr>
            <p:extLst>
              <p:ext uri="{D42A27DB-BD31-4B8C-83A1-F6EECF244321}">
                <p14:modId xmlns:p14="http://schemas.microsoft.com/office/powerpoint/2010/main" val="714351446"/>
              </p:ext>
            </p:extLst>
          </p:nvPr>
        </p:nvGraphicFramePr>
        <p:xfrm>
          <a:off x="3427661" y="3175030"/>
          <a:ext cx="494325" cy="276199"/>
        </p:xfrm>
        <a:graphic>
          <a:graphicData uri="http://schemas.openxmlformats.org/presentationml/2006/ole">
            <mc:AlternateContent xmlns:mc="http://schemas.openxmlformats.org/markup-compatibility/2006">
              <mc:Choice xmlns:v="urn:schemas-microsoft-com:vml" Requires="v">
                <p:oleObj name="Formula" r:id="rId15" imgW="297360" imgH="169200" progId="Equation.Ribbit">
                  <p:embed/>
                </p:oleObj>
              </mc:Choice>
              <mc:Fallback>
                <p:oleObj name="Formula" r:id="rId15" imgW="297360" imgH="169200" progId="Equation.Ribbit">
                  <p:embed/>
                  <p:pic>
                    <p:nvPicPr>
                      <p:cNvPr id="32" name="对象 31"/>
                      <p:cNvPicPr/>
                      <p:nvPr/>
                    </p:nvPicPr>
                    <p:blipFill>
                      <a:blip r:embed="rId16"/>
                      <a:stretch>
                        <a:fillRect/>
                      </a:stretch>
                    </p:blipFill>
                    <p:spPr>
                      <a:xfrm>
                        <a:off x="3427661" y="3175030"/>
                        <a:ext cx="494325" cy="276199"/>
                      </a:xfrm>
                      <a:prstGeom prst="rect">
                        <a:avLst/>
                      </a:prstGeom>
                    </p:spPr>
                  </p:pic>
                </p:oleObj>
              </mc:Fallback>
            </mc:AlternateContent>
          </a:graphicData>
        </a:graphic>
      </p:graphicFrame>
      <p:graphicFrame>
        <p:nvGraphicFramePr>
          <p:cNvPr id="34" name="对象 33"/>
          <p:cNvGraphicFramePr>
            <a:graphicFrameLocks noChangeAspect="1"/>
          </p:cNvGraphicFramePr>
          <p:nvPr>
            <p:extLst>
              <p:ext uri="{D42A27DB-BD31-4B8C-83A1-F6EECF244321}">
                <p14:modId xmlns:p14="http://schemas.microsoft.com/office/powerpoint/2010/main" val="2889118930"/>
              </p:ext>
            </p:extLst>
          </p:nvPr>
        </p:nvGraphicFramePr>
        <p:xfrm>
          <a:off x="4623323" y="3162872"/>
          <a:ext cx="293687" cy="254000"/>
        </p:xfrm>
        <a:graphic>
          <a:graphicData uri="http://schemas.openxmlformats.org/presentationml/2006/ole">
            <mc:AlternateContent xmlns:mc="http://schemas.openxmlformats.org/markup-compatibility/2006">
              <mc:Choice xmlns:v="urn:schemas-microsoft-com:vml" Requires="v">
                <p:oleObj name="Formula" r:id="rId17" imgW="176760" imgH="156240" progId="Equation.Ribbit">
                  <p:embed/>
                </p:oleObj>
              </mc:Choice>
              <mc:Fallback>
                <p:oleObj name="Formula" r:id="rId17" imgW="176760" imgH="156240" progId="Equation.Ribbit">
                  <p:embed/>
                  <p:pic>
                    <p:nvPicPr>
                      <p:cNvPr id="34" name="对象 33"/>
                      <p:cNvPicPr/>
                      <p:nvPr/>
                    </p:nvPicPr>
                    <p:blipFill>
                      <a:blip r:embed="rId12"/>
                      <a:stretch>
                        <a:fillRect/>
                      </a:stretch>
                    </p:blipFill>
                    <p:spPr>
                      <a:xfrm>
                        <a:off x="4623323" y="3162872"/>
                        <a:ext cx="293687" cy="254000"/>
                      </a:xfrm>
                      <a:prstGeom prst="rect">
                        <a:avLst/>
                      </a:prstGeom>
                    </p:spPr>
                  </p:pic>
                </p:oleObj>
              </mc:Fallback>
            </mc:AlternateContent>
          </a:graphicData>
        </a:graphic>
      </p:graphicFrame>
      <p:graphicFrame>
        <p:nvGraphicFramePr>
          <p:cNvPr id="35" name="对象 34"/>
          <p:cNvGraphicFramePr>
            <a:graphicFrameLocks noChangeAspect="1"/>
          </p:cNvGraphicFramePr>
          <p:nvPr>
            <p:extLst>
              <p:ext uri="{D42A27DB-BD31-4B8C-83A1-F6EECF244321}">
                <p14:modId xmlns:p14="http://schemas.microsoft.com/office/powerpoint/2010/main" val="1269844931"/>
              </p:ext>
            </p:extLst>
          </p:nvPr>
        </p:nvGraphicFramePr>
        <p:xfrm>
          <a:off x="5843650" y="3180940"/>
          <a:ext cx="87313" cy="249237"/>
        </p:xfrm>
        <a:graphic>
          <a:graphicData uri="http://schemas.openxmlformats.org/presentationml/2006/ole">
            <mc:AlternateContent xmlns:mc="http://schemas.openxmlformats.org/markup-compatibility/2006">
              <mc:Choice xmlns:v="urn:schemas-microsoft-com:vml" Requires="v">
                <p:oleObj name="Formula" r:id="rId18" imgW="52200" imgH="152640" progId="Equation.Ribbit">
                  <p:embed/>
                </p:oleObj>
              </mc:Choice>
              <mc:Fallback>
                <p:oleObj name="Formula" r:id="rId18" imgW="52200" imgH="152640" progId="Equation.Ribbit">
                  <p:embed/>
                  <p:pic>
                    <p:nvPicPr>
                      <p:cNvPr id="35" name="对象 34"/>
                      <p:cNvPicPr/>
                      <p:nvPr/>
                    </p:nvPicPr>
                    <p:blipFill>
                      <a:blip r:embed="rId19"/>
                      <a:stretch>
                        <a:fillRect/>
                      </a:stretch>
                    </p:blipFill>
                    <p:spPr>
                      <a:xfrm>
                        <a:off x="5843650" y="3180940"/>
                        <a:ext cx="87313" cy="249237"/>
                      </a:xfrm>
                      <a:prstGeom prst="rect">
                        <a:avLst/>
                      </a:prstGeom>
                    </p:spPr>
                  </p:pic>
                </p:oleObj>
              </mc:Fallback>
            </mc:AlternateContent>
          </a:graphicData>
        </a:graphic>
      </p:graphicFrame>
      <p:graphicFrame>
        <p:nvGraphicFramePr>
          <p:cNvPr id="36" name="对象 35"/>
          <p:cNvGraphicFramePr>
            <a:graphicFrameLocks noChangeAspect="1"/>
          </p:cNvGraphicFramePr>
          <p:nvPr>
            <p:extLst>
              <p:ext uri="{D42A27DB-BD31-4B8C-83A1-F6EECF244321}">
                <p14:modId xmlns:p14="http://schemas.microsoft.com/office/powerpoint/2010/main" val="842486912"/>
              </p:ext>
            </p:extLst>
          </p:nvPr>
        </p:nvGraphicFramePr>
        <p:xfrm>
          <a:off x="7827963" y="3207926"/>
          <a:ext cx="211138" cy="195263"/>
        </p:xfrm>
        <a:graphic>
          <a:graphicData uri="http://schemas.openxmlformats.org/presentationml/2006/ole">
            <mc:AlternateContent xmlns:mc="http://schemas.openxmlformats.org/markup-compatibility/2006">
              <mc:Choice xmlns:v="urn:schemas-microsoft-com:vml" Requires="v">
                <p:oleObj name="Formula" r:id="rId20" imgW="127080" imgH="119520" progId="Equation.Ribbit">
                  <p:embed/>
                </p:oleObj>
              </mc:Choice>
              <mc:Fallback>
                <p:oleObj name="Formula" r:id="rId20" imgW="127080" imgH="119520" progId="Equation.Ribbit">
                  <p:embed/>
                  <p:pic>
                    <p:nvPicPr>
                      <p:cNvPr id="36" name="对象 35"/>
                      <p:cNvPicPr/>
                      <p:nvPr/>
                    </p:nvPicPr>
                    <p:blipFill>
                      <a:blip r:embed="rId21"/>
                      <a:stretch>
                        <a:fillRect/>
                      </a:stretch>
                    </p:blipFill>
                    <p:spPr>
                      <a:xfrm>
                        <a:off x="7827963" y="3207926"/>
                        <a:ext cx="211138" cy="195263"/>
                      </a:xfrm>
                      <a:prstGeom prst="rect">
                        <a:avLst/>
                      </a:prstGeom>
                    </p:spPr>
                  </p:pic>
                </p:oleObj>
              </mc:Fallback>
            </mc:AlternateContent>
          </a:graphicData>
        </a:graphic>
      </p:graphicFrame>
      <p:graphicFrame>
        <p:nvGraphicFramePr>
          <p:cNvPr id="37" name="对象 36"/>
          <p:cNvGraphicFramePr>
            <a:graphicFrameLocks noChangeAspect="1"/>
          </p:cNvGraphicFramePr>
          <p:nvPr>
            <p:extLst>
              <p:ext uri="{D42A27DB-BD31-4B8C-83A1-F6EECF244321}">
                <p14:modId xmlns:p14="http://schemas.microsoft.com/office/powerpoint/2010/main" val="4004328008"/>
              </p:ext>
            </p:extLst>
          </p:nvPr>
        </p:nvGraphicFramePr>
        <p:xfrm>
          <a:off x="4117181" y="3445993"/>
          <a:ext cx="903287" cy="287338"/>
        </p:xfrm>
        <a:graphic>
          <a:graphicData uri="http://schemas.openxmlformats.org/presentationml/2006/ole">
            <mc:AlternateContent xmlns:mc="http://schemas.openxmlformats.org/markup-compatibility/2006">
              <mc:Choice xmlns:v="urn:schemas-microsoft-com:vml" Requires="v">
                <p:oleObj name="Formula" r:id="rId22" imgW="541080" imgH="177840" progId="Equation.Ribbit">
                  <p:embed/>
                </p:oleObj>
              </mc:Choice>
              <mc:Fallback>
                <p:oleObj name="Formula" r:id="rId22" imgW="541080" imgH="177840" progId="Equation.Ribbit">
                  <p:embed/>
                  <p:pic>
                    <p:nvPicPr>
                      <p:cNvPr id="37" name="对象 36"/>
                      <p:cNvPicPr/>
                      <p:nvPr/>
                    </p:nvPicPr>
                    <p:blipFill>
                      <a:blip r:embed="rId9"/>
                      <a:stretch>
                        <a:fillRect/>
                      </a:stretch>
                    </p:blipFill>
                    <p:spPr>
                      <a:xfrm>
                        <a:off x="4117181" y="3445993"/>
                        <a:ext cx="903287" cy="287338"/>
                      </a:xfrm>
                      <a:prstGeom prst="rect">
                        <a:avLst/>
                      </a:prstGeom>
                    </p:spPr>
                  </p:pic>
                </p:oleObj>
              </mc:Fallback>
            </mc:AlternateContent>
          </a:graphicData>
        </a:graphic>
      </p:graphicFrame>
      <p:graphicFrame>
        <p:nvGraphicFramePr>
          <p:cNvPr id="39" name="对象 38"/>
          <p:cNvGraphicFramePr>
            <a:graphicFrameLocks noChangeAspect="1"/>
          </p:cNvGraphicFramePr>
          <p:nvPr>
            <p:extLst>
              <p:ext uri="{D42A27DB-BD31-4B8C-83A1-F6EECF244321}">
                <p14:modId xmlns:p14="http://schemas.microsoft.com/office/powerpoint/2010/main" val="4182222615"/>
              </p:ext>
            </p:extLst>
          </p:nvPr>
        </p:nvGraphicFramePr>
        <p:xfrm>
          <a:off x="5975350" y="4764088"/>
          <a:ext cx="2127250" cy="301625"/>
        </p:xfrm>
        <a:graphic>
          <a:graphicData uri="http://schemas.openxmlformats.org/presentationml/2006/ole">
            <mc:AlternateContent xmlns:mc="http://schemas.openxmlformats.org/markup-compatibility/2006">
              <mc:Choice xmlns:v="urn:schemas-microsoft-com:vml" Requires="v">
                <p:oleObj name="Formula" r:id="rId23" imgW="1444320" imgH="208440" progId="Equation.Ribbit">
                  <p:embed/>
                </p:oleObj>
              </mc:Choice>
              <mc:Fallback>
                <p:oleObj name="Formula" r:id="rId23" imgW="1444320" imgH="208440" progId="Equation.Ribbit">
                  <p:embed/>
                  <p:pic>
                    <p:nvPicPr>
                      <p:cNvPr id="39" name="对象 38"/>
                      <p:cNvPicPr/>
                      <p:nvPr/>
                    </p:nvPicPr>
                    <p:blipFill>
                      <a:blip r:embed="rId24"/>
                      <a:stretch>
                        <a:fillRect/>
                      </a:stretch>
                    </p:blipFill>
                    <p:spPr>
                      <a:xfrm>
                        <a:off x="5975350" y="4764088"/>
                        <a:ext cx="2127250" cy="301625"/>
                      </a:xfrm>
                      <a:prstGeom prst="rect">
                        <a:avLst/>
                      </a:prstGeom>
                    </p:spPr>
                  </p:pic>
                </p:oleObj>
              </mc:Fallback>
            </mc:AlternateContent>
          </a:graphicData>
        </a:graphic>
      </p:graphicFrame>
      <p:graphicFrame>
        <p:nvGraphicFramePr>
          <p:cNvPr id="40" name="对象 39"/>
          <p:cNvGraphicFramePr>
            <a:graphicFrameLocks noChangeAspect="1"/>
          </p:cNvGraphicFramePr>
          <p:nvPr>
            <p:extLst>
              <p:ext uri="{D42A27DB-BD31-4B8C-83A1-F6EECF244321}">
                <p14:modId xmlns:p14="http://schemas.microsoft.com/office/powerpoint/2010/main" val="3454694023"/>
              </p:ext>
            </p:extLst>
          </p:nvPr>
        </p:nvGraphicFramePr>
        <p:xfrm>
          <a:off x="1420458" y="5114860"/>
          <a:ext cx="372908" cy="233793"/>
        </p:xfrm>
        <a:graphic>
          <a:graphicData uri="http://schemas.openxmlformats.org/presentationml/2006/ole">
            <mc:AlternateContent xmlns:mc="http://schemas.openxmlformats.org/markup-compatibility/2006">
              <mc:Choice xmlns:v="urn:schemas-microsoft-com:vml" Requires="v">
                <p:oleObj name="Formula" r:id="rId25" imgW="208440" imgH="132120" progId="Equation.Ribbit">
                  <p:embed/>
                </p:oleObj>
              </mc:Choice>
              <mc:Fallback>
                <p:oleObj name="Formula" r:id="rId25" imgW="208440" imgH="132120" progId="Equation.Ribbit">
                  <p:embed/>
                  <p:pic>
                    <p:nvPicPr>
                      <p:cNvPr id="40" name="对象 39"/>
                      <p:cNvPicPr/>
                      <p:nvPr/>
                    </p:nvPicPr>
                    <p:blipFill>
                      <a:blip r:embed="rId26"/>
                      <a:stretch>
                        <a:fillRect/>
                      </a:stretch>
                    </p:blipFill>
                    <p:spPr>
                      <a:xfrm>
                        <a:off x="1420458" y="5114860"/>
                        <a:ext cx="372908" cy="233793"/>
                      </a:xfrm>
                      <a:prstGeom prst="rect">
                        <a:avLst/>
                      </a:prstGeom>
                    </p:spPr>
                  </p:pic>
                </p:oleObj>
              </mc:Fallback>
            </mc:AlternateContent>
          </a:graphicData>
        </a:graphic>
      </p:graphicFrame>
      <p:graphicFrame>
        <p:nvGraphicFramePr>
          <p:cNvPr id="41" name="对象 40"/>
          <p:cNvGraphicFramePr>
            <a:graphicFrameLocks noChangeAspect="1"/>
          </p:cNvGraphicFramePr>
          <p:nvPr>
            <p:extLst>
              <p:ext uri="{D42A27DB-BD31-4B8C-83A1-F6EECF244321}">
                <p14:modId xmlns:p14="http://schemas.microsoft.com/office/powerpoint/2010/main" val="184872813"/>
              </p:ext>
            </p:extLst>
          </p:nvPr>
        </p:nvGraphicFramePr>
        <p:xfrm>
          <a:off x="2249914" y="5077239"/>
          <a:ext cx="296161" cy="302627"/>
        </p:xfrm>
        <a:graphic>
          <a:graphicData uri="http://schemas.openxmlformats.org/presentationml/2006/ole">
            <mc:AlternateContent xmlns:mc="http://schemas.openxmlformats.org/markup-compatibility/2006">
              <mc:Choice xmlns:v="urn:schemas-microsoft-com:vml" Requires="v">
                <p:oleObj name="Formula" r:id="rId27" imgW="203400" imgH="208440" progId="Equation.Ribbit">
                  <p:embed/>
                </p:oleObj>
              </mc:Choice>
              <mc:Fallback>
                <p:oleObj name="Formula" r:id="rId27" imgW="203400" imgH="208440" progId="Equation.Ribbit">
                  <p:embed/>
                  <p:pic>
                    <p:nvPicPr>
                      <p:cNvPr id="41" name="对象 40"/>
                      <p:cNvPicPr/>
                      <p:nvPr/>
                    </p:nvPicPr>
                    <p:blipFill>
                      <a:blip r:embed="rId28"/>
                      <a:stretch>
                        <a:fillRect/>
                      </a:stretch>
                    </p:blipFill>
                    <p:spPr>
                      <a:xfrm>
                        <a:off x="2249914" y="5077239"/>
                        <a:ext cx="296161" cy="302627"/>
                      </a:xfrm>
                      <a:prstGeom prst="rect">
                        <a:avLst/>
                      </a:prstGeom>
                    </p:spPr>
                  </p:pic>
                </p:oleObj>
              </mc:Fallback>
            </mc:AlternateContent>
          </a:graphicData>
        </a:graphic>
      </p:graphicFrame>
      <p:grpSp>
        <p:nvGrpSpPr>
          <p:cNvPr id="5" name="组合 4"/>
          <p:cNvGrpSpPr/>
          <p:nvPr/>
        </p:nvGrpSpPr>
        <p:grpSpPr>
          <a:xfrm>
            <a:off x="3302756" y="2471220"/>
            <a:ext cx="3592221" cy="653393"/>
            <a:chOff x="3302756" y="2471220"/>
            <a:chExt cx="3592221" cy="653393"/>
          </a:xfrm>
        </p:grpSpPr>
        <p:graphicFrame>
          <p:nvGraphicFramePr>
            <p:cNvPr id="30" name="对象 29"/>
            <p:cNvGraphicFramePr>
              <a:graphicFrameLocks noChangeAspect="1"/>
            </p:cNvGraphicFramePr>
            <p:nvPr>
              <p:extLst>
                <p:ext uri="{D42A27DB-BD31-4B8C-83A1-F6EECF244321}">
                  <p14:modId xmlns:p14="http://schemas.microsoft.com/office/powerpoint/2010/main" val="1660721821"/>
                </p:ext>
              </p:extLst>
            </p:nvPr>
          </p:nvGraphicFramePr>
          <p:xfrm>
            <a:off x="3302756" y="2471220"/>
            <a:ext cx="1499654" cy="653393"/>
          </p:xfrm>
          <a:graphic>
            <a:graphicData uri="http://schemas.openxmlformats.org/presentationml/2006/ole">
              <mc:AlternateContent xmlns:mc="http://schemas.openxmlformats.org/markup-compatibility/2006">
                <mc:Choice xmlns:v="urn:schemas-microsoft-com:vml" Requires="v">
                  <p:oleObj name="Formula" r:id="rId29" imgW="780120" imgH="344520" progId="Equation.Ribbit">
                    <p:embed/>
                  </p:oleObj>
                </mc:Choice>
                <mc:Fallback>
                  <p:oleObj name="Formula" r:id="rId29" imgW="780120" imgH="344520" progId="Equation.Ribbit">
                    <p:embed/>
                    <p:pic>
                      <p:nvPicPr>
                        <p:cNvPr id="30" name="对象 29"/>
                        <p:cNvPicPr/>
                        <p:nvPr/>
                      </p:nvPicPr>
                      <p:blipFill>
                        <a:blip r:embed="rId30"/>
                        <a:stretch>
                          <a:fillRect/>
                        </a:stretch>
                      </p:blipFill>
                      <p:spPr>
                        <a:xfrm>
                          <a:off x="3302756" y="2471220"/>
                          <a:ext cx="1499654" cy="653393"/>
                        </a:xfrm>
                        <a:prstGeom prst="rect">
                          <a:avLst/>
                        </a:prstGeom>
                      </p:spPr>
                    </p:pic>
                  </p:oleObj>
                </mc:Fallback>
              </mc:AlternateContent>
            </a:graphicData>
          </a:graphic>
        </p:graphicFrame>
        <p:pic>
          <p:nvPicPr>
            <p:cNvPr id="4" name="图片 3"/>
            <p:cNvPicPr>
              <a:picLocks noChangeAspect="1"/>
            </p:cNvPicPr>
            <p:nvPr/>
          </p:nvPicPr>
          <p:blipFill>
            <a:blip r:embed="rId31"/>
            <a:stretch>
              <a:fillRect/>
            </a:stretch>
          </p:blipFill>
          <p:spPr>
            <a:xfrm>
              <a:off x="6214072" y="2627311"/>
              <a:ext cx="680905" cy="295190"/>
            </a:xfrm>
            <a:prstGeom prst="rect">
              <a:avLst/>
            </a:prstGeom>
          </p:spPr>
        </p:pic>
      </p:grpSp>
      <p:grpSp>
        <p:nvGrpSpPr>
          <p:cNvPr id="7" name="组合 6"/>
          <p:cNvGrpSpPr/>
          <p:nvPr/>
        </p:nvGrpSpPr>
        <p:grpSpPr>
          <a:xfrm>
            <a:off x="3027363" y="3956050"/>
            <a:ext cx="3854249" cy="652463"/>
            <a:chOff x="3027363" y="3956050"/>
            <a:chExt cx="3854249" cy="652463"/>
          </a:xfrm>
        </p:grpSpPr>
        <p:graphicFrame>
          <p:nvGraphicFramePr>
            <p:cNvPr id="31" name="对象 30"/>
            <p:cNvGraphicFramePr>
              <a:graphicFrameLocks noChangeAspect="1"/>
            </p:cNvGraphicFramePr>
            <p:nvPr>
              <p:extLst>
                <p:ext uri="{D42A27DB-BD31-4B8C-83A1-F6EECF244321}">
                  <p14:modId xmlns:p14="http://schemas.microsoft.com/office/powerpoint/2010/main" val="311806141"/>
                </p:ext>
              </p:extLst>
            </p:nvPr>
          </p:nvGraphicFramePr>
          <p:xfrm>
            <a:off x="3027363" y="3956050"/>
            <a:ext cx="2241550" cy="652463"/>
          </p:xfrm>
          <a:graphic>
            <a:graphicData uri="http://schemas.openxmlformats.org/presentationml/2006/ole">
              <mc:AlternateContent xmlns:mc="http://schemas.openxmlformats.org/markup-compatibility/2006">
                <mc:Choice xmlns:v="urn:schemas-microsoft-com:vml" Requires="v">
                  <p:oleObj name="Formula" r:id="rId32" imgW="1164600" imgH="344520" progId="Equation.Ribbit">
                    <p:embed/>
                  </p:oleObj>
                </mc:Choice>
                <mc:Fallback>
                  <p:oleObj name="Formula" r:id="rId32" imgW="1164600" imgH="344520" progId="Equation.Ribbit">
                    <p:embed/>
                    <p:pic>
                      <p:nvPicPr>
                        <p:cNvPr id="31" name="对象 30"/>
                        <p:cNvPicPr/>
                        <p:nvPr/>
                      </p:nvPicPr>
                      <p:blipFill>
                        <a:blip r:embed="rId33"/>
                        <a:stretch>
                          <a:fillRect/>
                        </a:stretch>
                      </p:blipFill>
                      <p:spPr>
                        <a:xfrm>
                          <a:off x="3027363" y="3956050"/>
                          <a:ext cx="2241550" cy="652463"/>
                        </a:xfrm>
                        <a:prstGeom prst="rect">
                          <a:avLst/>
                        </a:prstGeom>
                      </p:spPr>
                    </p:pic>
                  </p:oleObj>
                </mc:Fallback>
              </mc:AlternateContent>
            </a:graphicData>
          </a:graphic>
        </p:graphicFrame>
        <p:pic>
          <p:nvPicPr>
            <p:cNvPr id="6" name="图片 5"/>
            <p:cNvPicPr>
              <a:picLocks noChangeAspect="1"/>
            </p:cNvPicPr>
            <p:nvPr/>
          </p:nvPicPr>
          <p:blipFill>
            <a:blip r:embed="rId34"/>
            <a:stretch>
              <a:fillRect/>
            </a:stretch>
          </p:blipFill>
          <p:spPr>
            <a:xfrm>
              <a:off x="6214072" y="4162441"/>
              <a:ext cx="667540" cy="288499"/>
            </a:xfrm>
            <a:prstGeom prst="rect">
              <a:avLst/>
            </a:prstGeom>
          </p:spPr>
        </p:pic>
      </p:grpSp>
      <p:grpSp>
        <p:nvGrpSpPr>
          <p:cNvPr id="9" name="组合 8"/>
          <p:cNvGrpSpPr/>
          <p:nvPr/>
        </p:nvGrpSpPr>
        <p:grpSpPr>
          <a:xfrm>
            <a:off x="2064661" y="5399427"/>
            <a:ext cx="5769586" cy="775591"/>
            <a:chOff x="2064661" y="5399427"/>
            <a:chExt cx="5769586" cy="775591"/>
          </a:xfrm>
        </p:grpSpPr>
        <p:graphicFrame>
          <p:nvGraphicFramePr>
            <p:cNvPr id="38" name="对象 37"/>
            <p:cNvGraphicFramePr>
              <a:graphicFrameLocks noChangeAspect="1"/>
            </p:cNvGraphicFramePr>
            <p:nvPr>
              <p:extLst>
                <p:ext uri="{D42A27DB-BD31-4B8C-83A1-F6EECF244321}">
                  <p14:modId xmlns:p14="http://schemas.microsoft.com/office/powerpoint/2010/main" val="4037910584"/>
                </p:ext>
              </p:extLst>
            </p:nvPr>
          </p:nvGraphicFramePr>
          <p:xfrm>
            <a:off x="2064661" y="5399427"/>
            <a:ext cx="4681580" cy="775591"/>
          </p:xfrm>
          <a:graphic>
            <a:graphicData uri="http://schemas.openxmlformats.org/presentationml/2006/ole">
              <mc:AlternateContent xmlns:mc="http://schemas.openxmlformats.org/markup-compatibility/2006">
                <mc:Choice xmlns:v="urn:schemas-microsoft-com:vml" Requires="v">
                  <p:oleObj name="Formula" r:id="rId35" imgW="2481840" imgH="417960" progId="Equation.Ribbit">
                    <p:embed/>
                  </p:oleObj>
                </mc:Choice>
                <mc:Fallback>
                  <p:oleObj name="Formula" r:id="rId35" imgW="2481840" imgH="417960" progId="Equation.Ribbit">
                    <p:embed/>
                    <p:pic>
                      <p:nvPicPr>
                        <p:cNvPr id="38" name="对象 37"/>
                        <p:cNvPicPr/>
                        <p:nvPr/>
                      </p:nvPicPr>
                      <p:blipFill>
                        <a:blip r:embed="rId36"/>
                        <a:stretch>
                          <a:fillRect/>
                        </a:stretch>
                      </p:blipFill>
                      <p:spPr>
                        <a:xfrm>
                          <a:off x="2064661" y="5399427"/>
                          <a:ext cx="4681580" cy="775591"/>
                        </a:xfrm>
                        <a:prstGeom prst="rect">
                          <a:avLst/>
                        </a:prstGeom>
                      </p:spPr>
                    </p:pic>
                  </p:oleObj>
                </mc:Fallback>
              </mc:AlternateContent>
            </a:graphicData>
          </a:graphic>
        </p:graphicFrame>
        <p:pic>
          <p:nvPicPr>
            <p:cNvPr id="8" name="图片 7"/>
            <p:cNvPicPr>
              <a:picLocks noChangeAspect="1"/>
            </p:cNvPicPr>
            <p:nvPr/>
          </p:nvPicPr>
          <p:blipFill>
            <a:blip r:embed="rId37"/>
            <a:stretch>
              <a:fillRect/>
            </a:stretch>
          </p:blipFill>
          <p:spPr>
            <a:xfrm>
              <a:off x="7129442" y="5634142"/>
              <a:ext cx="704805" cy="304715"/>
            </a:xfrm>
            <a:prstGeom prst="rect">
              <a:avLst/>
            </a:prstGeom>
          </p:spPr>
        </p:pic>
      </p:grpSp>
      <p:pic>
        <p:nvPicPr>
          <p:cNvPr id="11" name="图片 10">
            <a:extLst>
              <a:ext uri="{FF2B5EF4-FFF2-40B4-BE49-F238E27FC236}">
                <a16:creationId xmlns:a16="http://schemas.microsoft.com/office/drawing/2014/main" id="{52E7B656-339B-DC82-DEB7-F3DE2DE77E24}"/>
              </a:ext>
            </a:extLst>
          </p:cNvPr>
          <p:cNvPicPr>
            <a:picLocks noChangeAspect="1"/>
          </p:cNvPicPr>
          <p:nvPr/>
        </p:nvPicPr>
        <p:blipFill>
          <a:blip r:embed="rId38">
            <a:duotone>
              <a:prstClr val="black"/>
              <a:schemeClr val="accent3">
                <a:tint val="45000"/>
                <a:satMod val="400000"/>
              </a:schemeClr>
            </a:duotone>
            <a:extLst>
              <a:ext uri="{BEBA8EAE-BF5A-486C-A8C5-ECC9F3942E4B}">
                <a14:imgProps xmlns:a14="http://schemas.microsoft.com/office/drawing/2010/main">
                  <a14:imgLayer r:embed="rId39">
                    <a14:imgEffect>
                      <a14:sharpenSoften amount="25000"/>
                    </a14:imgEffect>
                  </a14:imgLayer>
                </a14:imgProps>
              </a:ext>
            </a:extLst>
          </a:blip>
          <a:stretch>
            <a:fillRect/>
          </a:stretch>
        </p:blipFill>
        <p:spPr>
          <a:xfrm>
            <a:off x="4623323" y="189233"/>
            <a:ext cx="3971429" cy="790476"/>
          </a:xfrm>
          <a:prstGeom prst="rect">
            <a:avLst/>
          </a:prstGeom>
        </p:spPr>
      </p:pic>
      <p:pic>
        <p:nvPicPr>
          <p:cNvPr id="12" name="图片 11">
            <a:extLst>
              <a:ext uri="{FF2B5EF4-FFF2-40B4-BE49-F238E27FC236}">
                <a16:creationId xmlns:a16="http://schemas.microsoft.com/office/drawing/2014/main" id="{9450445A-85BA-5BEE-6468-280EA0FFA4D4}"/>
              </a:ext>
            </a:extLst>
          </p:cNvPr>
          <p:cNvPicPr>
            <a:picLocks noChangeAspect="1"/>
          </p:cNvPicPr>
          <p:nvPr/>
        </p:nvPicPr>
        <p:blipFill>
          <a:blip r:embed="rId40"/>
          <a:stretch>
            <a:fillRect/>
          </a:stretch>
        </p:blipFill>
        <p:spPr>
          <a:xfrm>
            <a:off x="4744278" y="4350509"/>
            <a:ext cx="438114" cy="347471"/>
          </a:xfrm>
          <a:prstGeom prst="rect">
            <a:avLst/>
          </a:prstGeom>
        </p:spPr>
      </p:pic>
    </p:spTree>
    <p:extLst>
      <p:ext uri="{BB962C8B-B14F-4D97-AF65-F5344CB8AC3E}">
        <p14:creationId xmlns:p14="http://schemas.microsoft.com/office/powerpoint/2010/main" val="16491446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mn-ea"/>
                <a:ea typeface="+mn-ea"/>
                <a:cs typeface="Verdana" charset="0"/>
              </a:rPr>
              <a:t>朴素贝叶斯分类器</a:t>
            </a:r>
            <a:endParaRPr lang="zh-CN" altLang="en-US" dirty="0">
              <a:latin typeface="+mn-ea"/>
              <a:ea typeface="+mn-ea"/>
            </a:endParaRPr>
          </a:p>
        </p:txBody>
      </p:sp>
      <p:sp>
        <p:nvSpPr>
          <p:cNvPr id="2" name="内容占位符 1"/>
          <p:cNvSpPr>
            <a:spLocks noGrp="1"/>
          </p:cNvSpPr>
          <p:nvPr>
            <p:ph sz="quarter" idx="14"/>
          </p:nvPr>
        </p:nvSpPr>
        <p:spPr>
          <a:xfrm>
            <a:off x="173851" y="1040891"/>
            <a:ext cx="8970149" cy="4105874"/>
          </a:xfrm>
        </p:spPr>
        <p:txBody>
          <a:bodyPr>
            <a:normAutofit/>
          </a:bodyPr>
          <a:lstStyle/>
          <a:p>
            <a:r>
              <a:rPr lang="zh-CN" altLang="en-US" dirty="0">
                <a:latin typeface="+mn-ea"/>
                <a:ea typeface="+mn-ea"/>
              </a:rPr>
              <a:t>例子：用西瓜数据集</a:t>
            </a:r>
            <a:r>
              <a:rPr lang="en-US" altLang="zh-CN" dirty="0">
                <a:latin typeface="+mn-ea"/>
                <a:ea typeface="+mn-ea"/>
              </a:rPr>
              <a:t>3.0</a:t>
            </a:r>
            <a:r>
              <a:rPr lang="zh-CN" altLang="en-US" dirty="0">
                <a:latin typeface="+mn-ea"/>
                <a:ea typeface="+mn-ea"/>
              </a:rPr>
              <a:t>训练一个朴素贝叶斯分类器，对测试例“测</a:t>
            </a:r>
            <a:r>
              <a:rPr lang="en-US" altLang="zh-CN" dirty="0">
                <a:latin typeface="+mn-ea"/>
                <a:ea typeface="+mn-ea"/>
              </a:rPr>
              <a:t>1</a:t>
            </a:r>
            <a:r>
              <a:rPr lang="zh-CN" altLang="en-US" dirty="0">
                <a:latin typeface="+mn-ea"/>
                <a:ea typeface="+mn-ea"/>
              </a:rPr>
              <a:t>”进行分类</a:t>
            </a:r>
            <a:r>
              <a:rPr lang="en-US" altLang="zh-CN" dirty="0">
                <a:latin typeface="+mn-ea"/>
                <a:ea typeface="+mn-ea"/>
              </a:rPr>
              <a:t> (p151)</a:t>
            </a:r>
            <a:endParaRPr lang="zh-CN" altLang="en-US" dirty="0">
              <a:latin typeface="+mn-ea"/>
              <a:ea typeface="+mn-ea"/>
            </a:endParaRPr>
          </a:p>
          <a:p>
            <a:pPr lvl="1"/>
            <a:endParaRPr lang="en-US" altLang="zh-CN" dirty="0"/>
          </a:p>
          <a:p>
            <a:endParaRPr lang="en-US" altLang="zh-CN" dirty="0"/>
          </a:p>
        </p:txBody>
      </p:sp>
      <p:pic>
        <p:nvPicPr>
          <p:cNvPr id="3" name="图片 2"/>
          <p:cNvPicPr>
            <a:picLocks noChangeAspect="1"/>
          </p:cNvPicPr>
          <p:nvPr/>
        </p:nvPicPr>
        <p:blipFill>
          <a:blip r:embed="rId2"/>
          <a:stretch>
            <a:fillRect/>
          </a:stretch>
        </p:blipFill>
        <p:spPr>
          <a:xfrm>
            <a:off x="260350" y="1814955"/>
            <a:ext cx="8013032" cy="814274"/>
          </a:xfrm>
          <a:prstGeom prst="rect">
            <a:avLst/>
          </a:prstGeom>
        </p:spPr>
      </p:pic>
      <p:sp>
        <p:nvSpPr>
          <p:cNvPr id="7" name="文本框 6">
            <a:extLst>
              <a:ext uri="{FF2B5EF4-FFF2-40B4-BE49-F238E27FC236}">
                <a16:creationId xmlns:a16="http://schemas.microsoft.com/office/drawing/2014/main" id="{0E3DC274-C552-9A3C-DE5E-58FB2E280407}"/>
              </a:ext>
            </a:extLst>
          </p:cNvPr>
          <p:cNvSpPr txBox="1"/>
          <p:nvPr/>
        </p:nvSpPr>
        <p:spPr>
          <a:xfrm>
            <a:off x="499311" y="3195030"/>
            <a:ext cx="1485776" cy="646331"/>
          </a:xfrm>
          <a:prstGeom prst="rect">
            <a:avLst/>
          </a:prstGeom>
          <a:noFill/>
        </p:spPr>
        <p:txBody>
          <a:bodyPr wrap="square">
            <a:spAutoFit/>
          </a:bodyPr>
          <a:lstStyle/>
          <a:p>
            <a:r>
              <a:rPr lang="zh-CN" altLang="en-US" dirty="0">
                <a:latin typeface="+mn-ea"/>
                <a:ea typeface="+mn-ea"/>
              </a:rPr>
              <a:t>西瓜数据集 </a:t>
            </a:r>
            <a:endParaRPr lang="en-US" altLang="zh-CN" dirty="0">
              <a:latin typeface="+mn-ea"/>
              <a:ea typeface="+mn-ea"/>
            </a:endParaRPr>
          </a:p>
          <a:p>
            <a:r>
              <a:rPr lang="en-US" altLang="zh-CN" dirty="0">
                <a:latin typeface="+mn-ea"/>
                <a:ea typeface="+mn-ea"/>
              </a:rPr>
              <a:t>p84</a:t>
            </a:r>
            <a:r>
              <a:rPr lang="zh-CN" altLang="en-US" dirty="0">
                <a:latin typeface="+mn-ea"/>
                <a:ea typeface="+mn-ea"/>
              </a:rPr>
              <a:t> 表</a:t>
            </a:r>
            <a:r>
              <a:rPr lang="en-US" altLang="zh-CN" dirty="0">
                <a:latin typeface="+mn-ea"/>
                <a:ea typeface="+mn-ea"/>
              </a:rPr>
              <a:t>4.3</a:t>
            </a:r>
            <a:endParaRPr lang="zh-CN" altLang="en-US" dirty="0"/>
          </a:p>
        </p:txBody>
      </p:sp>
      <p:pic>
        <p:nvPicPr>
          <p:cNvPr id="8" name="内容占位符 3">
            <a:extLst>
              <a:ext uri="{FF2B5EF4-FFF2-40B4-BE49-F238E27FC236}">
                <a16:creationId xmlns:a16="http://schemas.microsoft.com/office/drawing/2014/main" id="{986F78F8-8B2B-CFCF-5F1A-391662E36EBA}"/>
              </a:ext>
            </a:extLst>
          </p:cNvPr>
          <p:cNvPicPr>
            <a:picLocks noChangeAspect="1"/>
          </p:cNvPicPr>
          <p:nvPr/>
        </p:nvPicPr>
        <p:blipFill>
          <a:blip r:embed="rId3"/>
          <a:stretch>
            <a:fillRect/>
          </a:stretch>
        </p:blipFill>
        <p:spPr>
          <a:xfrm>
            <a:off x="2310547" y="2767811"/>
            <a:ext cx="5785284" cy="3645021"/>
          </a:xfrm>
          <a:prstGeom prst="rect">
            <a:avLst/>
          </a:prstGeom>
        </p:spPr>
      </p:pic>
    </p:spTree>
    <p:extLst>
      <p:ext uri="{BB962C8B-B14F-4D97-AF65-F5344CB8AC3E}">
        <p14:creationId xmlns:p14="http://schemas.microsoft.com/office/powerpoint/2010/main" val="6069800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4858" r="5143"/>
          <a:stretch/>
        </p:blipFill>
        <p:spPr>
          <a:xfrm>
            <a:off x="215900" y="1170460"/>
            <a:ext cx="4000500" cy="1491815"/>
          </a:xfrm>
          <a:prstGeom prst="rect">
            <a:avLst/>
          </a:prstGeom>
        </p:spPr>
      </p:pic>
      <p:pic>
        <p:nvPicPr>
          <p:cNvPr id="3" name="图片 2"/>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t="1" b="45990"/>
          <a:stretch/>
        </p:blipFill>
        <p:spPr>
          <a:xfrm>
            <a:off x="0" y="3156227"/>
            <a:ext cx="4666161" cy="3155673"/>
          </a:xfrm>
          <a:prstGeom prst="rect">
            <a:avLst/>
          </a:prstGeom>
        </p:spPr>
      </p:pic>
      <p:pic>
        <p:nvPicPr>
          <p:cNvPr id="4" name="内容占位符 3">
            <a:extLst>
              <a:ext uri="{FF2B5EF4-FFF2-40B4-BE49-F238E27FC236}">
                <a16:creationId xmlns:a16="http://schemas.microsoft.com/office/drawing/2014/main" id="{16EADCFF-8413-CF98-A8FA-CAC95EA46068}"/>
              </a:ext>
            </a:extLst>
          </p:cNvPr>
          <p:cNvPicPr>
            <a:picLocks noChangeAspect="1"/>
          </p:cNvPicPr>
          <p:nvPr/>
        </p:nvPicPr>
        <p:blipFill rotWithShape="1">
          <a:blip r:embed="rId6">
            <a:duotone>
              <a:prstClr val="black"/>
              <a:srgbClr val="D9C3A5">
                <a:tint val="50000"/>
                <a:satMod val="180000"/>
              </a:srgbClr>
            </a:duotone>
            <a:extLst>
              <a:ext uri="{BEBA8EAE-BF5A-486C-A8C5-ECC9F3942E4B}">
                <a14:imgProps xmlns:a14="http://schemas.microsoft.com/office/drawing/2010/main">
                  <a14:imgLayer r:embed="rId7">
                    <a14:imgEffect>
                      <a14:sharpenSoften amount="50000"/>
                    </a14:imgEffect>
                  </a14:imgLayer>
                </a14:imgProps>
              </a:ext>
            </a:extLst>
          </a:blip>
          <a:srcRect l="2972" r="3731"/>
          <a:stretch/>
        </p:blipFill>
        <p:spPr>
          <a:xfrm>
            <a:off x="4216399" y="554"/>
            <a:ext cx="4945157" cy="3339546"/>
          </a:xfrm>
          <a:prstGeom prst="rect">
            <a:avLst/>
          </a:prstGeom>
        </p:spPr>
      </p:pic>
    </p:spTree>
    <p:extLst>
      <p:ext uri="{BB962C8B-B14F-4D97-AF65-F5344CB8AC3E}">
        <p14:creationId xmlns:p14="http://schemas.microsoft.com/office/powerpoint/2010/main" val="40904430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7940" t="54466" r="3249"/>
          <a:stretch/>
        </p:blipFill>
        <p:spPr>
          <a:xfrm>
            <a:off x="190499" y="3340100"/>
            <a:ext cx="4945157" cy="3159395"/>
          </a:xfrm>
          <a:prstGeom prst="rect">
            <a:avLst/>
          </a:prstGeom>
        </p:spPr>
      </p:pic>
      <p:pic>
        <p:nvPicPr>
          <p:cNvPr id="2" name="内容占位符 3">
            <a:extLst>
              <a:ext uri="{FF2B5EF4-FFF2-40B4-BE49-F238E27FC236}">
                <a16:creationId xmlns:a16="http://schemas.microsoft.com/office/drawing/2014/main" id="{51584965-C155-FD6C-D113-97F29801E961}"/>
              </a:ext>
            </a:extLst>
          </p:cNvPr>
          <p:cNvPicPr>
            <a:picLocks noChangeAspect="1"/>
          </p:cNvPicPr>
          <p:nvPr/>
        </p:nvPicPr>
        <p:blipFill rotWithShape="1">
          <a:blip r:embed="rId4">
            <a:duotone>
              <a:prstClr val="black"/>
              <a:srgbClr val="D9C3A5">
                <a:tint val="50000"/>
                <a:satMod val="180000"/>
              </a:srgbClr>
            </a:duotone>
            <a:extLst>
              <a:ext uri="{BEBA8EAE-BF5A-486C-A8C5-ECC9F3942E4B}">
                <a14:imgProps xmlns:a14="http://schemas.microsoft.com/office/drawing/2010/main">
                  <a14:imgLayer r:embed="rId5">
                    <a14:imgEffect>
                      <a14:sharpenSoften amount="50000"/>
                    </a14:imgEffect>
                  </a14:imgLayer>
                </a14:imgProps>
              </a:ext>
            </a:extLst>
          </a:blip>
          <a:srcRect l="2972" r="3731"/>
          <a:stretch/>
        </p:blipFill>
        <p:spPr>
          <a:xfrm>
            <a:off x="4198843" y="0"/>
            <a:ext cx="4945157" cy="3339546"/>
          </a:xfrm>
          <a:prstGeom prst="rect">
            <a:avLst/>
          </a:prstGeom>
        </p:spPr>
      </p:pic>
    </p:spTree>
    <p:extLst>
      <p:ext uri="{BB962C8B-B14F-4D97-AF65-F5344CB8AC3E}">
        <p14:creationId xmlns:p14="http://schemas.microsoft.com/office/powerpoint/2010/main" val="11389351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2221" t="1761" r="5472" b="4514"/>
          <a:stretch/>
        </p:blipFill>
        <p:spPr>
          <a:xfrm>
            <a:off x="380999" y="3173036"/>
            <a:ext cx="4089401" cy="2993272"/>
          </a:xfrm>
          <a:prstGeom prst="rect">
            <a:avLst/>
          </a:prstGeom>
        </p:spPr>
      </p:pic>
      <p:pic>
        <p:nvPicPr>
          <p:cNvPr id="2" name="图片 1">
            <a:extLst>
              <a:ext uri="{FF2B5EF4-FFF2-40B4-BE49-F238E27FC236}">
                <a16:creationId xmlns:a16="http://schemas.microsoft.com/office/drawing/2014/main" id="{3CCB037A-6C88-2423-E892-C7F4B61FBF3D}"/>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t="965"/>
          <a:stretch/>
        </p:blipFill>
        <p:spPr>
          <a:xfrm>
            <a:off x="3184388" y="101600"/>
            <a:ext cx="5248413" cy="2853262"/>
          </a:xfrm>
          <a:prstGeom prst="rect">
            <a:avLst/>
          </a:prstGeom>
        </p:spPr>
      </p:pic>
    </p:spTree>
    <p:extLst>
      <p:ext uri="{BB962C8B-B14F-4D97-AF65-F5344CB8AC3E}">
        <p14:creationId xmlns:p14="http://schemas.microsoft.com/office/powerpoint/2010/main" val="31636663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0" y="1099218"/>
            <a:ext cx="9144000" cy="4116224"/>
          </a:xfrm>
          <a:prstGeom prst="rect">
            <a:avLst/>
          </a:prstGeom>
        </p:spPr>
      </p:pic>
      <p:graphicFrame>
        <p:nvGraphicFramePr>
          <p:cNvPr id="2" name="对象 1">
            <a:extLst>
              <a:ext uri="{FF2B5EF4-FFF2-40B4-BE49-F238E27FC236}">
                <a16:creationId xmlns:a16="http://schemas.microsoft.com/office/drawing/2014/main" id="{1D7DD58E-AE07-C11C-8A6B-CFDC5B9BDFDA}"/>
              </a:ext>
            </a:extLst>
          </p:cNvPr>
          <p:cNvGraphicFramePr>
            <a:graphicFrameLocks noChangeAspect="1"/>
          </p:cNvGraphicFramePr>
          <p:nvPr>
            <p:extLst>
              <p:ext uri="{D42A27DB-BD31-4B8C-83A1-F6EECF244321}">
                <p14:modId xmlns:p14="http://schemas.microsoft.com/office/powerpoint/2010/main" val="2271271213"/>
              </p:ext>
            </p:extLst>
          </p:nvPr>
        </p:nvGraphicFramePr>
        <p:xfrm>
          <a:off x="1779015" y="309990"/>
          <a:ext cx="4799012" cy="1018199"/>
        </p:xfrm>
        <a:graphic>
          <a:graphicData uri="http://schemas.openxmlformats.org/presentationml/2006/ole">
            <mc:AlternateContent xmlns:mc="http://schemas.openxmlformats.org/markup-compatibility/2006">
              <mc:Choice xmlns:v="urn:schemas-microsoft-com:vml" Requires="v">
                <p:oleObj name="Formula" r:id="rId4" imgW="2173320" imgH="463680" progId="Equation.Ribbit">
                  <p:embed/>
                </p:oleObj>
              </mc:Choice>
              <mc:Fallback>
                <p:oleObj name="Formula" r:id="rId4" imgW="2173320" imgH="463680" progId="Equation.Ribbit">
                  <p:embed/>
                  <p:pic>
                    <p:nvPicPr>
                      <p:cNvPr id="10" name="对象 9"/>
                      <p:cNvPicPr/>
                      <p:nvPr/>
                    </p:nvPicPr>
                    <p:blipFill>
                      <a:blip r:embed="rId5"/>
                      <a:stretch>
                        <a:fillRect/>
                      </a:stretch>
                    </p:blipFill>
                    <p:spPr>
                      <a:xfrm>
                        <a:off x="1779015" y="309990"/>
                        <a:ext cx="4799012" cy="1018199"/>
                      </a:xfrm>
                      <a:prstGeom prst="rect">
                        <a:avLst/>
                      </a:prstGeom>
                    </p:spPr>
                  </p:pic>
                </p:oleObj>
              </mc:Fallback>
            </mc:AlternateContent>
          </a:graphicData>
        </a:graphic>
      </p:graphicFrame>
    </p:spTree>
    <p:extLst>
      <p:ext uri="{BB962C8B-B14F-4D97-AF65-F5344CB8AC3E}">
        <p14:creationId xmlns:p14="http://schemas.microsoft.com/office/powerpoint/2010/main" val="1395548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拉普拉斯修正</a:t>
            </a:r>
            <a:endParaRPr lang="zh-CN" altLang="en-US" dirty="0">
              <a:latin typeface="+mj-ea"/>
              <a:ea typeface="+mj-ea"/>
            </a:endParaRPr>
          </a:p>
        </p:txBody>
      </p:sp>
      <p:sp>
        <p:nvSpPr>
          <p:cNvPr id="2" name="内容占位符 1"/>
          <p:cNvSpPr>
            <a:spLocks noGrp="1"/>
          </p:cNvSpPr>
          <p:nvPr>
            <p:ph sz="quarter" idx="14"/>
          </p:nvPr>
        </p:nvSpPr>
        <p:spPr>
          <a:xfrm>
            <a:off x="173851" y="926591"/>
            <a:ext cx="8970149" cy="5817109"/>
          </a:xfrm>
        </p:spPr>
        <p:txBody>
          <a:bodyPr>
            <a:normAutofit/>
          </a:bodyPr>
          <a:lstStyle/>
          <a:p>
            <a:r>
              <a:rPr lang="zh-CN" altLang="en-US" dirty="0"/>
              <a:t>若某个属性值在训练集中没有与某个类同时出现过，则直接计算会出现问题，</a:t>
            </a:r>
            <a:r>
              <a:rPr lang="en-US" altLang="zh-CN" dirty="0"/>
              <a:t>. </a:t>
            </a:r>
            <a:r>
              <a:rPr lang="zh-CN" altLang="en-US" dirty="0"/>
              <a:t>比如“敲声</a:t>
            </a:r>
            <a:r>
              <a:rPr lang="en-US" altLang="zh-CN" dirty="0"/>
              <a:t>=</a:t>
            </a:r>
            <a:r>
              <a:rPr lang="zh-CN" altLang="en-US" dirty="0"/>
              <a:t>清脆”测试例，训练集中没有该样例，因此连乘式计算的概率值为</a:t>
            </a:r>
            <a:r>
              <a:rPr lang="en-US" altLang="zh-CN" dirty="0"/>
              <a:t>0</a:t>
            </a:r>
            <a:r>
              <a:rPr lang="zh-CN" altLang="en-US" dirty="0"/>
              <a:t>，无论其他属性上明显像好瓜，分类结果都是“好瓜</a:t>
            </a:r>
            <a:r>
              <a:rPr lang="en-US" altLang="zh-CN" dirty="0"/>
              <a:t>=</a:t>
            </a:r>
            <a:r>
              <a:rPr lang="zh-CN" altLang="en-US" dirty="0"/>
              <a:t>否”，这显然不合理。</a:t>
            </a:r>
            <a:endParaRPr lang="en-US" altLang="zh-CN" dirty="0"/>
          </a:p>
          <a:p>
            <a:pPr lvl="1"/>
            <a:endParaRPr lang="zh-CN" altLang="en-US" dirty="0"/>
          </a:p>
          <a:p>
            <a:endParaRPr lang="en-US" altLang="zh-CN" dirty="0"/>
          </a:p>
        </p:txBody>
      </p:sp>
    </p:spTree>
    <p:extLst>
      <p:ext uri="{BB962C8B-B14F-4D97-AF65-F5344CB8AC3E}">
        <p14:creationId xmlns:p14="http://schemas.microsoft.com/office/powerpoint/2010/main" val="42624289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拉普拉斯修正</a:t>
            </a:r>
            <a:endParaRPr lang="zh-CN" altLang="en-US" dirty="0">
              <a:latin typeface="+mj-ea"/>
              <a:ea typeface="+mj-ea"/>
            </a:endParaRPr>
          </a:p>
        </p:txBody>
      </p:sp>
      <p:sp>
        <p:nvSpPr>
          <p:cNvPr id="2" name="内容占位符 1"/>
          <p:cNvSpPr>
            <a:spLocks noGrp="1"/>
          </p:cNvSpPr>
          <p:nvPr>
            <p:ph sz="quarter" idx="14"/>
          </p:nvPr>
        </p:nvSpPr>
        <p:spPr>
          <a:xfrm>
            <a:off x="173851" y="926591"/>
            <a:ext cx="8970149" cy="5817109"/>
          </a:xfrm>
        </p:spPr>
        <p:txBody>
          <a:bodyPr>
            <a:normAutofit/>
          </a:bodyPr>
          <a:lstStyle/>
          <a:p>
            <a:r>
              <a:rPr lang="zh-CN" altLang="en-US" dirty="0"/>
              <a:t>若某个属性值在训练集中没有与某个类同时出现过，则直接计算会出现问题，</a:t>
            </a:r>
            <a:r>
              <a:rPr lang="en-US" altLang="zh-CN" dirty="0"/>
              <a:t>. </a:t>
            </a:r>
            <a:r>
              <a:rPr lang="zh-CN" altLang="en-US" dirty="0"/>
              <a:t>比如“敲声</a:t>
            </a:r>
            <a:r>
              <a:rPr lang="en-US" altLang="zh-CN" dirty="0"/>
              <a:t>=</a:t>
            </a:r>
            <a:r>
              <a:rPr lang="zh-CN" altLang="en-US" dirty="0"/>
              <a:t>清脆”测试例，训练集中没有该样例，因此连乘式计算的概率值为</a:t>
            </a:r>
            <a:r>
              <a:rPr lang="en-US" altLang="zh-CN" dirty="0"/>
              <a:t>0</a:t>
            </a:r>
            <a:r>
              <a:rPr lang="zh-CN" altLang="en-US" dirty="0"/>
              <a:t>，无论其他属性上明显像好瓜，分类结果都是“好瓜</a:t>
            </a:r>
            <a:r>
              <a:rPr lang="en-US" altLang="zh-CN" dirty="0"/>
              <a:t>=</a:t>
            </a:r>
            <a:r>
              <a:rPr lang="zh-CN" altLang="en-US" dirty="0"/>
              <a:t>否”，这显然不合理。</a:t>
            </a:r>
            <a:endParaRPr lang="en-US" altLang="zh-CN" dirty="0"/>
          </a:p>
          <a:p>
            <a:pPr lvl="1"/>
            <a:endParaRPr lang="en-US" altLang="zh-CN" dirty="0"/>
          </a:p>
          <a:p>
            <a:pPr lvl="1"/>
            <a:endParaRPr lang="en-US" altLang="zh-CN" dirty="0"/>
          </a:p>
          <a:p>
            <a:pPr lvl="1"/>
            <a:endParaRPr lang="zh-CN" altLang="en-US" dirty="0"/>
          </a:p>
          <a:p>
            <a:r>
              <a:rPr lang="zh-CN" altLang="en-US" dirty="0"/>
              <a:t>为了避免其他属性携带的信息被训练集中未出现的属性值“抹去”，在估计概率值时通常要进行“拉普拉斯修正”（</a:t>
            </a:r>
            <a:r>
              <a:rPr lang="en-US" altLang="zh-CN" dirty="0" err="1"/>
              <a:t>Laplacian</a:t>
            </a:r>
            <a:r>
              <a:rPr lang="en-US" altLang="zh-CN" dirty="0"/>
              <a:t> correction</a:t>
            </a:r>
            <a:r>
              <a:rPr lang="zh-CN" altLang="en-US" dirty="0"/>
              <a:t>）</a:t>
            </a:r>
            <a:endParaRPr lang="en-US" altLang="zh-CN" dirty="0"/>
          </a:p>
          <a:p>
            <a:pPr lvl="1"/>
            <a:r>
              <a:rPr lang="zh-CN" altLang="en-US" dirty="0"/>
              <a:t>令    表示训练集    中可能的</a:t>
            </a:r>
            <a:r>
              <a:rPr lang="zh-CN" altLang="en-US" dirty="0">
                <a:solidFill>
                  <a:srgbClr val="FF0000"/>
                </a:solidFill>
              </a:rPr>
              <a:t>类别数</a:t>
            </a:r>
            <a:r>
              <a:rPr lang="zh-CN" altLang="en-US" dirty="0"/>
              <a:t>，   表示第   个属性</a:t>
            </a:r>
            <a:r>
              <a:rPr lang="zh-CN" altLang="en-US" b="1" dirty="0">
                <a:solidFill>
                  <a:srgbClr val="FF0000"/>
                </a:solidFill>
              </a:rPr>
              <a:t>可能的取值数</a:t>
            </a:r>
            <a:r>
              <a:rPr lang="zh-CN" altLang="en-US" dirty="0"/>
              <a:t>，则式</a:t>
            </a:r>
            <a:r>
              <a:rPr lang="en-US" altLang="zh-CN" dirty="0"/>
              <a:t> (</a:t>
            </a:r>
            <a:r>
              <a:rPr lang="en-US" altLang="zh-CN" dirty="0">
                <a:latin typeface="+mn-ea"/>
                <a:ea typeface="+mn-ea"/>
              </a:rPr>
              <a:t>7.16</a:t>
            </a:r>
            <a:r>
              <a:rPr lang="en-US" altLang="zh-CN" dirty="0"/>
              <a:t>)</a:t>
            </a:r>
            <a:r>
              <a:rPr lang="zh-CN" altLang="en-US" dirty="0"/>
              <a:t>和</a:t>
            </a:r>
            <a:r>
              <a:rPr lang="en-US" altLang="zh-CN" dirty="0"/>
              <a:t> (</a:t>
            </a:r>
            <a:r>
              <a:rPr lang="en-US" altLang="zh-CN" dirty="0">
                <a:latin typeface="+mj-ea"/>
                <a:ea typeface="+mj-ea"/>
              </a:rPr>
              <a:t>7.17</a:t>
            </a:r>
            <a:r>
              <a:rPr lang="en-US" altLang="zh-CN" dirty="0"/>
              <a:t>)</a:t>
            </a:r>
            <a:r>
              <a:rPr lang="zh-CN" altLang="en-US" dirty="0"/>
              <a:t>分别修正为</a:t>
            </a:r>
          </a:p>
          <a:p>
            <a:pPr lvl="1"/>
            <a:endParaRPr lang="zh-CN" altLang="en-US" dirty="0"/>
          </a:p>
          <a:p>
            <a:pPr lvl="1"/>
            <a:endParaRPr lang="zh-CN" altLang="en-US" dirty="0"/>
          </a:p>
          <a:p>
            <a:pPr marL="325800" lvl="1" indent="0">
              <a:buNone/>
            </a:pPr>
            <a:endParaRPr lang="en-US" altLang="zh-CN" dirty="0"/>
          </a:p>
          <a:p>
            <a:endParaRPr lang="en-US" altLang="zh-CN" dirty="0"/>
          </a:p>
        </p:txBody>
      </p:sp>
      <p:graphicFrame>
        <p:nvGraphicFramePr>
          <p:cNvPr id="11" name="对象 10"/>
          <p:cNvGraphicFramePr>
            <a:graphicFrameLocks noChangeAspect="1"/>
          </p:cNvGraphicFramePr>
          <p:nvPr>
            <p:extLst>
              <p:ext uri="{D42A27DB-BD31-4B8C-83A1-F6EECF244321}">
                <p14:modId xmlns:p14="http://schemas.microsoft.com/office/powerpoint/2010/main" val="1194882565"/>
              </p:ext>
            </p:extLst>
          </p:nvPr>
        </p:nvGraphicFramePr>
        <p:xfrm>
          <a:off x="2889250" y="4362474"/>
          <a:ext cx="228600" cy="277813"/>
        </p:xfrm>
        <a:graphic>
          <a:graphicData uri="http://schemas.openxmlformats.org/presentationml/2006/ole">
            <mc:AlternateContent xmlns:mc="http://schemas.openxmlformats.org/markup-compatibility/2006">
              <mc:Choice xmlns:v="urn:schemas-microsoft-com:vml" Requires="v">
                <p:oleObj name="Formula" r:id="rId2" imgW="127080" imgH="155160" progId="Equation.Ribbit">
                  <p:embed/>
                </p:oleObj>
              </mc:Choice>
              <mc:Fallback>
                <p:oleObj name="Formula" r:id="rId2" imgW="127080" imgH="155160" progId="Equation.Ribbit">
                  <p:embed/>
                  <p:pic>
                    <p:nvPicPr>
                      <p:cNvPr id="11" name="对象 10"/>
                      <p:cNvPicPr/>
                      <p:nvPr/>
                    </p:nvPicPr>
                    <p:blipFill>
                      <a:blip r:embed="rId3"/>
                      <a:stretch>
                        <a:fillRect/>
                      </a:stretch>
                    </p:blipFill>
                    <p:spPr>
                      <a:xfrm>
                        <a:off x="2889250" y="4362474"/>
                        <a:ext cx="228600" cy="277813"/>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304493274"/>
              </p:ext>
            </p:extLst>
          </p:nvPr>
        </p:nvGraphicFramePr>
        <p:xfrm>
          <a:off x="1257300" y="4360986"/>
          <a:ext cx="246063" cy="277813"/>
        </p:xfrm>
        <a:graphic>
          <a:graphicData uri="http://schemas.openxmlformats.org/presentationml/2006/ole">
            <mc:AlternateContent xmlns:mc="http://schemas.openxmlformats.org/markup-compatibility/2006">
              <mc:Choice xmlns:v="urn:schemas-microsoft-com:vml" Requires="v">
                <p:oleObj name="Formula" r:id="rId4" imgW="137160" imgH="155160" progId="Equation.Ribbit">
                  <p:embed/>
                </p:oleObj>
              </mc:Choice>
              <mc:Fallback>
                <p:oleObj name="Formula" r:id="rId4" imgW="137160" imgH="155160" progId="Equation.Ribbit">
                  <p:embed/>
                  <p:pic>
                    <p:nvPicPr>
                      <p:cNvPr id="12" name="对象 11"/>
                      <p:cNvPicPr/>
                      <p:nvPr/>
                    </p:nvPicPr>
                    <p:blipFill>
                      <a:blip r:embed="rId5"/>
                      <a:stretch>
                        <a:fillRect/>
                      </a:stretch>
                    </p:blipFill>
                    <p:spPr>
                      <a:xfrm>
                        <a:off x="1257300" y="4360986"/>
                        <a:ext cx="246063" cy="277813"/>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3174535079"/>
              </p:ext>
            </p:extLst>
          </p:nvPr>
        </p:nvGraphicFramePr>
        <p:xfrm>
          <a:off x="5126673" y="4360986"/>
          <a:ext cx="285750" cy="277812"/>
        </p:xfrm>
        <a:graphic>
          <a:graphicData uri="http://schemas.openxmlformats.org/presentationml/2006/ole">
            <mc:AlternateContent xmlns:mc="http://schemas.openxmlformats.org/markup-compatibility/2006">
              <mc:Choice xmlns:v="urn:schemas-microsoft-com:vml" Requires="v">
                <p:oleObj name="Formula" r:id="rId6" imgW="158760" imgH="156240" progId="Equation.Ribbit">
                  <p:embed/>
                </p:oleObj>
              </mc:Choice>
              <mc:Fallback>
                <p:oleObj name="Formula" r:id="rId6" imgW="158760" imgH="156240" progId="Equation.Ribbit">
                  <p:embed/>
                  <p:pic>
                    <p:nvPicPr>
                      <p:cNvPr id="13" name="对象 12"/>
                      <p:cNvPicPr/>
                      <p:nvPr/>
                    </p:nvPicPr>
                    <p:blipFill>
                      <a:blip r:embed="rId7"/>
                      <a:stretch>
                        <a:fillRect/>
                      </a:stretch>
                    </p:blipFill>
                    <p:spPr>
                      <a:xfrm>
                        <a:off x="5126673" y="4360986"/>
                        <a:ext cx="285750" cy="277812"/>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455897521"/>
              </p:ext>
            </p:extLst>
          </p:nvPr>
        </p:nvGraphicFramePr>
        <p:xfrm>
          <a:off x="6333808" y="4360986"/>
          <a:ext cx="95250" cy="271463"/>
        </p:xfrm>
        <a:graphic>
          <a:graphicData uri="http://schemas.openxmlformats.org/presentationml/2006/ole">
            <mc:AlternateContent xmlns:mc="http://schemas.openxmlformats.org/markup-compatibility/2006">
              <mc:Choice xmlns:v="urn:schemas-microsoft-com:vml" Requires="v">
                <p:oleObj name="Formula" r:id="rId8" imgW="52200" imgH="152640" progId="Equation.Ribbit">
                  <p:embed/>
                </p:oleObj>
              </mc:Choice>
              <mc:Fallback>
                <p:oleObj name="Formula" r:id="rId8" imgW="52200" imgH="152640" progId="Equation.Ribbit">
                  <p:embed/>
                  <p:pic>
                    <p:nvPicPr>
                      <p:cNvPr id="14" name="对象 13"/>
                      <p:cNvPicPr/>
                      <p:nvPr/>
                    </p:nvPicPr>
                    <p:blipFill>
                      <a:blip r:embed="rId9"/>
                      <a:stretch>
                        <a:fillRect/>
                      </a:stretch>
                    </p:blipFill>
                    <p:spPr>
                      <a:xfrm>
                        <a:off x="6333808" y="4360986"/>
                        <a:ext cx="95250" cy="271463"/>
                      </a:xfrm>
                      <a:prstGeom prst="rect">
                        <a:avLst/>
                      </a:prstGeom>
                    </p:spPr>
                  </p:pic>
                </p:oleObj>
              </mc:Fallback>
            </mc:AlternateContent>
          </a:graphicData>
        </a:graphic>
      </p:graphicFrame>
      <p:pic>
        <p:nvPicPr>
          <p:cNvPr id="8" name="图片 7"/>
          <p:cNvPicPr>
            <a:picLocks noChangeAspect="1"/>
          </p:cNvPicPr>
          <p:nvPr/>
        </p:nvPicPr>
        <p:blipFill>
          <a:blip r:embed="rId10"/>
          <a:stretch>
            <a:fillRect/>
          </a:stretch>
        </p:blipFill>
        <p:spPr>
          <a:xfrm>
            <a:off x="1654720" y="2348169"/>
            <a:ext cx="6008409" cy="727334"/>
          </a:xfrm>
          <a:prstGeom prst="rect">
            <a:avLst/>
          </a:prstGeom>
        </p:spPr>
      </p:pic>
      <p:pic>
        <p:nvPicPr>
          <p:cNvPr id="10" name="图片 9">
            <a:extLst>
              <a:ext uri="{FF2B5EF4-FFF2-40B4-BE49-F238E27FC236}">
                <a16:creationId xmlns:a16="http://schemas.microsoft.com/office/drawing/2014/main" id="{1A53CE2C-C2B3-592B-DADC-5E951BFE016F}"/>
              </a:ext>
            </a:extLst>
          </p:cNvPr>
          <p:cNvPicPr>
            <a:picLocks noChangeAspect="1"/>
          </p:cNvPicPr>
          <p:nvPr/>
        </p:nvPicPr>
        <p:blipFill>
          <a:blip r:embed="rId11">
            <a:duotone>
              <a:prstClr val="black"/>
              <a:schemeClr val="accent2">
                <a:tint val="45000"/>
                <a:satMod val="400000"/>
              </a:schemeClr>
            </a:duotone>
            <a:extLst>
              <a:ext uri="{BEBA8EAE-BF5A-486C-A8C5-ECC9F3942E4B}">
                <a14:imgProps xmlns:a14="http://schemas.microsoft.com/office/drawing/2010/main">
                  <a14:imgLayer r:embed="rId12">
                    <a14:imgEffect>
                      <a14:sharpenSoften amount="50000"/>
                    </a14:imgEffect>
                  </a14:imgLayer>
                </a14:imgProps>
              </a:ext>
            </a:extLst>
          </a:blip>
          <a:stretch>
            <a:fillRect/>
          </a:stretch>
        </p:blipFill>
        <p:spPr>
          <a:xfrm>
            <a:off x="1036363" y="5178384"/>
            <a:ext cx="6894787" cy="1001223"/>
          </a:xfrm>
          <a:prstGeom prst="rect">
            <a:avLst/>
          </a:prstGeom>
        </p:spPr>
      </p:pic>
      <p:pic>
        <p:nvPicPr>
          <p:cNvPr id="5" name="图片 4">
            <a:extLst>
              <a:ext uri="{FF2B5EF4-FFF2-40B4-BE49-F238E27FC236}">
                <a16:creationId xmlns:a16="http://schemas.microsoft.com/office/drawing/2014/main" id="{97633BD9-21EA-E695-7788-B966B7F24F23}"/>
              </a:ext>
            </a:extLst>
          </p:cNvPr>
          <p:cNvPicPr>
            <a:picLocks noChangeAspect="1"/>
          </p:cNvPicPr>
          <p:nvPr/>
        </p:nvPicPr>
        <p:blipFill>
          <a:blip r:embed="rId13"/>
          <a:stretch>
            <a:fillRect/>
          </a:stretch>
        </p:blipFill>
        <p:spPr>
          <a:xfrm>
            <a:off x="5908403" y="5706014"/>
            <a:ext cx="515564" cy="339186"/>
          </a:xfrm>
          <a:prstGeom prst="rect">
            <a:avLst/>
          </a:prstGeom>
        </p:spPr>
      </p:pic>
    </p:spTree>
    <p:extLst>
      <p:ext uri="{BB962C8B-B14F-4D97-AF65-F5344CB8AC3E}">
        <p14:creationId xmlns:p14="http://schemas.microsoft.com/office/powerpoint/2010/main" val="14291642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601317" y="387912"/>
            <a:ext cx="7158383" cy="2485965"/>
          </a:xfrm>
          <a:prstGeom prst="rect">
            <a:avLst/>
          </a:prstGeom>
        </p:spPr>
      </p:pic>
      <p:pic>
        <p:nvPicPr>
          <p:cNvPr id="6" name="图片 5"/>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879650" y="3595687"/>
            <a:ext cx="6880050" cy="1966913"/>
          </a:xfrm>
          <a:prstGeom prst="rect">
            <a:avLst/>
          </a:prstGeom>
        </p:spPr>
      </p:pic>
    </p:spTree>
    <p:extLst>
      <p:ext uri="{BB962C8B-B14F-4D97-AF65-F5344CB8AC3E}">
        <p14:creationId xmlns:p14="http://schemas.microsoft.com/office/powerpoint/2010/main" val="41811203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4"/>
          </p:nvPr>
        </p:nvSpPr>
        <p:spPr>
          <a:xfrm>
            <a:off x="173851" y="926591"/>
            <a:ext cx="8970149" cy="5817109"/>
          </a:xfrm>
        </p:spPr>
        <p:txBody>
          <a:bodyPr>
            <a:normAutofit/>
          </a:bodyPr>
          <a:lstStyle/>
          <a:p>
            <a:pPr>
              <a:lnSpc>
                <a:spcPct val="150000"/>
              </a:lnSpc>
            </a:pPr>
            <a:r>
              <a:rPr lang="zh-CN" altLang="en-US" sz="2800" dirty="0"/>
              <a:t>拉普拉斯修正避免了因训练样本不充分而导致概率估值为</a:t>
            </a:r>
            <a:r>
              <a:rPr lang="en-US" altLang="zh-CN" sz="2800" dirty="0"/>
              <a:t>0</a:t>
            </a:r>
            <a:r>
              <a:rPr lang="zh-CN" altLang="en-US" sz="2800" dirty="0"/>
              <a:t>的问题</a:t>
            </a:r>
            <a:endParaRPr lang="en-US" altLang="zh-CN" sz="2800" dirty="0"/>
          </a:p>
          <a:p>
            <a:pPr>
              <a:lnSpc>
                <a:spcPct val="150000"/>
              </a:lnSpc>
            </a:pPr>
            <a:endParaRPr lang="en-US" altLang="zh-CN" sz="2800" dirty="0"/>
          </a:p>
          <a:p>
            <a:pPr>
              <a:lnSpc>
                <a:spcPct val="150000"/>
              </a:lnSpc>
            </a:pPr>
            <a:r>
              <a:rPr lang="zh-CN" altLang="en-US" sz="2800" dirty="0"/>
              <a:t>当训练集变大时，修正过程所引入的先验的影响也会逐渐变得可忽略，使得估值趋向于实际概率。</a:t>
            </a:r>
            <a:endParaRPr lang="en-US" altLang="zh-CN" sz="2800" dirty="0"/>
          </a:p>
          <a:p>
            <a:pPr lvl="1"/>
            <a:endParaRPr lang="en-US" altLang="zh-CN" sz="2800" dirty="0"/>
          </a:p>
          <a:p>
            <a:pPr lvl="1"/>
            <a:endParaRPr lang="zh-CN" altLang="en-US" sz="2800" dirty="0"/>
          </a:p>
          <a:p>
            <a:pPr lvl="1"/>
            <a:endParaRPr lang="zh-CN" altLang="en-US" sz="2800" dirty="0"/>
          </a:p>
          <a:p>
            <a:pPr lvl="1"/>
            <a:endParaRPr lang="zh-CN" altLang="en-US" sz="2800" dirty="0"/>
          </a:p>
          <a:p>
            <a:pPr marL="325800" lvl="1" indent="0">
              <a:buNone/>
            </a:pPr>
            <a:endParaRPr lang="en-US" altLang="zh-CN" sz="2800" dirty="0"/>
          </a:p>
          <a:p>
            <a:endParaRPr lang="en-US" altLang="zh-CN" sz="2800" dirty="0"/>
          </a:p>
        </p:txBody>
      </p:sp>
      <p:sp>
        <p:nvSpPr>
          <p:cNvPr id="3" name="标题 3"/>
          <p:cNvSpPr>
            <a:spLocks noGrp="1"/>
          </p:cNvSpPr>
          <p:nvPr>
            <p:ph type="title"/>
          </p:nvPr>
        </p:nvSpPr>
        <p:spPr>
          <a:xfrm>
            <a:off x="260350" y="50800"/>
            <a:ext cx="7194550" cy="787400"/>
          </a:xfrm>
        </p:spPr>
        <p:txBody>
          <a:bodyPr/>
          <a:lstStyle/>
          <a:p>
            <a:r>
              <a:rPr lang="zh-CN" altLang="en-US" dirty="0"/>
              <a:t>拉普拉斯修正</a:t>
            </a:r>
            <a:endParaRPr lang="zh-CN" altLang="en-US" dirty="0">
              <a:latin typeface="+mj-ea"/>
              <a:ea typeface="+mj-ea"/>
            </a:endParaRPr>
          </a:p>
        </p:txBody>
      </p:sp>
    </p:spTree>
    <p:extLst>
      <p:ext uri="{BB962C8B-B14F-4D97-AF65-F5344CB8AC3E}">
        <p14:creationId xmlns:p14="http://schemas.microsoft.com/office/powerpoint/2010/main" val="1043488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8379" y="131487"/>
            <a:ext cx="7886700" cy="570310"/>
          </a:xfrm>
        </p:spPr>
        <p:txBody>
          <a:bodyPr vert="horz" lIns="91440" tIns="45720" rIns="91440" bIns="45720" rtlCol="0" anchor="ctr">
            <a:normAutofit fontScale="90000"/>
          </a:bodyPr>
          <a:lstStyle/>
          <a:p>
            <a:r>
              <a:rPr altLang="en-US" dirty="0" err="1"/>
              <a:t>条件概率</a:t>
            </a:r>
            <a:endParaRPr altLang="zh-CN" dirty="0"/>
          </a:p>
        </p:txBody>
      </p:sp>
      <p:sp>
        <p:nvSpPr>
          <p:cNvPr id="21507" name="内容占位符 2"/>
          <p:cNvSpPr>
            <a:spLocks noGrp="1"/>
          </p:cNvSpPr>
          <p:nvPr>
            <p:ph idx="1"/>
          </p:nvPr>
        </p:nvSpPr>
        <p:spPr>
          <a:xfrm>
            <a:off x="98823" y="1071582"/>
            <a:ext cx="3914377" cy="934433"/>
          </a:xfrm>
        </p:spPr>
        <p:txBody>
          <a:bodyPr vert="horz" lIns="91440" tIns="46800" rIns="91440" bIns="45720" rtlCol="0">
            <a:noAutofit/>
          </a:bodyPr>
          <a:lstStyle/>
          <a:p>
            <a:pPr>
              <a:lnSpc>
                <a:spcPct val="150000"/>
              </a:lnSpc>
            </a:pPr>
            <a:r>
              <a:rPr altLang="en-US" sz="2400" b="1" dirty="0">
                <a:latin typeface="+mn-ea"/>
                <a:ea typeface="+mn-ea"/>
              </a:rPr>
              <a:t> 条件概率的计算公式</a:t>
            </a:r>
            <a:endParaRPr lang="en-US" altLang="zh-CN" sz="2400" b="1" dirty="0">
              <a:latin typeface="+mn-ea"/>
              <a:ea typeface="+mn-ea"/>
            </a:endParaRPr>
          </a:p>
        </p:txBody>
      </p:sp>
      <p:pic>
        <p:nvPicPr>
          <p:cNvPr id="21508" name="图片 3"/>
          <p:cNvPicPr>
            <a:picLocks noChangeAspect="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2556567" y="1788017"/>
            <a:ext cx="5148470" cy="4367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99590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目 录</a:t>
            </a:r>
          </a:p>
        </p:txBody>
      </p:sp>
      <p:sp>
        <p:nvSpPr>
          <p:cNvPr id="4" name="内容占位符 3"/>
          <p:cNvSpPr>
            <a:spLocks noGrp="1"/>
          </p:cNvSpPr>
          <p:nvPr>
            <p:ph idx="1"/>
          </p:nvPr>
        </p:nvSpPr>
        <p:spPr>
          <a:xfrm>
            <a:off x="260350" y="1242562"/>
            <a:ext cx="8616950" cy="3698081"/>
          </a:xfrm>
        </p:spPr>
        <p:txBody>
          <a:bodyPr>
            <a:noAutofit/>
          </a:bodyPr>
          <a:lstStyle/>
          <a:p>
            <a:pPr>
              <a:lnSpc>
                <a:spcPct val="150000"/>
              </a:lnSpc>
            </a:pPr>
            <a:r>
              <a:rPr lang="zh-CN" altLang="en-US" b="1" dirty="0">
                <a:solidFill>
                  <a:schemeClr val="bg1">
                    <a:lumMod val="85000"/>
                  </a:schemeClr>
                </a:solidFill>
                <a:latin typeface="+mn-ea"/>
                <a:ea typeface="+mn-ea"/>
                <a:cs typeface="宋体"/>
              </a:rPr>
              <a:t>贝叶斯决策论</a:t>
            </a:r>
            <a:endParaRPr lang="en-US" altLang="zh-CN" b="1" dirty="0">
              <a:solidFill>
                <a:schemeClr val="bg1">
                  <a:lumMod val="85000"/>
                </a:schemeClr>
              </a:solidFill>
              <a:latin typeface="+mn-ea"/>
              <a:ea typeface="+mn-ea"/>
              <a:cs typeface="宋体"/>
            </a:endParaRPr>
          </a:p>
          <a:p>
            <a:pPr>
              <a:lnSpc>
                <a:spcPct val="150000"/>
              </a:lnSpc>
            </a:pPr>
            <a:r>
              <a:rPr lang="zh-CN" altLang="en-US" b="1" dirty="0">
                <a:solidFill>
                  <a:schemeClr val="bg1">
                    <a:lumMod val="85000"/>
                  </a:schemeClr>
                </a:solidFill>
                <a:latin typeface="+mn-ea"/>
                <a:ea typeface="+mn-ea"/>
                <a:cs typeface="宋体"/>
              </a:rPr>
              <a:t>极大似然估计</a:t>
            </a:r>
            <a:endParaRPr lang="en-US" altLang="zh-CN" b="1" dirty="0">
              <a:solidFill>
                <a:schemeClr val="bg1">
                  <a:lumMod val="85000"/>
                </a:schemeClr>
              </a:solidFill>
              <a:latin typeface="+mn-ea"/>
              <a:ea typeface="+mn-ea"/>
              <a:cs typeface="宋体"/>
            </a:endParaRPr>
          </a:p>
          <a:p>
            <a:pPr>
              <a:lnSpc>
                <a:spcPct val="150000"/>
              </a:lnSpc>
            </a:pPr>
            <a:r>
              <a:rPr lang="zh-CN" altLang="en-US" b="1" dirty="0">
                <a:solidFill>
                  <a:schemeClr val="bg1">
                    <a:lumMod val="85000"/>
                  </a:schemeClr>
                </a:solidFill>
                <a:latin typeface="+mn-ea"/>
                <a:ea typeface="+mn-ea"/>
                <a:cs typeface="宋体"/>
              </a:rPr>
              <a:t>朴素贝叶斯分类器</a:t>
            </a:r>
            <a:endParaRPr lang="en-US" altLang="zh-CN" b="1" dirty="0">
              <a:solidFill>
                <a:schemeClr val="bg1">
                  <a:lumMod val="85000"/>
                </a:schemeClr>
              </a:solidFill>
              <a:latin typeface="+mn-ea"/>
              <a:ea typeface="+mn-ea"/>
              <a:cs typeface="宋体"/>
            </a:endParaRPr>
          </a:p>
          <a:p>
            <a:pPr>
              <a:lnSpc>
                <a:spcPct val="150000"/>
              </a:lnSpc>
            </a:pPr>
            <a:r>
              <a:rPr lang="zh-CN" altLang="en-US" b="1" dirty="0">
                <a:latin typeface="+mn-ea"/>
                <a:ea typeface="+mn-ea"/>
                <a:cs typeface="宋体"/>
              </a:rPr>
              <a:t>半朴素贝叶斯分类器</a:t>
            </a:r>
            <a:endParaRPr lang="en-US" altLang="zh-CN" b="1" dirty="0">
              <a:latin typeface="+mn-ea"/>
              <a:ea typeface="+mn-ea"/>
              <a:cs typeface="宋体"/>
            </a:endParaRPr>
          </a:p>
          <a:p>
            <a:pPr>
              <a:lnSpc>
                <a:spcPct val="150000"/>
              </a:lnSpc>
            </a:pPr>
            <a:r>
              <a:rPr lang="zh-CN" altLang="en-US" b="1" dirty="0">
                <a:solidFill>
                  <a:schemeClr val="bg1">
                    <a:lumMod val="85000"/>
                  </a:schemeClr>
                </a:solidFill>
                <a:latin typeface="+mn-ea"/>
                <a:ea typeface="+mn-ea"/>
                <a:cs typeface="宋体"/>
              </a:rPr>
              <a:t>贝叶斯网</a:t>
            </a:r>
            <a:endParaRPr lang="en-US" altLang="zh-CN" b="1" dirty="0">
              <a:solidFill>
                <a:schemeClr val="bg1">
                  <a:lumMod val="85000"/>
                </a:schemeClr>
              </a:solidFill>
              <a:latin typeface="+mn-ea"/>
              <a:ea typeface="+mn-ea"/>
              <a:cs typeface="宋体"/>
            </a:endParaRPr>
          </a:p>
          <a:p>
            <a:pPr>
              <a:lnSpc>
                <a:spcPct val="150000"/>
              </a:lnSpc>
            </a:pPr>
            <a:r>
              <a:rPr lang="en-US" altLang="zh-CN" b="1" dirty="0">
                <a:solidFill>
                  <a:schemeClr val="bg1">
                    <a:lumMod val="85000"/>
                  </a:schemeClr>
                </a:solidFill>
                <a:latin typeface="Verdana" charset="0"/>
                <a:ea typeface="Verdana" charset="0"/>
                <a:cs typeface="Verdana" charset="0"/>
              </a:rPr>
              <a:t>EM</a:t>
            </a:r>
            <a:r>
              <a:rPr lang="zh-CN" altLang="en-US" b="1" dirty="0">
                <a:solidFill>
                  <a:schemeClr val="bg1">
                    <a:lumMod val="85000"/>
                  </a:schemeClr>
                </a:solidFill>
                <a:latin typeface="+mn-ea"/>
                <a:ea typeface="+mn-ea"/>
                <a:cs typeface="宋体"/>
              </a:rPr>
              <a:t>算法</a:t>
            </a:r>
            <a:endParaRPr lang="en-US" altLang="zh-CN" b="1" dirty="0">
              <a:solidFill>
                <a:schemeClr val="bg1">
                  <a:lumMod val="85000"/>
                </a:schemeClr>
              </a:solidFill>
              <a:latin typeface="+mn-ea"/>
              <a:ea typeface="+mn-ea"/>
              <a:cs typeface="宋体"/>
            </a:endParaRPr>
          </a:p>
        </p:txBody>
      </p:sp>
    </p:spTree>
    <p:extLst>
      <p:ext uri="{BB962C8B-B14F-4D97-AF65-F5344CB8AC3E}">
        <p14:creationId xmlns:p14="http://schemas.microsoft.com/office/powerpoint/2010/main" val="3877118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Verdana" charset="0"/>
                <a:ea typeface="Verdana" charset="0"/>
                <a:cs typeface="Verdana" charset="0"/>
              </a:rPr>
              <a:t>半朴素贝叶斯分类器</a:t>
            </a:r>
            <a:endParaRPr lang="zh-CN" altLang="en-US" dirty="0">
              <a:latin typeface="+mj-ea"/>
              <a:ea typeface="+mj-ea"/>
            </a:endParaRPr>
          </a:p>
        </p:txBody>
      </p:sp>
      <p:sp>
        <p:nvSpPr>
          <p:cNvPr id="2" name="内容占位符 1"/>
          <p:cNvSpPr>
            <a:spLocks noGrp="1"/>
          </p:cNvSpPr>
          <p:nvPr>
            <p:ph sz="quarter" idx="14"/>
          </p:nvPr>
        </p:nvSpPr>
        <p:spPr>
          <a:xfrm>
            <a:off x="173851" y="1040891"/>
            <a:ext cx="8970149" cy="5174557"/>
          </a:xfrm>
        </p:spPr>
        <p:txBody>
          <a:bodyPr>
            <a:normAutofit/>
          </a:bodyPr>
          <a:lstStyle/>
          <a:p>
            <a:r>
              <a:rPr lang="zh-CN" altLang="en-US" dirty="0">
                <a:latin typeface="+mn-ea"/>
                <a:ea typeface="+mn-ea"/>
              </a:rPr>
              <a:t>为了降低贝叶斯公式中估计后验概率的困难，朴素贝叶斯分类器采用的属性条件独立性假设；对属性条件独立假设记性一定程度的放松，由此产生了一类称为“半朴素贝叶斯分类器”</a:t>
            </a:r>
            <a:r>
              <a:rPr lang="en-US" altLang="zh-CN" dirty="0">
                <a:latin typeface="+mn-ea"/>
                <a:ea typeface="+mn-ea"/>
              </a:rPr>
              <a:t> (</a:t>
            </a:r>
            <a:r>
              <a:rPr lang="en-US" altLang="zh-CN" dirty="0">
                <a:latin typeface="Verdana" charset="0"/>
                <a:ea typeface="Verdana" charset="0"/>
                <a:cs typeface="Verdana" charset="0"/>
              </a:rPr>
              <a:t>semi-naïve Bayes classifiers</a:t>
            </a:r>
            <a:r>
              <a:rPr lang="en-US" altLang="zh-CN" dirty="0">
                <a:latin typeface="+mn-ea"/>
                <a:ea typeface="+mn-ea"/>
              </a:rPr>
              <a:t>)</a:t>
            </a:r>
            <a:endParaRPr lang="zh-CN" altLang="en-US" dirty="0"/>
          </a:p>
          <a:p>
            <a:pPr lvl="1"/>
            <a:endParaRPr lang="en-US" altLang="zh-CN" dirty="0"/>
          </a:p>
          <a:p>
            <a:endParaRPr lang="en-US" altLang="zh-CN" dirty="0"/>
          </a:p>
        </p:txBody>
      </p:sp>
    </p:spTree>
    <p:extLst>
      <p:ext uri="{BB962C8B-B14F-4D97-AF65-F5344CB8AC3E}">
        <p14:creationId xmlns:p14="http://schemas.microsoft.com/office/powerpoint/2010/main" val="3502169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Verdana" charset="0"/>
                <a:ea typeface="Verdana" charset="0"/>
                <a:cs typeface="Verdana" charset="0"/>
              </a:rPr>
              <a:t>半朴素贝叶斯分类器</a:t>
            </a:r>
            <a:endParaRPr lang="zh-CN" altLang="en-US" dirty="0">
              <a:latin typeface="+mj-ea"/>
              <a:ea typeface="+mj-ea"/>
            </a:endParaRPr>
          </a:p>
        </p:txBody>
      </p:sp>
      <p:sp>
        <p:nvSpPr>
          <p:cNvPr id="2" name="内容占位符 1"/>
          <p:cNvSpPr>
            <a:spLocks noGrp="1"/>
          </p:cNvSpPr>
          <p:nvPr>
            <p:ph sz="quarter" idx="14"/>
          </p:nvPr>
        </p:nvSpPr>
        <p:spPr>
          <a:xfrm>
            <a:off x="173851" y="1040891"/>
            <a:ext cx="8970149" cy="5174557"/>
          </a:xfrm>
        </p:spPr>
        <p:txBody>
          <a:bodyPr>
            <a:normAutofit/>
          </a:bodyPr>
          <a:lstStyle/>
          <a:p>
            <a:r>
              <a:rPr lang="zh-CN" altLang="en-US" dirty="0">
                <a:latin typeface="+mn-ea"/>
                <a:ea typeface="+mn-ea"/>
              </a:rPr>
              <a:t>为了降低贝叶斯公式中估计后验概率的困难，朴素贝叶斯分类器采用的属性条件独立性假设；对属性条件独立假设记性一定程度的放松，由此产生了一类称为“半朴素贝叶斯分类器”</a:t>
            </a:r>
            <a:r>
              <a:rPr lang="en-US" altLang="zh-CN" dirty="0">
                <a:latin typeface="+mn-ea"/>
                <a:ea typeface="+mn-ea"/>
              </a:rPr>
              <a:t> (</a:t>
            </a:r>
            <a:r>
              <a:rPr lang="en-US" altLang="zh-CN" dirty="0">
                <a:latin typeface="Verdana" charset="0"/>
                <a:ea typeface="Verdana" charset="0"/>
                <a:cs typeface="Verdana" charset="0"/>
              </a:rPr>
              <a:t>semi-naïve Bayes classifiers</a:t>
            </a:r>
            <a:r>
              <a:rPr lang="en-US" altLang="zh-CN" dirty="0">
                <a:latin typeface="+mn-ea"/>
                <a:ea typeface="+mn-ea"/>
              </a:rPr>
              <a:t>)</a:t>
            </a:r>
            <a:endParaRPr lang="zh-CN" altLang="en-US" dirty="0"/>
          </a:p>
          <a:p>
            <a:r>
              <a:rPr lang="zh-CN" altLang="en-US" dirty="0"/>
              <a:t>半朴素贝叶斯分类器最常用的一种策略：“独依赖估计”</a:t>
            </a:r>
            <a:r>
              <a:rPr lang="en-US" altLang="zh-CN" dirty="0"/>
              <a:t>(One-Dependent Estimator,</a:t>
            </a:r>
            <a:r>
              <a:rPr lang="zh-CN" altLang="en-US" dirty="0"/>
              <a:t>简称</a:t>
            </a:r>
            <a:r>
              <a:rPr lang="en-US" altLang="zh-CN" dirty="0"/>
              <a:t>ODE)</a:t>
            </a:r>
            <a:r>
              <a:rPr lang="zh-CN" altLang="en-US" dirty="0"/>
              <a:t>，</a:t>
            </a:r>
            <a:r>
              <a:rPr lang="zh-CN" altLang="en-US" b="1" dirty="0">
                <a:solidFill>
                  <a:srgbClr val="FF0000"/>
                </a:solidFill>
              </a:rPr>
              <a:t>假设每个属性在类别之外最多仅依赖一个其他属性</a:t>
            </a:r>
            <a:r>
              <a:rPr lang="zh-CN" altLang="en-US" dirty="0"/>
              <a:t>，即</a:t>
            </a:r>
          </a:p>
          <a:p>
            <a:endParaRPr lang="zh-CN" altLang="en-US" dirty="0"/>
          </a:p>
          <a:p>
            <a:endParaRPr lang="zh-CN" altLang="en-US" dirty="0"/>
          </a:p>
          <a:p>
            <a:pPr lvl="1"/>
            <a:endParaRPr lang="zh-CN" altLang="en-US" dirty="0"/>
          </a:p>
          <a:p>
            <a:pPr lvl="1"/>
            <a:r>
              <a:rPr lang="zh-CN" altLang="en-US" dirty="0"/>
              <a:t>其中      为属性     所依赖的属性，称为     的父属性</a:t>
            </a:r>
            <a:endParaRPr lang="en-US" altLang="zh-CN" dirty="0"/>
          </a:p>
          <a:p>
            <a:pPr lvl="1"/>
            <a:endParaRPr lang="zh-CN" altLang="en-US" dirty="0"/>
          </a:p>
          <a:p>
            <a:r>
              <a:rPr lang="zh-CN" altLang="en-US" dirty="0"/>
              <a:t>对每个属性     ，若其父属性      已知，则可估计概值                 ，于是问题的关键转化为如何确定每个属性的父属性</a:t>
            </a:r>
            <a:endParaRPr lang="en-US" altLang="zh-CN" dirty="0"/>
          </a:p>
          <a:p>
            <a:pPr lvl="1"/>
            <a:endParaRPr lang="en-US" altLang="zh-CN" dirty="0"/>
          </a:p>
          <a:p>
            <a:endParaRPr lang="en-US" altLang="zh-CN" dirty="0"/>
          </a:p>
        </p:txBody>
      </p:sp>
      <p:graphicFrame>
        <p:nvGraphicFramePr>
          <p:cNvPr id="12" name="对象 11"/>
          <p:cNvGraphicFramePr>
            <a:graphicFrameLocks noChangeAspect="1"/>
          </p:cNvGraphicFramePr>
          <p:nvPr/>
        </p:nvGraphicFramePr>
        <p:xfrm>
          <a:off x="2504123" y="3520558"/>
          <a:ext cx="3843337" cy="857740"/>
        </p:xfrm>
        <a:graphic>
          <a:graphicData uri="http://schemas.openxmlformats.org/presentationml/2006/ole">
            <mc:AlternateContent xmlns:mc="http://schemas.openxmlformats.org/markup-compatibility/2006">
              <mc:Choice xmlns:v="urn:schemas-microsoft-com:vml" Requires="v">
                <p:oleObj name="Formula" r:id="rId2" imgW="2054880" imgH="463680" progId="Equation.Ribbit">
                  <p:embed/>
                </p:oleObj>
              </mc:Choice>
              <mc:Fallback>
                <p:oleObj name="Formula" r:id="rId2" imgW="2054880" imgH="463680" progId="Equation.Ribbit">
                  <p:embed/>
                  <p:pic>
                    <p:nvPicPr>
                      <p:cNvPr id="12" name="对象 11"/>
                      <p:cNvPicPr/>
                      <p:nvPr/>
                    </p:nvPicPr>
                    <p:blipFill>
                      <a:blip r:embed="rId3"/>
                      <a:stretch>
                        <a:fillRect/>
                      </a:stretch>
                    </p:blipFill>
                    <p:spPr>
                      <a:xfrm>
                        <a:off x="2504123" y="3520558"/>
                        <a:ext cx="3843337" cy="857740"/>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1545908" y="4627415"/>
          <a:ext cx="379412" cy="220663"/>
        </p:xfrm>
        <a:graphic>
          <a:graphicData uri="http://schemas.openxmlformats.org/presentationml/2006/ole">
            <mc:AlternateContent xmlns:mc="http://schemas.openxmlformats.org/markup-compatibility/2006">
              <mc:Choice xmlns:v="urn:schemas-microsoft-com:vml" Requires="v">
                <p:oleObj name="Formula" r:id="rId4" imgW="203400" imgH="118440" progId="Equation.Ribbit">
                  <p:embed/>
                </p:oleObj>
              </mc:Choice>
              <mc:Fallback>
                <p:oleObj name="Formula" r:id="rId4" imgW="203400" imgH="118440" progId="Equation.Ribbit">
                  <p:embed/>
                  <p:pic>
                    <p:nvPicPr>
                      <p:cNvPr id="13" name="对象 12"/>
                      <p:cNvPicPr/>
                      <p:nvPr/>
                    </p:nvPicPr>
                    <p:blipFill>
                      <a:blip r:embed="rId5"/>
                      <a:stretch>
                        <a:fillRect/>
                      </a:stretch>
                    </p:blipFill>
                    <p:spPr>
                      <a:xfrm>
                        <a:off x="1545908" y="4627415"/>
                        <a:ext cx="379412" cy="220663"/>
                      </a:xfrm>
                      <a:prstGeom prst="rect">
                        <a:avLst/>
                      </a:prstGeom>
                    </p:spPr>
                  </p:pic>
                </p:oleObj>
              </mc:Fallback>
            </mc:AlternateContent>
          </a:graphicData>
        </a:graphic>
      </p:graphicFrame>
      <p:graphicFrame>
        <p:nvGraphicFramePr>
          <p:cNvPr id="14" name="对象 13"/>
          <p:cNvGraphicFramePr>
            <a:graphicFrameLocks noChangeAspect="1"/>
          </p:cNvGraphicFramePr>
          <p:nvPr/>
        </p:nvGraphicFramePr>
        <p:xfrm>
          <a:off x="2860345" y="4622449"/>
          <a:ext cx="251156" cy="234300"/>
        </p:xfrm>
        <a:graphic>
          <a:graphicData uri="http://schemas.openxmlformats.org/presentationml/2006/ole">
            <mc:AlternateContent xmlns:mc="http://schemas.openxmlformats.org/markup-compatibility/2006">
              <mc:Choice xmlns:v="urn:schemas-microsoft-com:vml" Requires="v">
                <p:oleObj name="Formula" r:id="rId6" imgW="127080" imgH="119520" progId="Equation.Ribbit">
                  <p:embed/>
                </p:oleObj>
              </mc:Choice>
              <mc:Fallback>
                <p:oleObj name="Formula" r:id="rId6" imgW="127080" imgH="119520" progId="Equation.Ribbit">
                  <p:embed/>
                  <p:pic>
                    <p:nvPicPr>
                      <p:cNvPr id="14" name="对象 13"/>
                      <p:cNvPicPr/>
                      <p:nvPr/>
                    </p:nvPicPr>
                    <p:blipFill>
                      <a:blip r:embed="rId7"/>
                      <a:stretch>
                        <a:fillRect/>
                      </a:stretch>
                    </p:blipFill>
                    <p:spPr>
                      <a:xfrm>
                        <a:off x="2860345" y="4622449"/>
                        <a:ext cx="251156" cy="234300"/>
                      </a:xfrm>
                      <a:prstGeom prst="rect">
                        <a:avLst/>
                      </a:prstGeom>
                    </p:spPr>
                  </p:pic>
                </p:oleObj>
              </mc:Fallback>
            </mc:AlternateContent>
          </a:graphicData>
        </a:graphic>
      </p:graphicFrame>
      <p:graphicFrame>
        <p:nvGraphicFramePr>
          <p:cNvPr id="15" name="对象 14"/>
          <p:cNvGraphicFramePr>
            <a:graphicFrameLocks noChangeAspect="1"/>
          </p:cNvGraphicFramePr>
          <p:nvPr/>
        </p:nvGraphicFramePr>
        <p:xfrm>
          <a:off x="5576075" y="4636087"/>
          <a:ext cx="236537" cy="220662"/>
        </p:xfrm>
        <a:graphic>
          <a:graphicData uri="http://schemas.openxmlformats.org/presentationml/2006/ole">
            <mc:AlternateContent xmlns:mc="http://schemas.openxmlformats.org/markup-compatibility/2006">
              <mc:Choice xmlns:v="urn:schemas-microsoft-com:vml" Requires="v">
                <p:oleObj name="Formula" r:id="rId8" imgW="127080" imgH="119520" progId="Equation.Ribbit">
                  <p:embed/>
                </p:oleObj>
              </mc:Choice>
              <mc:Fallback>
                <p:oleObj name="Formula" r:id="rId8" imgW="127080" imgH="119520" progId="Equation.Ribbit">
                  <p:embed/>
                  <p:pic>
                    <p:nvPicPr>
                      <p:cNvPr id="15" name="对象 14"/>
                      <p:cNvPicPr/>
                      <p:nvPr/>
                    </p:nvPicPr>
                    <p:blipFill>
                      <a:blip r:embed="rId7"/>
                      <a:stretch>
                        <a:fillRect/>
                      </a:stretch>
                    </p:blipFill>
                    <p:spPr>
                      <a:xfrm>
                        <a:off x="5576075" y="4636087"/>
                        <a:ext cx="236537" cy="220662"/>
                      </a:xfrm>
                      <a:prstGeom prst="rect">
                        <a:avLst/>
                      </a:prstGeom>
                    </p:spPr>
                  </p:pic>
                </p:oleObj>
              </mc:Fallback>
            </mc:AlternateContent>
          </a:graphicData>
        </a:graphic>
      </p:graphicFrame>
      <p:graphicFrame>
        <p:nvGraphicFramePr>
          <p:cNvPr id="16" name="对象 15"/>
          <p:cNvGraphicFramePr>
            <a:graphicFrameLocks noChangeAspect="1"/>
          </p:cNvGraphicFramePr>
          <p:nvPr/>
        </p:nvGraphicFramePr>
        <p:xfrm>
          <a:off x="2121900" y="5363393"/>
          <a:ext cx="280048" cy="261253"/>
        </p:xfrm>
        <a:graphic>
          <a:graphicData uri="http://schemas.openxmlformats.org/presentationml/2006/ole">
            <mc:AlternateContent xmlns:mc="http://schemas.openxmlformats.org/markup-compatibility/2006">
              <mc:Choice xmlns:v="urn:schemas-microsoft-com:vml" Requires="v">
                <p:oleObj name="Formula" r:id="rId9" imgW="127080" imgH="119520" progId="Equation.Ribbit">
                  <p:embed/>
                </p:oleObj>
              </mc:Choice>
              <mc:Fallback>
                <p:oleObj name="Formula" r:id="rId9" imgW="127080" imgH="119520" progId="Equation.Ribbit">
                  <p:embed/>
                  <p:pic>
                    <p:nvPicPr>
                      <p:cNvPr id="16" name="对象 15"/>
                      <p:cNvPicPr/>
                      <p:nvPr/>
                    </p:nvPicPr>
                    <p:blipFill>
                      <a:blip r:embed="rId7"/>
                      <a:stretch>
                        <a:fillRect/>
                      </a:stretch>
                    </p:blipFill>
                    <p:spPr>
                      <a:xfrm>
                        <a:off x="2121900" y="5363393"/>
                        <a:ext cx="280048" cy="261253"/>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4279513" y="5383687"/>
          <a:ext cx="379412" cy="220663"/>
        </p:xfrm>
        <a:graphic>
          <a:graphicData uri="http://schemas.openxmlformats.org/presentationml/2006/ole">
            <mc:AlternateContent xmlns:mc="http://schemas.openxmlformats.org/markup-compatibility/2006">
              <mc:Choice xmlns:v="urn:schemas-microsoft-com:vml" Requires="v">
                <p:oleObj name="Formula" r:id="rId10" imgW="203400" imgH="118440" progId="Equation.Ribbit">
                  <p:embed/>
                </p:oleObj>
              </mc:Choice>
              <mc:Fallback>
                <p:oleObj name="Formula" r:id="rId10" imgW="203400" imgH="118440" progId="Equation.Ribbit">
                  <p:embed/>
                  <p:pic>
                    <p:nvPicPr>
                      <p:cNvPr id="17" name="对象 16"/>
                      <p:cNvPicPr/>
                      <p:nvPr/>
                    </p:nvPicPr>
                    <p:blipFill>
                      <a:blip r:embed="rId5"/>
                      <a:stretch>
                        <a:fillRect/>
                      </a:stretch>
                    </p:blipFill>
                    <p:spPr>
                      <a:xfrm>
                        <a:off x="4279513" y="5383687"/>
                        <a:ext cx="379412" cy="220663"/>
                      </a:xfrm>
                      <a:prstGeom prst="rect">
                        <a:avLst/>
                      </a:prstGeom>
                    </p:spPr>
                  </p:pic>
                </p:oleObj>
              </mc:Fallback>
            </mc:AlternateContent>
          </a:graphicData>
        </a:graphic>
      </p:graphicFrame>
      <p:graphicFrame>
        <p:nvGraphicFramePr>
          <p:cNvPr id="18" name="对象 17"/>
          <p:cNvGraphicFramePr>
            <a:graphicFrameLocks noChangeAspect="1"/>
          </p:cNvGraphicFramePr>
          <p:nvPr/>
        </p:nvGraphicFramePr>
        <p:xfrm>
          <a:off x="7393623" y="5324654"/>
          <a:ext cx="1501775" cy="328613"/>
        </p:xfrm>
        <a:graphic>
          <a:graphicData uri="http://schemas.openxmlformats.org/presentationml/2006/ole">
            <mc:AlternateContent xmlns:mc="http://schemas.openxmlformats.org/markup-compatibility/2006">
              <mc:Choice xmlns:v="urn:schemas-microsoft-com:vml" Requires="v">
                <p:oleObj name="Formula" r:id="rId11" imgW="805320" imgH="177840" progId="Equation.Ribbit">
                  <p:embed/>
                </p:oleObj>
              </mc:Choice>
              <mc:Fallback>
                <p:oleObj name="Formula" r:id="rId11" imgW="805320" imgH="177840" progId="Equation.Ribbit">
                  <p:embed/>
                  <p:pic>
                    <p:nvPicPr>
                      <p:cNvPr id="18" name="对象 17"/>
                      <p:cNvPicPr/>
                      <p:nvPr/>
                    </p:nvPicPr>
                    <p:blipFill>
                      <a:blip r:embed="rId12"/>
                      <a:stretch>
                        <a:fillRect/>
                      </a:stretch>
                    </p:blipFill>
                    <p:spPr>
                      <a:xfrm>
                        <a:off x="7393623" y="5324654"/>
                        <a:ext cx="1501775" cy="328613"/>
                      </a:xfrm>
                      <a:prstGeom prst="rect">
                        <a:avLst/>
                      </a:prstGeom>
                    </p:spPr>
                  </p:pic>
                </p:oleObj>
              </mc:Fallback>
            </mc:AlternateContent>
          </a:graphicData>
        </a:graphic>
      </p:graphicFrame>
    </p:spTree>
    <p:extLst>
      <p:ext uri="{BB962C8B-B14F-4D97-AF65-F5344CB8AC3E}">
        <p14:creationId xmlns:p14="http://schemas.microsoft.com/office/powerpoint/2010/main" val="37725107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Verdana" charset="0"/>
                <a:ea typeface="Verdana" charset="0"/>
                <a:cs typeface="Verdana" charset="0"/>
              </a:rPr>
              <a:t>SPODE</a:t>
            </a:r>
            <a:endParaRPr lang="zh-CN" altLang="en-US" dirty="0">
              <a:latin typeface="Verdana" charset="0"/>
              <a:ea typeface="Verdana" charset="0"/>
              <a:cs typeface="Verdana" charset="0"/>
            </a:endParaRPr>
          </a:p>
        </p:txBody>
      </p:sp>
      <p:sp>
        <p:nvSpPr>
          <p:cNvPr id="2" name="内容占位符 1"/>
          <p:cNvSpPr>
            <a:spLocks noGrp="1"/>
          </p:cNvSpPr>
          <p:nvPr>
            <p:ph sz="quarter" idx="14"/>
          </p:nvPr>
        </p:nvSpPr>
        <p:spPr>
          <a:xfrm>
            <a:off x="173851" y="1040891"/>
            <a:ext cx="8723013" cy="4493635"/>
          </a:xfrm>
        </p:spPr>
        <p:txBody>
          <a:bodyPr>
            <a:normAutofit/>
          </a:bodyPr>
          <a:lstStyle/>
          <a:p>
            <a:pPr marL="228600" lvl="1">
              <a:spcBef>
                <a:spcPts val="1000"/>
              </a:spcBef>
              <a:buSzPct val="120000"/>
              <a:buFont typeface="Wingdings" panose="05000000000000000000" pitchFamily="2" charset="2"/>
              <a:buChar char="p"/>
            </a:pPr>
            <a:r>
              <a:rPr lang="zh-CN" altLang="en-US" sz="2200" dirty="0">
                <a:latin typeface="+mn-ea"/>
                <a:ea typeface="+mn-ea"/>
                <a:cs typeface="Times"/>
              </a:rPr>
              <a:t>最直接的做法是假设所有属性都依赖于同一属性，称为“超父” </a:t>
            </a:r>
            <a:r>
              <a:rPr lang="en-US" altLang="zh-CN" sz="2200" dirty="0">
                <a:latin typeface="+mn-ea"/>
                <a:ea typeface="+mn-ea"/>
                <a:cs typeface="Times"/>
              </a:rPr>
              <a:t>(super-</a:t>
            </a:r>
            <a:r>
              <a:rPr lang="en-US" altLang="zh-CN" sz="2200" dirty="0" err="1">
                <a:latin typeface="+mn-ea"/>
                <a:ea typeface="+mn-ea"/>
                <a:cs typeface="Times"/>
              </a:rPr>
              <a:t>parenet</a:t>
            </a:r>
            <a:r>
              <a:rPr lang="en-US" altLang="zh-CN" sz="2200" dirty="0">
                <a:latin typeface="+mn-ea"/>
                <a:ea typeface="+mn-ea"/>
                <a:cs typeface="Times"/>
              </a:rPr>
              <a:t>)</a:t>
            </a:r>
            <a:r>
              <a:rPr lang="zh-CN" altLang="en-US" sz="2200" dirty="0">
                <a:latin typeface="+mn-ea"/>
                <a:ea typeface="+mn-ea"/>
                <a:cs typeface="Times"/>
              </a:rPr>
              <a:t>，然后通过交叉验证等模型选择方法来确定超父属性，由此形成了</a:t>
            </a:r>
            <a:r>
              <a:rPr lang="en-US" altLang="zh-CN" sz="2200" dirty="0">
                <a:latin typeface="+mn-ea"/>
                <a:ea typeface="+mn-ea"/>
                <a:cs typeface="Times"/>
              </a:rPr>
              <a:t>SPODE</a:t>
            </a:r>
            <a:r>
              <a:rPr lang="zh-CN" altLang="en-US" sz="2200" dirty="0">
                <a:latin typeface="+mn-ea"/>
                <a:ea typeface="+mn-ea"/>
                <a:cs typeface="Times"/>
              </a:rPr>
              <a:t> </a:t>
            </a:r>
            <a:r>
              <a:rPr lang="en-US" altLang="zh-CN" sz="2200" dirty="0">
                <a:latin typeface="+mn-ea"/>
                <a:ea typeface="+mn-ea"/>
                <a:cs typeface="Times"/>
              </a:rPr>
              <a:t>(Super-Parent ODE)</a:t>
            </a:r>
            <a:r>
              <a:rPr lang="zh-CN" altLang="en-US" sz="2200" dirty="0">
                <a:latin typeface="+mn-ea"/>
                <a:ea typeface="+mn-ea"/>
                <a:cs typeface="Times"/>
              </a:rPr>
              <a:t>方法。</a:t>
            </a:r>
          </a:p>
          <a:p>
            <a:pPr marL="685800" lvl="2">
              <a:spcBef>
                <a:spcPts val="1000"/>
              </a:spcBef>
              <a:buSzPct val="120000"/>
              <a:buFont typeface="Wingdings" panose="05000000000000000000" pitchFamily="2" charset="2"/>
              <a:buChar char="p"/>
            </a:pPr>
            <a:endParaRPr lang="zh-CN" altLang="en-US" dirty="0">
              <a:latin typeface="+mn-ea"/>
              <a:ea typeface="+mn-ea"/>
              <a:cs typeface="Times"/>
            </a:endParaRPr>
          </a:p>
          <a:p>
            <a:pPr marL="685800" lvl="2">
              <a:spcBef>
                <a:spcPts val="1000"/>
              </a:spcBef>
              <a:buSzPct val="120000"/>
              <a:buFont typeface="Wingdings" panose="05000000000000000000" pitchFamily="2" charset="2"/>
              <a:buChar char="p"/>
            </a:pPr>
            <a:endParaRPr lang="zh-CN" altLang="en-US" dirty="0">
              <a:latin typeface="+mn-ea"/>
              <a:ea typeface="+mn-ea"/>
              <a:cs typeface="Times"/>
            </a:endParaRPr>
          </a:p>
          <a:p>
            <a:pPr marL="685800" lvl="2">
              <a:spcBef>
                <a:spcPts val="1000"/>
              </a:spcBef>
              <a:buSzPct val="120000"/>
              <a:buFont typeface="Wingdings" panose="05000000000000000000" pitchFamily="2" charset="2"/>
              <a:buChar char="p"/>
            </a:pPr>
            <a:endParaRPr lang="zh-CN" altLang="en-US" dirty="0">
              <a:latin typeface="+mn-ea"/>
              <a:ea typeface="+mn-ea"/>
              <a:cs typeface="Times"/>
            </a:endParaRPr>
          </a:p>
          <a:p>
            <a:pPr marL="685800" lvl="2">
              <a:spcBef>
                <a:spcPts val="1000"/>
              </a:spcBef>
              <a:buSzPct val="120000"/>
              <a:buFont typeface="Wingdings" panose="05000000000000000000" pitchFamily="2" charset="2"/>
              <a:buChar char="p"/>
            </a:pPr>
            <a:endParaRPr lang="zh-CN" altLang="en-US" dirty="0">
              <a:latin typeface="+mn-ea"/>
              <a:ea typeface="+mn-ea"/>
              <a:cs typeface="Times"/>
            </a:endParaRPr>
          </a:p>
          <a:p>
            <a:pPr marL="685800" lvl="2">
              <a:spcBef>
                <a:spcPts val="1000"/>
              </a:spcBef>
              <a:buSzPct val="120000"/>
              <a:buFont typeface="Wingdings" panose="05000000000000000000" pitchFamily="2" charset="2"/>
              <a:buChar char="p"/>
            </a:pPr>
            <a:endParaRPr lang="zh-CN" altLang="en-US" dirty="0">
              <a:latin typeface="+mn-ea"/>
              <a:ea typeface="+mn-ea"/>
              <a:cs typeface="Times"/>
            </a:endParaRPr>
          </a:p>
          <a:p>
            <a:pPr marL="685800" lvl="2">
              <a:spcBef>
                <a:spcPts val="1000"/>
              </a:spcBef>
              <a:buSzPct val="120000"/>
              <a:buFont typeface="Wingdings" panose="05000000000000000000" pitchFamily="2" charset="2"/>
              <a:buChar char="p"/>
            </a:pPr>
            <a:endParaRPr lang="zh-CN" altLang="en-US" dirty="0">
              <a:latin typeface="+mn-ea"/>
              <a:ea typeface="+mn-ea"/>
              <a:cs typeface="Times"/>
            </a:endParaRPr>
          </a:p>
          <a:p>
            <a:pPr marL="325800" lvl="2" indent="0" algn="ctr">
              <a:spcBef>
                <a:spcPts val="1000"/>
              </a:spcBef>
              <a:buSzPct val="120000"/>
              <a:buNone/>
            </a:pPr>
            <a:r>
              <a:rPr lang="zh-CN" altLang="en-US" dirty="0">
                <a:latin typeface="+mn-ea"/>
                <a:cs typeface="宋体"/>
              </a:rPr>
              <a:t>图</a:t>
            </a:r>
            <a:r>
              <a:rPr lang="en-US" altLang="zh-CN" dirty="0">
                <a:latin typeface="+mn-ea"/>
                <a:cs typeface="宋体"/>
              </a:rPr>
              <a:t>7.1 </a:t>
            </a:r>
            <a:r>
              <a:rPr lang="zh-CN" altLang="en-US" dirty="0">
                <a:latin typeface="+mn-ea"/>
                <a:cs typeface="宋体"/>
              </a:rPr>
              <a:t>朴素贝叶斯分类器与两种半朴素分类器所考虑的属性依赖关系</a:t>
            </a:r>
          </a:p>
          <a:p>
            <a:pPr marL="325800" lvl="2" indent="0" algn="ctr">
              <a:spcBef>
                <a:spcPts val="1000"/>
              </a:spcBef>
              <a:buSzPct val="120000"/>
              <a:buNone/>
            </a:pPr>
            <a:endParaRPr lang="zh-CN" altLang="en-US" dirty="0">
              <a:latin typeface="+mn-ea"/>
              <a:ea typeface="+mn-ea"/>
              <a:cs typeface="Times"/>
            </a:endParaRPr>
          </a:p>
          <a:p>
            <a:pPr marL="685800" lvl="2">
              <a:spcBef>
                <a:spcPts val="1000"/>
              </a:spcBef>
              <a:buSzPct val="120000"/>
              <a:buFont typeface="Wingdings" panose="05000000000000000000" pitchFamily="2" charset="2"/>
              <a:buChar char="p"/>
            </a:pPr>
            <a:r>
              <a:rPr lang="zh-CN" altLang="en-US" dirty="0">
                <a:latin typeface="+mn-ea"/>
                <a:ea typeface="+mn-ea"/>
                <a:cs typeface="Times"/>
              </a:rPr>
              <a:t>在图</a:t>
            </a:r>
            <a:r>
              <a:rPr lang="en-US" altLang="zh-CN" dirty="0">
                <a:latin typeface="+mn-ea"/>
                <a:ea typeface="+mn-ea"/>
                <a:cs typeface="Times"/>
              </a:rPr>
              <a:t>7.1 (b)</a:t>
            </a:r>
            <a:r>
              <a:rPr lang="zh-CN" altLang="en-US" dirty="0">
                <a:latin typeface="+mn-ea"/>
                <a:ea typeface="+mn-ea"/>
                <a:cs typeface="Times"/>
              </a:rPr>
              <a:t>中，</a:t>
            </a:r>
            <a:r>
              <a:rPr lang="en-US" altLang="zh-CN" dirty="0">
                <a:latin typeface="+mn-ea"/>
                <a:ea typeface="+mn-ea"/>
                <a:cs typeface="Times"/>
              </a:rPr>
              <a:t>   </a:t>
            </a:r>
            <a:r>
              <a:rPr lang="zh-CN" altLang="en-US" dirty="0">
                <a:latin typeface="+mn-ea"/>
                <a:ea typeface="+mn-ea"/>
                <a:cs typeface="Times"/>
              </a:rPr>
              <a:t>是超父属性。</a:t>
            </a:r>
          </a:p>
          <a:p>
            <a:pPr marL="228600" lvl="1">
              <a:spcBef>
                <a:spcPts val="1000"/>
              </a:spcBef>
              <a:buSzPct val="120000"/>
              <a:buFont typeface="Wingdings" panose="05000000000000000000" pitchFamily="2" charset="2"/>
              <a:buChar char="p"/>
            </a:pPr>
            <a:endParaRPr lang="zh-CN" altLang="en-US" sz="2200" dirty="0">
              <a:latin typeface="+mn-ea"/>
              <a:ea typeface="+mn-ea"/>
              <a:cs typeface="Times"/>
            </a:endParaRPr>
          </a:p>
          <a:p>
            <a:pPr marL="228600" lvl="1">
              <a:spcBef>
                <a:spcPts val="1000"/>
              </a:spcBef>
              <a:buSzPct val="120000"/>
              <a:buFont typeface="Wingdings" panose="05000000000000000000" pitchFamily="2" charset="2"/>
              <a:buChar char="p"/>
            </a:pPr>
            <a:endParaRPr lang="zh-CN" altLang="en-US" sz="2200" dirty="0">
              <a:latin typeface="+mn-ea"/>
              <a:ea typeface="+mn-ea"/>
              <a:cs typeface="Times"/>
            </a:endParaRPr>
          </a:p>
          <a:p>
            <a:pPr marL="0" lvl="1" indent="0">
              <a:spcBef>
                <a:spcPts val="1000"/>
              </a:spcBef>
              <a:buSzPct val="120000"/>
              <a:buNone/>
            </a:pPr>
            <a:endParaRPr lang="zh-CN" altLang="en-US" sz="2200" dirty="0">
              <a:latin typeface="+mn-ea"/>
              <a:ea typeface="+mn-ea"/>
              <a:cs typeface="Times"/>
            </a:endParaRPr>
          </a:p>
          <a:p>
            <a:pPr marL="228600" lvl="1">
              <a:spcBef>
                <a:spcPts val="1000"/>
              </a:spcBef>
              <a:buSzPct val="120000"/>
              <a:buFont typeface="Wingdings" panose="05000000000000000000" pitchFamily="2" charset="2"/>
              <a:buChar char="p"/>
            </a:pPr>
            <a:endParaRPr lang="zh-CN" altLang="en-US" sz="2200" dirty="0">
              <a:latin typeface="+mn-ea"/>
              <a:ea typeface="+mn-ea"/>
              <a:cs typeface="Times"/>
            </a:endParaRPr>
          </a:p>
          <a:p>
            <a:pPr marL="228600" lvl="1">
              <a:spcBef>
                <a:spcPts val="1000"/>
              </a:spcBef>
              <a:buSzPct val="120000"/>
              <a:buFont typeface="Wingdings" panose="05000000000000000000" pitchFamily="2" charset="2"/>
              <a:buChar char="p"/>
            </a:pPr>
            <a:endParaRPr lang="zh-CN" altLang="en-US" sz="2200" dirty="0">
              <a:latin typeface="+mn-ea"/>
              <a:ea typeface="+mn-ea"/>
              <a:cs typeface="Times"/>
            </a:endParaRPr>
          </a:p>
          <a:p>
            <a:pPr marL="685800" lvl="2">
              <a:spcBef>
                <a:spcPts val="1000"/>
              </a:spcBef>
              <a:buSzPct val="120000"/>
              <a:buFont typeface="Wingdings" panose="05000000000000000000" pitchFamily="2" charset="2"/>
              <a:buChar char="p"/>
            </a:pPr>
            <a:endParaRPr lang="zh-CN" altLang="en-US" dirty="0">
              <a:latin typeface="+mn-ea"/>
              <a:ea typeface="+mn-ea"/>
              <a:cs typeface="Times"/>
            </a:endParaRPr>
          </a:p>
          <a:p>
            <a:pPr marL="325800" lvl="2" indent="0">
              <a:spcBef>
                <a:spcPts val="1000"/>
              </a:spcBef>
              <a:buSzPct val="120000"/>
              <a:buNone/>
            </a:pPr>
            <a:endParaRPr lang="zh-CN" altLang="en-US" dirty="0">
              <a:latin typeface="+mn-ea"/>
              <a:ea typeface="+mn-ea"/>
              <a:cs typeface="Times"/>
            </a:endParaRPr>
          </a:p>
          <a:p>
            <a:endParaRPr kumimoji="1" lang="zh-CN" altLang="en-US" dirty="0">
              <a:latin typeface="+mn-ea"/>
              <a:ea typeface="+mn-ea"/>
            </a:endParaRPr>
          </a:p>
        </p:txBody>
      </p:sp>
      <p:pic>
        <p:nvPicPr>
          <p:cNvPr id="5" name="图片 4"/>
          <p:cNvPicPr>
            <a:picLocks noChangeAspect="1"/>
          </p:cNvPicPr>
          <p:nvPr/>
        </p:nvPicPr>
        <p:blipFill>
          <a:blip r:embed="rId2"/>
          <a:stretch>
            <a:fillRect/>
          </a:stretch>
        </p:blipFill>
        <p:spPr>
          <a:xfrm>
            <a:off x="987951" y="2207096"/>
            <a:ext cx="7383408" cy="1777276"/>
          </a:xfrm>
          <a:prstGeom prst="rect">
            <a:avLst/>
          </a:prstGeom>
        </p:spPr>
      </p:pic>
      <p:graphicFrame>
        <p:nvGraphicFramePr>
          <p:cNvPr id="6" name="对象 5"/>
          <p:cNvGraphicFramePr>
            <a:graphicFrameLocks noChangeAspect="1"/>
          </p:cNvGraphicFramePr>
          <p:nvPr>
            <p:extLst>
              <p:ext uri="{D42A27DB-BD31-4B8C-83A1-F6EECF244321}">
                <p14:modId xmlns:p14="http://schemas.microsoft.com/office/powerpoint/2010/main" val="3544144739"/>
              </p:ext>
            </p:extLst>
          </p:nvPr>
        </p:nvGraphicFramePr>
        <p:xfrm>
          <a:off x="2677478" y="5150577"/>
          <a:ext cx="260350" cy="220662"/>
        </p:xfrm>
        <a:graphic>
          <a:graphicData uri="http://schemas.openxmlformats.org/presentationml/2006/ole">
            <mc:AlternateContent xmlns:mc="http://schemas.openxmlformats.org/markup-compatibility/2006">
              <mc:Choice xmlns:v="urn:schemas-microsoft-com:vml" Requires="v">
                <p:oleObj name="Formula" r:id="rId3" imgW="140040" imgH="119520" progId="Equation.Ribbit">
                  <p:embed/>
                </p:oleObj>
              </mc:Choice>
              <mc:Fallback>
                <p:oleObj name="Formula" r:id="rId3" imgW="140040" imgH="119520" progId="Equation.Ribbit">
                  <p:embed/>
                  <p:pic>
                    <p:nvPicPr>
                      <p:cNvPr id="6" name="对象 5"/>
                      <p:cNvPicPr/>
                      <p:nvPr/>
                    </p:nvPicPr>
                    <p:blipFill>
                      <a:blip r:embed="rId4"/>
                      <a:stretch>
                        <a:fillRect/>
                      </a:stretch>
                    </p:blipFill>
                    <p:spPr>
                      <a:xfrm>
                        <a:off x="2677478" y="5150577"/>
                        <a:ext cx="260350" cy="220662"/>
                      </a:xfrm>
                      <a:prstGeom prst="rect">
                        <a:avLst/>
                      </a:prstGeom>
                    </p:spPr>
                  </p:pic>
                </p:oleObj>
              </mc:Fallback>
            </mc:AlternateContent>
          </a:graphicData>
        </a:graphic>
      </p:graphicFrame>
      <p:sp>
        <p:nvSpPr>
          <p:cNvPr id="3" name="文本框 2">
            <a:extLst>
              <a:ext uri="{FF2B5EF4-FFF2-40B4-BE49-F238E27FC236}">
                <a16:creationId xmlns:a16="http://schemas.microsoft.com/office/drawing/2014/main" id="{0BB813F4-2B51-0699-6332-53E69B0CB08E}"/>
              </a:ext>
            </a:extLst>
          </p:cNvPr>
          <p:cNvSpPr txBox="1"/>
          <p:nvPr/>
        </p:nvSpPr>
        <p:spPr>
          <a:xfrm>
            <a:off x="1371600" y="5632443"/>
            <a:ext cx="2723823" cy="369332"/>
          </a:xfrm>
          <a:prstGeom prst="rect">
            <a:avLst/>
          </a:prstGeom>
          <a:noFill/>
        </p:spPr>
        <p:txBody>
          <a:bodyPr wrap="none" rtlCol="0">
            <a:spAutoFit/>
          </a:bodyPr>
          <a:lstStyle/>
          <a:p>
            <a:r>
              <a:rPr lang="zh-CN" altLang="en-US" b="1" dirty="0">
                <a:solidFill>
                  <a:srgbClr val="C00000"/>
                </a:solidFill>
              </a:rPr>
              <a:t>此时，各个属性需要计算</a:t>
            </a:r>
          </a:p>
        </p:txBody>
      </p:sp>
      <p:graphicFrame>
        <p:nvGraphicFramePr>
          <p:cNvPr id="7" name="对象 6">
            <a:extLst>
              <a:ext uri="{FF2B5EF4-FFF2-40B4-BE49-F238E27FC236}">
                <a16:creationId xmlns:a16="http://schemas.microsoft.com/office/drawing/2014/main" id="{974CF217-ED5C-9D9C-D716-1BD5FBADFB9C}"/>
              </a:ext>
            </a:extLst>
          </p:cNvPr>
          <p:cNvGraphicFramePr>
            <a:graphicFrameLocks noChangeAspect="1"/>
          </p:cNvGraphicFramePr>
          <p:nvPr>
            <p:extLst>
              <p:ext uri="{D42A27DB-BD31-4B8C-83A1-F6EECF244321}">
                <p14:modId xmlns:p14="http://schemas.microsoft.com/office/powerpoint/2010/main" val="3544211048"/>
              </p:ext>
            </p:extLst>
          </p:nvPr>
        </p:nvGraphicFramePr>
        <p:xfrm>
          <a:off x="4183569" y="5413133"/>
          <a:ext cx="3620242" cy="807951"/>
        </p:xfrm>
        <a:graphic>
          <a:graphicData uri="http://schemas.openxmlformats.org/presentationml/2006/ole">
            <mc:AlternateContent xmlns:mc="http://schemas.openxmlformats.org/markup-compatibility/2006">
              <mc:Choice xmlns:v="urn:schemas-microsoft-com:vml" Requires="v">
                <p:oleObj name="Formula" r:id="rId5" imgW="2054880" imgH="463680" progId="Equation.Ribbit">
                  <p:embed/>
                </p:oleObj>
              </mc:Choice>
              <mc:Fallback>
                <p:oleObj name="Formula" r:id="rId5" imgW="2054880" imgH="463680" progId="Equation.Ribbit">
                  <p:embed/>
                  <p:pic>
                    <p:nvPicPr>
                      <p:cNvPr id="7" name="对象 6">
                        <a:extLst>
                          <a:ext uri="{FF2B5EF4-FFF2-40B4-BE49-F238E27FC236}">
                            <a16:creationId xmlns:a16="http://schemas.microsoft.com/office/drawing/2014/main" id="{974CF217-ED5C-9D9C-D716-1BD5FBADFB9C}"/>
                          </a:ext>
                        </a:extLst>
                      </p:cNvPr>
                      <p:cNvPicPr/>
                      <p:nvPr/>
                    </p:nvPicPr>
                    <p:blipFill>
                      <a:blip r:embed="rId6"/>
                      <a:stretch>
                        <a:fillRect/>
                      </a:stretch>
                    </p:blipFill>
                    <p:spPr>
                      <a:xfrm>
                        <a:off x="4183569" y="5413133"/>
                        <a:ext cx="3620242" cy="807951"/>
                      </a:xfrm>
                      <a:prstGeom prst="rect">
                        <a:avLst/>
                      </a:prstGeom>
                    </p:spPr>
                  </p:pic>
                </p:oleObj>
              </mc:Fallback>
            </mc:AlternateContent>
          </a:graphicData>
        </a:graphic>
      </p:graphicFrame>
      <p:sp>
        <p:nvSpPr>
          <p:cNvPr id="8" name="矩形 7">
            <a:extLst>
              <a:ext uri="{FF2B5EF4-FFF2-40B4-BE49-F238E27FC236}">
                <a16:creationId xmlns:a16="http://schemas.microsoft.com/office/drawing/2014/main" id="{B3D7E352-0F60-FA85-315D-52BF44F824D4}"/>
              </a:ext>
            </a:extLst>
          </p:cNvPr>
          <p:cNvSpPr/>
          <p:nvPr/>
        </p:nvSpPr>
        <p:spPr>
          <a:xfrm>
            <a:off x="5462337" y="5413133"/>
            <a:ext cx="2429620" cy="807951"/>
          </a:xfrm>
          <a:prstGeom prst="rect">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5BEF314F-DBBD-C1D6-158C-853EBBCFACB5}"/>
              </a:ext>
            </a:extLst>
          </p:cNvPr>
          <p:cNvSpPr/>
          <p:nvPr/>
        </p:nvSpPr>
        <p:spPr>
          <a:xfrm>
            <a:off x="7350031" y="5641855"/>
            <a:ext cx="422369" cy="409392"/>
          </a:xfrm>
          <a:prstGeom prst="ellipse">
            <a:avLst/>
          </a:prstGeom>
          <a:noFill/>
          <a:ln w="25400">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2DE0AB1D-3903-ACB4-186B-EFD9B8F45CD4}"/>
              </a:ext>
            </a:extLst>
          </p:cNvPr>
          <p:cNvCxnSpPr>
            <a:cxnSpLocks/>
          </p:cNvCxnSpPr>
          <p:nvPr/>
        </p:nvCxnSpPr>
        <p:spPr>
          <a:xfrm flipH="1" flipV="1">
            <a:off x="3859360" y="3429000"/>
            <a:ext cx="3490671" cy="22128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8994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Verdana" charset="0"/>
                <a:ea typeface="Verdana" charset="0"/>
                <a:cs typeface="Verdana" charset="0"/>
              </a:rPr>
              <a:t>TAN</a:t>
            </a:r>
            <a:endParaRPr lang="zh-CN" altLang="en-US" dirty="0">
              <a:latin typeface="+mj-ea"/>
              <a:ea typeface="+mj-ea"/>
            </a:endParaRPr>
          </a:p>
        </p:txBody>
      </p:sp>
      <p:sp>
        <p:nvSpPr>
          <p:cNvPr id="5" name="内容占位符 1"/>
          <p:cNvSpPr txBox="1">
            <a:spLocks/>
          </p:cNvSpPr>
          <p:nvPr/>
        </p:nvSpPr>
        <p:spPr>
          <a:xfrm>
            <a:off x="260350" y="533535"/>
            <a:ext cx="8723013" cy="6026291"/>
          </a:xfrm>
          <a:prstGeom prst="rect">
            <a:avLst/>
          </a:prstGeom>
        </p:spPr>
        <p:txBody>
          <a:bodyPr vert="horz" lIns="91440" tIns="45720" rIns="91440" bIns="45720" rtlCol="0">
            <a:normAutofit/>
          </a:bodyPr>
          <a:lstStyle>
            <a:lvl1pPr marL="228600" indent="-360000" algn="l" defTabSz="914400" rtl="0" eaLnBrk="1" latinLnBrk="0" hangingPunct="1">
              <a:lnSpc>
                <a:spcPct val="90000"/>
              </a:lnSpc>
              <a:spcBef>
                <a:spcPts val="1000"/>
              </a:spcBef>
              <a:buClr>
                <a:schemeClr val="accent1"/>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latin typeface="+mn-ea"/>
              <a:ea typeface="+mn-ea"/>
              <a:cs typeface="宋体"/>
            </a:endParaRPr>
          </a:p>
          <a:p>
            <a:pPr marL="228600" lvl="1">
              <a:spcBef>
                <a:spcPts val="1000"/>
              </a:spcBef>
              <a:buSzPct val="120000"/>
              <a:buFont typeface="Wingdings" panose="05000000000000000000" pitchFamily="2" charset="2"/>
              <a:buChar char="p"/>
            </a:pPr>
            <a:r>
              <a:rPr lang="en-US" altLang="zh-CN" sz="2200" dirty="0">
                <a:latin typeface="+mn-ea"/>
                <a:cs typeface="Times"/>
              </a:rPr>
              <a:t>TAN (Tree augmented Naïve Bayes) [Friedman et al., 1997]</a:t>
            </a:r>
            <a:r>
              <a:rPr lang="zh-CN" altLang="en-US" sz="2200" dirty="0">
                <a:latin typeface="+mn-ea"/>
                <a:cs typeface="Times"/>
              </a:rPr>
              <a:t> 则在最大带权生成树 </a:t>
            </a:r>
            <a:r>
              <a:rPr lang="en-US" altLang="zh-CN" sz="2200" dirty="0">
                <a:latin typeface="+mn-ea"/>
                <a:cs typeface="Times"/>
              </a:rPr>
              <a:t>(Maximum</a:t>
            </a:r>
            <a:r>
              <a:rPr lang="zh-CN" altLang="en-US" sz="2200" dirty="0">
                <a:latin typeface="+mn-ea"/>
                <a:cs typeface="Times"/>
              </a:rPr>
              <a:t> </a:t>
            </a:r>
            <a:r>
              <a:rPr lang="en-US" altLang="zh-CN" sz="2200" dirty="0">
                <a:latin typeface="+mn-ea"/>
                <a:cs typeface="Times"/>
              </a:rPr>
              <a:t>weighted</a:t>
            </a:r>
            <a:r>
              <a:rPr lang="zh-CN" altLang="en-US" sz="2200" dirty="0">
                <a:latin typeface="+mn-ea"/>
                <a:cs typeface="Times"/>
              </a:rPr>
              <a:t> </a:t>
            </a:r>
            <a:r>
              <a:rPr lang="en-US" altLang="zh-CN" sz="2200" dirty="0">
                <a:latin typeface="+mn-ea"/>
                <a:cs typeface="Times"/>
              </a:rPr>
              <a:t>spanning tree)</a:t>
            </a:r>
            <a:r>
              <a:rPr lang="zh-CN" altLang="en-US" sz="2200" dirty="0">
                <a:latin typeface="+mn-ea"/>
                <a:cs typeface="Times"/>
              </a:rPr>
              <a:t> 算法 </a:t>
            </a:r>
            <a:r>
              <a:rPr lang="en-US" altLang="zh-CN" sz="2200" dirty="0">
                <a:latin typeface="+mn-ea"/>
                <a:cs typeface="Times"/>
              </a:rPr>
              <a:t>[Chow and  Liu, 1968]</a:t>
            </a:r>
            <a:r>
              <a:rPr lang="zh-CN" altLang="en-US" sz="2200" dirty="0">
                <a:latin typeface="+mn-ea"/>
                <a:cs typeface="Times"/>
              </a:rPr>
              <a:t> 的基础上，通过以下步骤将属性间依赖关系简约为图</a:t>
            </a:r>
            <a:r>
              <a:rPr lang="en-US" altLang="zh-CN" sz="2200" dirty="0">
                <a:latin typeface="+mn-ea"/>
                <a:cs typeface="Times"/>
              </a:rPr>
              <a:t>7.1 (c)</a:t>
            </a:r>
            <a:r>
              <a:rPr lang="zh-CN" altLang="en-US" sz="2200" dirty="0">
                <a:latin typeface="+mn-ea"/>
                <a:cs typeface="Times"/>
              </a:rPr>
              <a:t>。</a:t>
            </a:r>
            <a:endParaRPr lang="zh-CN" altLang="en-US" dirty="0">
              <a:latin typeface="+mn-ea"/>
              <a:cs typeface="Times"/>
            </a:endParaRPr>
          </a:p>
          <a:p>
            <a:pPr lvl="1"/>
            <a:endParaRPr lang="zh-CN" altLang="en-US" dirty="0">
              <a:latin typeface="+mn-ea"/>
              <a:ea typeface="+mn-ea"/>
              <a:cs typeface="Times"/>
            </a:endParaRPr>
          </a:p>
          <a:p>
            <a:pPr lvl="1"/>
            <a:r>
              <a:rPr lang="zh-CN" altLang="en-US" dirty="0">
                <a:latin typeface="+mn-ea"/>
                <a:ea typeface="+mn-ea"/>
                <a:cs typeface="Times"/>
              </a:rPr>
              <a:t>计算任意两个属性之间的条件互信息</a:t>
            </a:r>
            <a:r>
              <a:rPr lang="en-US" altLang="zh-CN" dirty="0">
                <a:latin typeface="+mn-ea"/>
                <a:ea typeface="+mn-ea"/>
                <a:cs typeface="Times"/>
              </a:rPr>
              <a:t> (conditional mutual information)</a:t>
            </a:r>
            <a:endParaRPr lang="zh-CN" altLang="en-US" dirty="0">
              <a:latin typeface="+mn-ea"/>
              <a:ea typeface="+mn-ea"/>
              <a:cs typeface="Times"/>
            </a:endParaRPr>
          </a:p>
          <a:p>
            <a:pPr lvl="1"/>
            <a:endParaRPr lang="en-US" altLang="zh-CN" dirty="0">
              <a:latin typeface="+mn-ea"/>
              <a:ea typeface="+mn-ea"/>
              <a:cs typeface="宋体"/>
            </a:endParaRPr>
          </a:p>
          <a:p>
            <a:pPr lvl="1"/>
            <a:endParaRPr lang="en-US" altLang="zh-CN" dirty="0">
              <a:latin typeface="+mn-ea"/>
              <a:ea typeface="+mn-ea"/>
              <a:cs typeface="宋体"/>
            </a:endParaRPr>
          </a:p>
          <a:p>
            <a:pPr lvl="1"/>
            <a:endParaRPr lang="en-US" altLang="zh-CN" dirty="0">
              <a:latin typeface="+mn-ea"/>
              <a:ea typeface="+mn-ea"/>
              <a:cs typeface="宋体"/>
            </a:endParaRPr>
          </a:p>
          <a:p>
            <a:pPr lvl="1"/>
            <a:r>
              <a:rPr lang="zh-CN" altLang="en-US" dirty="0">
                <a:latin typeface="+mn-ea"/>
                <a:ea typeface="+mn-ea"/>
                <a:cs typeface="宋体"/>
              </a:rPr>
              <a:t>以属性为结点构建完全图，任意两个结点之间边的权重设为</a:t>
            </a:r>
          </a:p>
          <a:p>
            <a:pPr lvl="1"/>
            <a:r>
              <a:rPr lang="zh-CN" altLang="en-US" dirty="0"/>
              <a:t>构建此完全图的最大带权生成树，挑选根变量，将边设为有向；</a:t>
            </a:r>
          </a:p>
          <a:p>
            <a:pPr lvl="1"/>
            <a:r>
              <a:rPr lang="zh-CN" altLang="en-US" dirty="0"/>
              <a:t>加入类别节点</a:t>
            </a:r>
            <a:r>
              <a:rPr lang="en-US" altLang="zh-CN" dirty="0"/>
              <a:t>y</a:t>
            </a:r>
            <a:r>
              <a:rPr lang="zh-CN" altLang="en-US" dirty="0"/>
              <a:t>，增加从</a:t>
            </a:r>
            <a:r>
              <a:rPr lang="en-US" altLang="zh-CN" dirty="0"/>
              <a:t>y</a:t>
            </a:r>
            <a:r>
              <a:rPr lang="zh-CN" altLang="en-US" dirty="0"/>
              <a:t>到每个属性的有向边。</a:t>
            </a:r>
            <a:endParaRPr lang="en-US" altLang="zh-CN" dirty="0"/>
          </a:p>
          <a:p>
            <a:pPr lvl="1"/>
            <a:r>
              <a:rPr lang="zh-CN" altLang="en-US" b="1" dirty="0">
                <a:solidFill>
                  <a:srgbClr val="FF0000"/>
                </a:solidFill>
                <a:latin typeface="+mn-ea"/>
                <a:ea typeface="+mn-ea"/>
                <a:cs typeface="宋体"/>
              </a:rPr>
              <a:t>权重刻画了属性之间的相关性</a:t>
            </a:r>
            <a:endParaRPr lang="en-US" altLang="zh-CN" b="1" dirty="0">
              <a:solidFill>
                <a:srgbClr val="FF0000"/>
              </a:solidFill>
              <a:latin typeface="+mn-ea"/>
              <a:ea typeface="+mn-ea"/>
              <a:cs typeface="宋体"/>
            </a:endParaRPr>
          </a:p>
          <a:p>
            <a:pPr lvl="1"/>
            <a:r>
              <a:rPr lang="zh-CN" altLang="en-US" b="1" dirty="0">
                <a:solidFill>
                  <a:srgbClr val="FF0000"/>
                </a:solidFill>
                <a:latin typeface="+mn-ea"/>
                <a:ea typeface="+mn-ea"/>
                <a:cs typeface="宋体"/>
              </a:rPr>
              <a:t>通过最大生成树算法，保留了强相关属性之间的依赖性。</a:t>
            </a:r>
            <a:endParaRPr lang="en-US" altLang="zh-CN" b="1" dirty="0">
              <a:solidFill>
                <a:srgbClr val="FF0000"/>
              </a:solidFill>
              <a:latin typeface="+mn-ea"/>
              <a:ea typeface="+mn-ea"/>
              <a:cs typeface="宋体"/>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3496969819"/>
              </p:ext>
            </p:extLst>
          </p:nvPr>
        </p:nvGraphicFramePr>
        <p:xfrm>
          <a:off x="1072936" y="3209012"/>
          <a:ext cx="6608763" cy="830263"/>
        </p:xfrm>
        <a:graphic>
          <a:graphicData uri="http://schemas.openxmlformats.org/presentationml/2006/ole">
            <mc:AlternateContent xmlns:mc="http://schemas.openxmlformats.org/markup-compatibility/2006">
              <mc:Choice xmlns:v="urn:schemas-microsoft-com:vml" Requires="v">
                <p:oleObj name="Formula" r:id="rId2" imgW="3539520" imgH="446040" progId="Equation.Ribbit">
                  <p:embed/>
                </p:oleObj>
              </mc:Choice>
              <mc:Fallback>
                <p:oleObj name="Formula" r:id="rId2" imgW="3539520" imgH="446040" progId="Equation.Ribbit">
                  <p:embed/>
                  <p:pic>
                    <p:nvPicPr>
                      <p:cNvPr id="6" name="对象 5"/>
                      <p:cNvPicPr/>
                      <p:nvPr/>
                    </p:nvPicPr>
                    <p:blipFill>
                      <a:blip r:embed="rId3"/>
                      <a:stretch>
                        <a:fillRect/>
                      </a:stretch>
                    </p:blipFill>
                    <p:spPr>
                      <a:xfrm>
                        <a:off x="1072936" y="3209012"/>
                        <a:ext cx="6608763" cy="830263"/>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039322819"/>
              </p:ext>
            </p:extLst>
          </p:nvPr>
        </p:nvGraphicFramePr>
        <p:xfrm>
          <a:off x="7681699" y="4275996"/>
          <a:ext cx="989861" cy="246014"/>
        </p:xfrm>
        <a:graphic>
          <a:graphicData uri="http://schemas.openxmlformats.org/presentationml/2006/ole">
            <mc:AlternateContent xmlns:mc="http://schemas.openxmlformats.org/markup-compatibility/2006">
              <mc:Choice xmlns:v="urn:schemas-microsoft-com:vml" Requires="v">
                <p:oleObj name="Formula" r:id="rId4" imgW="725400" imgH="180360" progId="Equation.Ribbit">
                  <p:embed/>
                </p:oleObj>
              </mc:Choice>
              <mc:Fallback>
                <p:oleObj name="Formula" r:id="rId4" imgW="725400" imgH="180360" progId="Equation.Ribbit">
                  <p:embed/>
                  <p:pic>
                    <p:nvPicPr>
                      <p:cNvPr id="9" name="对象 8"/>
                      <p:cNvPicPr/>
                      <p:nvPr/>
                    </p:nvPicPr>
                    <p:blipFill>
                      <a:blip r:embed="rId5"/>
                      <a:stretch>
                        <a:fillRect/>
                      </a:stretch>
                    </p:blipFill>
                    <p:spPr>
                      <a:xfrm>
                        <a:off x="7681699" y="4275996"/>
                        <a:ext cx="989861" cy="246014"/>
                      </a:xfrm>
                      <a:prstGeom prst="rect">
                        <a:avLst/>
                      </a:prstGeom>
                    </p:spPr>
                  </p:pic>
                </p:oleObj>
              </mc:Fallback>
            </mc:AlternateContent>
          </a:graphicData>
        </a:graphic>
      </p:graphicFrame>
    </p:spTree>
    <p:extLst>
      <p:ext uri="{BB962C8B-B14F-4D97-AF65-F5344CB8AC3E}">
        <p14:creationId xmlns:p14="http://schemas.microsoft.com/office/powerpoint/2010/main" val="9832418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mn-lt"/>
                <a:ea typeface="+mj-ea"/>
              </a:rPr>
              <a:t>AODE</a:t>
            </a:r>
            <a:endParaRPr lang="zh-CN" altLang="en-US" dirty="0">
              <a:latin typeface="+mn-lt"/>
              <a:ea typeface="+mj-ea"/>
            </a:endParaRPr>
          </a:p>
        </p:txBody>
      </p:sp>
      <p:sp>
        <p:nvSpPr>
          <p:cNvPr id="5" name="内容占位符 2"/>
          <p:cNvSpPr txBox="1">
            <a:spLocks/>
          </p:cNvSpPr>
          <p:nvPr/>
        </p:nvSpPr>
        <p:spPr>
          <a:xfrm>
            <a:off x="347224" y="1023282"/>
            <a:ext cx="8629650" cy="4977467"/>
          </a:xfrm>
          <a:prstGeom prst="rect">
            <a:avLst/>
          </a:prstGeom>
        </p:spPr>
        <p:txBody>
          <a:bodyPr vert="horz" lIns="91440" tIns="45720" rIns="91440" bIns="45720" rtlCol="0">
            <a:normAutofit/>
          </a:bodyPr>
          <a:lstStyle>
            <a:lvl1pPr marL="228600" indent="-360000" algn="l" defTabSz="914400" rtl="0" eaLnBrk="1" latinLnBrk="0" hangingPunct="1">
              <a:lnSpc>
                <a:spcPct val="90000"/>
              </a:lnSpc>
              <a:spcBef>
                <a:spcPts val="1000"/>
              </a:spcBef>
              <a:buClr>
                <a:schemeClr val="accent1"/>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lvl="1">
              <a:spcBef>
                <a:spcPts val="1000"/>
              </a:spcBef>
              <a:buSzPct val="120000"/>
              <a:buFont typeface="Wingdings" panose="05000000000000000000" pitchFamily="2" charset="2"/>
              <a:buChar char="p"/>
            </a:pPr>
            <a:r>
              <a:rPr lang="en-US" altLang="zh-CN" sz="2200" dirty="0">
                <a:latin typeface="Verdana" charset="0"/>
                <a:ea typeface="Verdana" charset="0"/>
                <a:cs typeface="Verdana" charset="0"/>
              </a:rPr>
              <a:t>AODE (Averaged One-Dependent Estimator) [Webb et al. 2005]</a:t>
            </a:r>
            <a:r>
              <a:rPr lang="zh-CN" altLang="en-US" sz="2200" dirty="0">
                <a:latin typeface="Verdana" charset="0"/>
                <a:ea typeface="Verdana" charset="0"/>
                <a:cs typeface="Verdana" charset="0"/>
              </a:rPr>
              <a:t> 是一种基于集成学习机制、更为强大的分类器。</a:t>
            </a:r>
            <a:endParaRPr kumimoji="1" lang="zh-CN" altLang="en-US" sz="2200" dirty="0"/>
          </a:p>
          <a:p>
            <a:pPr lvl="1"/>
            <a:r>
              <a:rPr lang="zh-CN" altLang="en-US" b="1" dirty="0">
                <a:solidFill>
                  <a:srgbClr val="FF0000"/>
                </a:solidFill>
              </a:rPr>
              <a:t>尝试将每个属性作为超父</a:t>
            </a:r>
            <a:r>
              <a:rPr lang="zh-CN" altLang="en-US" dirty="0"/>
              <a:t>构建 </a:t>
            </a:r>
            <a:r>
              <a:rPr lang="en-US" altLang="zh-CN" dirty="0"/>
              <a:t>SPODE</a:t>
            </a:r>
            <a:endParaRPr lang="zh-CN" altLang="en-US" dirty="0"/>
          </a:p>
          <a:p>
            <a:pPr lvl="1"/>
            <a:r>
              <a:rPr lang="zh-CN" altLang="en-US" dirty="0"/>
              <a:t>将具有足够训练数据支撑的</a:t>
            </a:r>
            <a:r>
              <a:rPr lang="en-US" altLang="zh-CN" dirty="0"/>
              <a:t>SPODE</a:t>
            </a:r>
            <a:r>
              <a:rPr lang="zh-CN" altLang="en-US" b="1" dirty="0">
                <a:solidFill>
                  <a:srgbClr val="FF0000"/>
                </a:solidFill>
              </a:rPr>
              <a:t>集群</a:t>
            </a:r>
            <a:r>
              <a:rPr lang="zh-CN" altLang="en-US" dirty="0"/>
              <a:t>起来作为最终结果</a:t>
            </a:r>
          </a:p>
          <a:p>
            <a:pPr lvl="1"/>
            <a:endParaRPr lang="zh-CN" altLang="en-US" dirty="0"/>
          </a:p>
          <a:p>
            <a:pPr lvl="1"/>
            <a:endParaRPr lang="zh-CN" altLang="en-US" dirty="0"/>
          </a:p>
          <a:p>
            <a:pPr marL="325800" lvl="1" indent="0">
              <a:buNone/>
            </a:pPr>
            <a:endParaRPr lang="zh-CN" altLang="en-US" dirty="0"/>
          </a:p>
          <a:p>
            <a:pPr marL="325800" lvl="1" indent="0">
              <a:buNone/>
            </a:pPr>
            <a:endParaRPr lang="zh-CN" altLang="en-US" dirty="0"/>
          </a:p>
          <a:p>
            <a:pPr marL="325800" lvl="1" indent="0">
              <a:buNone/>
            </a:pPr>
            <a:r>
              <a:rPr lang="zh-CN" altLang="en-US" dirty="0"/>
              <a:t>其中，    是在第   个属性上取值     的样本的集合，    为阈值常数</a:t>
            </a:r>
          </a:p>
          <a:p>
            <a:pPr marL="325800" lvl="1" indent="0">
              <a:buNone/>
            </a:pPr>
            <a:endParaRPr lang="zh-CN" altLang="en-US" dirty="0"/>
          </a:p>
          <a:p>
            <a:pPr marL="325800" lvl="1" indent="0">
              <a:buNone/>
            </a:pPr>
            <a:endParaRPr lang="zh-CN" altLang="en-US" dirty="0"/>
          </a:p>
          <a:p>
            <a:pPr marL="325800" lvl="1" indent="0">
              <a:buNone/>
            </a:pPr>
            <a:endParaRPr lang="zh-CN" altLang="en-US" dirty="0"/>
          </a:p>
          <a:p>
            <a:pPr marL="325800" lvl="1" indent="0">
              <a:buNone/>
            </a:pPr>
            <a:r>
              <a:rPr lang="en-US" altLang="zh-CN" dirty="0"/>
              <a:t> </a:t>
            </a:r>
            <a:r>
              <a:rPr lang="zh-CN" altLang="en-US" dirty="0"/>
              <a:t>其中，    是在第   个属性上取值数，      是类别为   且在第   个属性上取值为     的样本集合，</a:t>
            </a:r>
          </a:p>
          <a:p>
            <a:pPr marL="325800" lvl="1" indent="0">
              <a:buNone/>
            </a:pPr>
            <a:endParaRPr lang="en-US" altLang="zh-CN" dirty="0"/>
          </a:p>
          <a:p>
            <a:pPr lvl="1"/>
            <a:endParaRPr lang="zh-CN" altLang="en-US" dirty="0"/>
          </a:p>
          <a:p>
            <a:pPr marL="325800" lvl="1" indent="0">
              <a:buNone/>
            </a:pPr>
            <a:endParaRPr kumimoji="1" lang="zh-CN" altLang="en-US" dirty="0"/>
          </a:p>
          <a:p>
            <a:pPr lvl="1"/>
            <a:endParaRPr kumimoji="1" lang="zh-CN" altLang="en-US" dirty="0"/>
          </a:p>
        </p:txBody>
      </p:sp>
      <p:graphicFrame>
        <p:nvGraphicFramePr>
          <p:cNvPr id="19" name="对象 18"/>
          <p:cNvGraphicFramePr>
            <a:graphicFrameLocks noChangeAspect="1"/>
          </p:cNvGraphicFramePr>
          <p:nvPr>
            <p:extLst>
              <p:ext uri="{D42A27DB-BD31-4B8C-83A1-F6EECF244321}">
                <p14:modId xmlns:p14="http://schemas.microsoft.com/office/powerpoint/2010/main" val="2853637231"/>
              </p:ext>
            </p:extLst>
          </p:nvPr>
        </p:nvGraphicFramePr>
        <p:xfrm>
          <a:off x="1694978" y="2489712"/>
          <a:ext cx="5389563" cy="928687"/>
        </p:xfrm>
        <a:graphic>
          <a:graphicData uri="http://schemas.openxmlformats.org/presentationml/2006/ole">
            <mc:AlternateContent xmlns:mc="http://schemas.openxmlformats.org/markup-compatibility/2006">
              <mc:Choice xmlns:v="urn:schemas-microsoft-com:vml" Requires="v">
                <p:oleObj name="Formula" r:id="rId2" imgW="2888280" imgH="501840" progId="Equation.Ribbit">
                  <p:embed/>
                </p:oleObj>
              </mc:Choice>
              <mc:Fallback>
                <p:oleObj name="Formula" r:id="rId2" imgW="2888280" imgH="501840" progId="Equation.Ribbit">
                  <p:embed/>
                  <p:pic>
                    <p:nvPicPr>
                      <p:cNvPr id="19" name="对象 18"/>
                      <p:cNvPicPr/>
                      <p:nvPr/>
                    </p:nvPicPr>
                    <p:blipFill>
                      <a:blip r:embed="rId3"/>
                      <a:stretch>
                        <a:fillRect/>
                      </a:stretch>
                    </p:blipFill>
                    <p:spPr>
                      <a:xfrm>
                        <a:off x="1694978" y="2489712"/>
                        <a:ext cx="5389563" cy="928687"/>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4131776164"/>
              </p:ext>
            </p:extLst>
          </p:nvPr>
        </p:nvGraphicFramePr>
        <p:xfrm>
          <a:off x="1465708" y="3792685"/>
          <a:ext cx="344487" cy="262340"/>
        </p:xfrm>
        <a:graphic>
          <a:graphicData uri="http://schemas.openxmlformats.org/presentationml/2006/ole">
            <mc:AlternateContent xmlns:mc="http://schemas.openxmlformats.org/markup-compatibility/2006">
              <mc:Choice xmlns:v="urn:schemas-microsoft-com:vml" Requires="v">
                <p:oleObj name="Formula" r:id="rId4" imgW="219960" imgH="169200" progId="Equation.Ribbit">
                  <p:embed/>
                </p:oleObj>
              </mc:Choice>
              <mc:Fallback>
                <p:oleObj name="Formula" r:id="rId4" imgW="219960" imgH="169200" progId="Equation.Ribbit">
                  <p:embed/>
                  <p:pic>
                    <p:nvPicPr>
                      <p:cNvPr id="20" name="对象 19"/>
                      <p:cNvPicPr/>
                      <p:nvPr/>
                    </p:nvPicPr>
                    <p:blipFill>
                      <a:blip r:embed="rId5"/>
                      <a:stretch>
                        <a:fillRect/>
                      </a:stretch>
                    </p:blipFill>
                    <p:spPr>
                      <a:xfrm>
                        <a:off x="1465708" y="3792685"/>
                        <a:ext cx="344487" cy="262340"/>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3895708295"/>
              </p:ext>
            </p:extLst>
          </p:nvPr>
        </p:nvGraphicFramePr>
        <p:xfrm>
          <a:off x="2761260" y="3786170"/>
          <a:ext cx="90042" cy="256272"/>
        </p:xfrm>
        <a:graphic>
          <a:graphicData uri="http://schemas.openxmlformats.org/presentationml/2006/ole">
            <mc:AlternateContent xmlns:mc="http://schemas.openxmlformats.org/markup-compatibility/2006">
              <mc:Choice xmlns:v="urn:schemas-microsoft-com:vml" Requires="v">
                <p:oleObj name="Formula" r:id="rId6" imgW="52200" imgH="152640" progId="Equation.Ribbit">
                  <p:embed/>
                </p:oleObj>
              </mc:Choice>
              <mc:Fallback>
                <p:oleObj name="Formula" r:id="rId6" imgW="52200" imgH="152640" progId="Equation.Ribbit">
                  <p:embed/>
                  <p:pic>
                    <p:nvPicPr>
                      <p:cNvPr id="21" name="对象 20"/>
                      <p:cNvPicPr/>
                      <p:nvPr/>
                    </p:nvPicPr>
                    <p:blipFill>
                      <a:blip r:embed="rId7"/>
                      <a:stretch>
                        <a:fillRect/>
                      </a:stretch>
                    </p:blipFill>
                    <p:spPr>
                      <a:xfrm>
                        <a:off x="2761260" y="3786170"/>
                        <a:ext cx="90042" cy="256272"/>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1902283497"/>
              </p:ext>
            </p:extLst>
          </p:nvPr>
        </p:nvGraphicFramePr>
        <p:xfrm>
          <a:off x="4503987" y="3786170"/>
          <a:ext cx="292539" cy="267101"/>
        </p:xfrm>
        <a:graphic>
          <a:graphicData uri="http://schemas.openxmlformats.org/presentationml/2006/ole">
            <mc:AlternateContent xmlns:mc="http://schemas.openxmlformats.org/markup-compatibility/2006">
              <mc:Choice xmlns:v="urn:schemas-microsoft-com:vml" Requires="v">
                <p:oleObj name="Formula" r:id="rId8" imgW="127080" imgH="119520" progId="Equation.Ribbit">
                  <p:embed/>
                </p:oleObj>
              </mc:Choice>
              <mc:Fallback>
                <p:oleObj name="Formula" r:id="rId8" imgW="127080" imgH="119520" progId="Equation.Ribbit">
                  <p:embed/>
                  <p:pic>
                    <p:nvPicPr>
                      <p:cNvPr id="22" name="对象 21"/>
                      <p:cNvPicPr/>
                      <p:nvPr/>
                    </p:nvPicPr>
                    <p:blipFill>
                      <a:blip r:embed="rId9"/>
                      <a:stretch>
                        <a:fillRect/>
                      </a:stretch>
                    </p:blipFill>
                    <p:spPr>
                      <a:xfrm>
                        <a:off x="4503987" y="3786170"/>
                        <a:ext cx="292539" cy="267101"/>
                      </a:xfrm>
                      <a:prstGeom prst="rect">
                        <a:avLst/>
                      </a:prstGeom>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3662854914"/>
              </p:ext>
            </p:extLst>
          </p:nvPr>
        </p:nvGraphicFramePr>
        <p:xfrm>
          <a:off x="6639084" y="3755105"/>
          <a:ext cx="287337" cy="287337"/>
        </p:xfrm>
        <a:graphic>
          <a:graphicData uri="http://schemas.openxmlformats.org/presentationml/2006/ole">
            <mc:AlternateContent xmlns:mc="http://schemas.openxmlformats.org/markup-compatibility/2006">
              <mc:Choice xmlns:v="urn:schemas-microsoft-com:vml" Requires="v">
                <p:oleObj name="Formula" r:id="rId10" imgW="166680" imgH="171720" progId="Equation.Ribbit">
                  <p:embed/>
                </p:oleObj>
              </mc:Choice>
              <mc:Fallback>
                <p:oleObj name="Formula" r:id="rId10" imgW="166680" imgH="171720" progId="Equation.Ribbit">
                  <p:embed/>
                  <p:pic>
                    <p:nvPicPr>
                      <p:cNvPr id="23" name="对象 22"/>
                      <p:cNvPicPr/>
                      <p:nvPr/>
                    </p:nvPicPr>
                    <p:blipFill>
                      <a:blip r:embed="rId11"/>
                      <a:stretch>
                        <a:fillRect/>
                      </a:stretch>
                    </p:blipFill>
                    <p:spPr>
                      <a:xfrm>
                        <a:off x="6639084" y="3755105"/>
                        <a:ext cx="287337" cy="287337"/>
                      </a:xfrm>
                      <a:prstGeom prst="rect">
                        <a:avLst/>
                      </a:prstGeom>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3140790695"/>
              </p:ext>
            </p:extLst>
          </p:nvPr>
        </p:nvGraphicFramePr>
        <p:xfrm>
          <a:off x="1341438" y="4268538"/>
          <a:ext cx="2452687" cy="682625"/>
        </p:xfrm>
        <a:graphic>
          <a:graphicData uri="http://schemas.openxmlformats.org/presentationml/2006/ole">
            <mc:AlternateContent xmlns:mc="http://schemas.openxmlformats.org/markup-compatibility/2006">
              <mc:Choice xmlns:v="urn:schemas-microsoft-com:vml" Requires="v">
                <p:oleObj name="Formula" r:id="rId12" imgW="1361520" imgH="382320" progId="Equation.Ribbit">
                  <p:embed/>
                </p:oleObj>
              </mc:Choice>
              <mc:Fallback>
                <p:oleObj name="Formula" r:id="rId12" imgW="1361520" imgH="382320" progId="Equation.Ribbit">
                  <p:embed/>
                  <p:pic>
                    <p:nvPicPr>
                      <p:cNvPr id="24" name="对象 23"/>
                      <p:cNvPicPr/>
                      <p:nvPr/>
                    </p:nvPicPr>
                    <p:blipFill>
                      <a:blip r:embed="rId13"/>
                      <a:stretch>
                        <a:fillRect/>
                      </a:stretch>
                    </p:blipFill>
                    <p:spPr>
                      <a:xfrm>
                        <a:off x="1341438" y="4268538"/>
                        <a:ext cx="2452687" cy="682625"/>
                      </a:xfrm>
                      <a:prstGeom prst="rect">
                        <a:avLst/>
                      </a:prstGeom>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1679376684"/>
              </p:ext>
            </p:extLst>
          </p:nvPr>
        </p:nvGraphicFramePr>
        <p:xfrm>
          <a:off x="5046821" y="4266202"/>
          <a:ext cx="3184525" cy="704850"/>
        </p:xfrm>
        <a:graphic>
          <a:graphicData uri="http://schemas.openxmlformats.org/presentationml/2006/ole">
            <mc:AlternateContent xmlns:mc="http://schemas.openxmlformats.org/markup-compatibility/2006">
              <mc:Choice xmlns:v="urn:schemas-microsoft-com:vml" Requires="v">
                <p:oleObj name="Formula" r:id="rId14" imgW="1767960" imgH="395280" progId="Equation.Ribbit">
                  <p:embed/>
                </p:oleObj>
              </mc:Choice>
              <mc:Fallback>
                <p:oleObj name="Formula" r:id="rId14" imgW="1767960" imgH="395280" progId="Equation.Ribbit">
                  <p:embed/>
                  <p:pic>
                    <p:nvPicPr>
                      <p:cNvPr id="25" name="对象 24"/>
                      <p:cNvPicPr/>
                      <p:nvPr/>
                    </p:nvPicPr>
                    <p:blipFill>
                      <a:blip r:embed="rId15"/>
                      <a:stretch>
                        <a:fillRect/>
                      </a:stretch>
                    </p:blipFill>
                    <p:spPr>
                      <a:xfrm>
                        <a:off x="5046821" y="4266202"/>
                        <a:ext cx="3184525" cy="704850"/>
                      </a:xfrm>
                      <a:prstGeom prst="rect">
                        <a:avLst/>
                      </a:prstGeom>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2839032545"/>
              </p:ext>
            </p:extLst>
          </p:nvPr>
        </p:nvGraphicFramePr>
        <p:xfrm>
          <a:off x="1618716" y="5139140"/>
          <a:ext cx="285750" cy="277812"/>
        </p:xfrm>
        <a:graphic>
          <a:graphicData uri="http://schemas.openxmlformats.org/presentationml/2006/ole">
            <mc:AlternateContent xmlns:mc="http://schemas.openxmlformats.org/markup-compatibility/2006">
              <mc:Choice xmlns:v="urn:schemas-microsoft-com:vml" Requires="v">
                <p:oleObj name="Formula" r:id="rId16" imgW="158760" imgH="156240" progId="Equation.Ribbit">
                  <p:embed/>
                </p:oleObj>
              </mc:Choice>
              <mc:Fallback>
                <p:oleObj name="Formula" r:id="rId16" imgW="158760" imgH="156240" progId="Equation.Ribbit">
                  <p:embed/>
                  <p:pic>
                    <p:nvPicPr>
                      <p:cNvPr id="26" name="对象 25"/>
                      <p:cNvPicPr/>
                      <p:nvPr/>
                    </p:nvPicPr>
                    <p:blipFill>
                      <a:blip r:embed="rId17"/>
                      <a:stretch>
                        <a:fillRect/>
                      </a:stretch>
                    </p:blipFill>
                    <p:spPr>
                      <a:xfrm>
                        <a:off x="1618716" y="5139140"/>
                        <a:ext cx="285750" cy="277812"/>
                      </a:xfrm>
                      <a:prstGeom prst="rect">
                        <a:avLst/>
                      </a:prstGeom>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3006215523"/>
              </p:ext>
            </p:extLst>
          </p:nvPr>
        </p:nvGraphicFramePr>
        <p:xfrm>
          <a:off x="2822575" y="5141913"/>
          <a:ext cx="93663" cy="271462"/>
        </p:xfrm>
        <a:graphic>
          <a:graphicData uri="http://schemas.openxmlformats.org/presentationml/2006/ole">
            <mc:AlternateContent xmlns:mc="http://schemas.openxmlformats.org/markup-compatibility/2006">
              <mc:Choice xmlns:v="urn:schemas-microsoft-com:vml" Requires="v">
                <p:oleObj name="Formula" r:id="rId18" imgW="52200" imgH="152640" progId="Equation.Ribbit">
                  <p:embed/>
                </p:oleObj>
              </mc:Choice>
              <mc:Fallback>
                <p:oleObj name="Formula" r:id="rId18" imgW="52200" imgH="152640" progId="Equation.Ribbit">
                  <p:embed/>
                  <p:pic>
                    <p:nvPicPr>
                      <p:cNvPr id="28" name="对象 27"/>
                      <p:cNvPicPr/>
                      <p:nvPr/>
                    </p:nvPicPr>
                    <p:blipFill>
                      <a:blip r:embed="rId7"/>
                      <a:stretch>
                        <a:fillRect/>
                      </a:stretch>
                    </p:blipFill>
                    <p:spPr>
                      <a:xfrm>
                        <a:off x="2822575" y="5141913"/>
                        <a:ext cx="93663" cy="271462"/>
                      </a:xfrm>
                      <a:prstGeom prst="rect">
                        <a:avLst/>
                      </a:prstGeom>
                    </p:spPr>
                  </p:pic>
                </p:oleObj>
              </mc:Fallback>
            </mc:AlternateContent>
          </a:graphicData>
        </a:graphic>
      </p:graphicFrame>
      <p:graphicFrame>
        <p:nvGraphicFramePr>
          <p:cNvPr id="29" name="对象 28"/>
          <p:cNvGraphicFramePr>
            <a:graphicFrameLocks noChangeAspect="1"/>
          </p:cNvGraphicFramePr>
          <p:nvPr>
            <p:extLst>
              <p:ext uri="{D42A27DB-BD31-4B8C-83A1-F6EECF244321}">
                <p14:modId xmlns:p14="http://schemas.microsoft.com/office/powerpoint/2010/main" val="3427400530"/>
              </p:ext>
            </p:extLst>
          </p:nvPr>
        </p:nvGraphicFramePr>
        <p:xfrm>
          <a:off x="5046821" y="5139140"/>
          <a:ext cx="461475" cy="262918"/>
        </p:xfrm>
        <a:graphic>
          <a:graphicData uri="http://schemas.openxmlformats.org/presentationml/2006/ole">
            <mc:AlternateContent xmlns:mc="http://schemas.openxmlformats.org/markup-compatibility/2006">
              <mc:Choice xmlns:v="urn:schemas-microsoft-com:vml" Requires="v">
                <p:oleObj name="Formula" r:id="rId19" imgW="297360" imgH="169200" progId="Equation.Ribbit">
                  <p:embed/>
                </p:oleObj>
              </mc:Choice>
              <mc:Fallback>
                <p:oleObj name="Formula" r:id="rId19" imgW="297360" imgH="169200" progId="Equation.Ribbit">
                  <p:embed/>
                  <p:pic>
                    <p:nvPicPr>
                      <p:cNvPr id="29" name="对象 28"/>
                      <p:cNvPicPr/>
                      <p:nvPr/>
                    </p:nvPicPr>
                    <p:blipFill>
                      <a:blip r:embed="rId20"/>
                      <a:stretch>
                        <a:fillRect/>
                      </a:stretch>
                    </p:blipFill>
                    <p:spPr>
                      <a:xfrm>
                        <a:off x="5046821" y="5139140"/>
                        <a:ext cx="461475" cy="262918"/>
                      </a:xfrm>
                      <a:prstGeom prst="rect">
                        <a:avLst/>
                      </a:prstGeom>
                    </p:spPr>
                  </p:pic>
                </p:oleObj>
              </mc:Fallback>
            </mc:AlternateContent>
          </a:graphicData>
        </a:graphic>
      </p:graphicFrame>
      <p:graphicFrame>
        <p:nvGraphicFramePr>
          <p:cNvPr id="30" name="对象 29"/>
          <p:cNvGraphicFramePr>
            <a:graphicFrameLocks noChangeAspect="1"/>
          </p:cNvGraphicFramePr>
          <p:nvPr>
            <p:extLst>
              <p:ext uri="{D42A27DB-BD31-4B8C-83A1-F6EECF244321}">
                <p14:modId xmlns:p14="http://schemas.microsoft.com/office/powerpoint/2010/main" val="3043121518"/>
              </p:ext>
            </p:extLst>
          </p:nvPr>
        </p:nvGraphicFramePr>
        <p:xfrm>
          <a:off x="6639083" y="5172995"/>
          <a:ext cx="145304" cy="240380"/>
        </p:xfrm>
        <a:graphic>
          <a:graphicData uri="http://schemas.openxmlformats.org/presentationml/2006/ole">
            <mc:AlternateContent xmlns:mc="http://schemas.openxmlformats.org/markup-compatibility/2006">
              <mc:Choice xmlns:v="urn:schemas-microsoft-com:vml" Requires="v">
                <p:oleObj name="Formula" r:id="rId21" imgW="71280" imgH="119520" progId="Equation.Ribbit">
                  <p:embed/>
                </p:oleObj>
              </mc:Choice>
              <mc:Fallback>
                <p:oleObj name="Formula" r:id="rId21" imgW="71280" imgH="119520" progId="Equation.Ribbit">
                  <p:embed/>
                  <p:pic>
                    <p:nvPicPr>
                      <p:cNvPr id="30" name="对象 29"/>
                      <p:cNvPicPr/>
                      <p:nvPr/>
                    </p:nvPicPr>
                    <p:blipFill>
                      <a:blip r:embed="rId22"/>
                      <a:stretch>
                        <a:fillRect/>
                      </a:stretch>
                    </p:blipFill>
                    <p:spPr>
                      <a:xfrm>
                        <a:off x="6639083" y="5172995"/>
                        <a:ext cx="145304" cy="240380"/>
                      </a:xfrm>
                      <a:prstGeom prst="rect">
                        <a:avLst/>
                      </a:prstGeom>
                    </p:spPr>
                  </p:pic>
                </p:oleObj>
              </mc:Fallback>
            </mc:AlternateContent>
          </a:graphicData>
        </a:graphic>
      </p:graphicFrame>
      <p:graphicFrame>
        <p:nvGraphicFramePr>
          <p:cNvPr id="31" name="对象 30"/>
          <p:cNvGraphicFramePr>
            <a:graphicFrameLocks noChangeAspect="1"/>
          </p:cNvGraphicFramePr>
          <p:nvPr>
            <p:extLst>
              <p:ext uri="{D42A27DB-BD31-4B8C-83A1-F6EECF244321}">
                <p14:modId xmlns:p14="http://schemas.microsoft.com/office/powerpoint/2010/main" val="419995298"/>
              </p:ext>
            </p:extLst>
          </p:nvPr>
        </p:nvGraphicFramePr>
        <p:xfrm>
          <a:off x="7721981" y="5130596"/>
          <a:ext cx="95250" cy="271462"/>
        </p:xfrm>
        <a:graphic>
          <a:graphicData uri="http://schemas.openxmlformats.org/presentationml/2006/ole">
            <mc:AlternateContent xmlns:mc="http://schemas.openxmlformats.org/markup-compatibility/2006">
              <mc:Choice xmlns:v="urn:schemas-microsoft-com:vml" Requires="v">
                <p:oleObj name="Formula" r:id="rId23" imgW="52200" imgH="152640" progId="Equation.Ribbit">
                  <p:embed/>
                </p:oleObj>
              </mc:Choice>
              <mc:Fallback>
                <p:oleObj name="Formula" r:id="rId23" imgW="52200" imgH="152640" progId="Equation.Ribbit">
                  <p:embed/>
                  <p:pic>
                    <p:nvPicPr>
                      <p:cNvPr id="31" name="对象 30"/>
                      <p:cNvPicPr/>
                      <p:nvPr/>
                    </p:nvPicPr>
                    <p:blipFill>
                      <a:blip r:embed="rId7"/>
                      <a:stretch>
                        <a:fillRect/>
                      </a:stretch>
                    </p:blipFill>
                    <p:spPr>
                      <a:xfrm>
                        <a:off x="7721981" y="5130596"/>
                        <a:ext cx="95250" cy="271462"/>
                      </a:xfrm>
                      <a:prstGeom prst="rect">
                        <a:avLst/>
                      </a:prstGeom>
                    </p:spPr>
                  </p:pic>
                </p:oleObj>
              </mc:Fallback>
            </mc:AlternateContent>
          </a:graphicData>
        </a:graphic>
      </p:graphicFrame>
      <p:graphicFrame>
        <p:nvGraphicFramePr>
          <p:cNvPr id="32" name="对象 31"/>
          <p:cNvGraphicFramePr>
            <a:graphicFrameLocks noChangeAspect="1"/>
          </p:cNvGraphicFramePr>
          <p:nvPr>
            <p:extLst>
              <p:ext uri="{D42A27DB-BD31-4B8C-83A1-F6EECF244321}">
                <p14:modId xmlns:p14="http://schemas.microsoft.com/office/powerpoint/2010/main" val="23429358"/>
              </p:ext>
            </p:extLst>
          </p:nvPr>
        </p:nvGraphicFramePr>
        <p:xfrm>
          <a:off x="1884981" y="5413375"/>
          <a:ext cx="287655" cy="267679"/>
        </p:xfrm>
        <a:graphic>
          <a:graphicData uri="http://schemas.openxmlformats.org/presentationml/2006/ole">
            <mc:AlternateContent xmlns:mc="http://schemas.openxmlformats.org/markup-compatibility/2006">
              <mc:Choice xmlns:v="urn:schemas-microsoft-com:vml" Requires="v">
                <p:oleObj name="Formula" r:id="rId24" imgW="127080" imgH="119520" progId="Equation.Ribbit">
                  <p:embed/>
                </p:oleObj>
              </mc:Choice>
              <mc:Fallback>
                <p:oleObj name="Formula" r:id="rId24" imgW="127080" imgH="119520" progId="Equation.Ribbit">
                  <p:embed/>
                  <p:pic>
                    <p:nvPicPr>
                      <p:cNvPr id="32" name="对象 31"/>
                      <p:cNvPicPr/>
                      <p:nvPr/>
                    </p:nvPicPr>
                    <p:blipFill>
                      <a:blip r:embed="rId9"/>
                      <a:stretch>
                        <a:fillRect/>
                      </a:stretch>
                    </p:blipFill>
                    <p:spPr>
                      <a:xfrm>
                        <a:off x="1884981" y="5413375"/>
                        <a:ext cx="287655" cy="267679"/>
                      </a:xfrm>
                      <a:prstGeom prst="rect">
                        <a:avLst/>
                      </a:prstGeom>
                    </p:spPr>
                  </p:pic>
                </p:oleObj>
              </mc:Fallback>
            </mc:AlternateContent>
          </a:graphicData>
        </a:graphic>
      </p:graphicFrame>
      <p:sp>
        <p:nvSpPr>
          <p:cNvPr id="2" name="椭圆 1">
            <a:extLst>
              <a:ext uri="{FF2B5EF4-FFF2-40B4-BE49-F238E27FC236}">
                <a16:creationId xmlns:a16="http://schemas.microsoft.com/office/drawing/2014/main" id="{B2D89B15-874C-6F9A-7872-A05535FD3EBB}"/>
              </a:ext>
            </a:extLst>
          </p:cNvPr>
          <p:cNvSpPr/>
          <p:nvPr/>
        </p:nvSpPr>
        <p:spPr>
          <a:xfrm>
            <a:off x="2962727" y="2363133"/>
            <a:ext cx="1427032" cy="1391972"/>
          </a:xfrm>
          <a:prstGeom prst="ellipse">
            <a:avLst/>
          </a:prstGeom>
          <a:noFill/>
          <a:ln w="25400">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08556A6A-0A3E-B576-D0A2-01FAA4A190D2}"/>
              </a:ext>
            </a:extLst>
          </p:cNvPr>
          <p:cNvSpPr txBox="1"/>
          <p:nvPr/>
        </p:nvSpPr>
        <p:spPr>
          <a:xfrm>
            <a:off x="3632984" y="4601720"/>
            <a:ext cx="51007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N</a:t>
            </a:r>
            <a:endParaRPr lang="zh-CN" altLang="en-US" dirty="0"/>
          </a:p>
        </p:txBody>
      </p:sp>
    </p:spTree>
    <p:extLst>
      <p:ext uri="{BB962C8B-B14F-4D97-AF65-F5344CB8AC3E}">
        <p14:creationId xmlns:p14="http://schemas.microsoft.com/office/powerpoint/2010/main" val="4770283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F2480-698C-E40E-AC3E-9F2102C62A4B}"/>
              </a:ext>
            </a:extLst>
          </p:cNvPr>
          <p:cNvSpPr>
            <a:spLocks noGrp="1"/>
          </p:cNvSpPr>
          <p:nvPr>
            <p:ph type="title"/>
          </p:nvPr>
        </p:nvSpPr>
        <p:spPr/>
        <p:txBody>
          <a:bodyPr/>
          <a:lstStyle/>
          <a:p>
            <a:endParaRPr lang="zh-CN" altLang="en-US"/>
          </a:p>
        </p:txBody>
      </p:sp>
      <p:graphicFrame>
        <p:nvGraphicFramePr>
          <p:cNvPr id="5" name="对象 4">
            <a:extLst>
              <a:ext uri="{FF2B5EF4-FFF2-40B4-BE49-F238E27FC236}">
                <a16:creationId xmlns:a16="http://schemas.microsoft.com/office/drawing/2014/main" id="{65C2B0E7-470C-0964-9B26-C39D3C49821E}"/>
              </a:ext>
            </a:extLst>
          </p:cNvPr>
          <p:cNvGraphicFramePr>
            <a:graphicFrameLocks noChangeAspect="1"/>
          </p:cNvGraphicFramePr>
          <p:nvPr>
            <p:extLst>
              <p:ext uri="{D42A27DB-BD31-4B8C-83A1-F6EECF244321}">
                <p14:modId xmlns:p14="http://schemas.microsoft.com/office/powerpoint/2010/main" val="4238307943"/>
              </p:ext>
            </p:extLst>
          </p:nvPr>
        </p:nvGraphicFramePr>
        <p:xfrm>
          <a:off x="5682856" y="2093469"/>
          <a:ext cx="3134119" cy="693693"/>
        </p:xfrm>
        <a:graphic>
          <a:graphicData uri="http://schemas.openxmlformats.org/presentationml/2006/ole">
            <mc:AlternateContent xmlns:mc="http://schemas.openxmlformats.org/markup-compatibility/2006">
              <mc:Choice xmlns:v="urn:schemas-microsoft-com:vml" Requires="v">
                <p:oleObj name="Formula" r:id="rId2" imgW="1767960" imgH="395280" progId="Equation.Ribbit">
                  <p:embed/>
                </p:oleObj>
              </mc:Choice>
              <mc:Fallback>
                <p:oleObj name="Formula" r:id="rId2" imgW="1767960" imgH="395280" progId="Equation.Ribbit">
                  <p:embed/>
                  <p:pic>
                    <p:nvPicPr>
                      <p:cNvPr id="5" name="对象 4">
                        <a:extLst>
                          <a:ext uri="{FF2B5EF4-FFF2-40B4-BE49-F238E27FC236}">
                            <a16:creationId xmlns:a16="http://schemas.microsoft.com/office/drawing/2014/main" id="{65C2B0E7-470C-0964-9B26-C39D3C49821E}"/>
                          </a:ext>
                        </a:extLst>
                      </p:cNvPr>
                      <p:cNvPicPr/>
                      <p:nvPr/>
                    </p:nvPicPr>
                    <p:blipFill>
                      <a:blip r:embed="rId3"/>
                      <a:stretch>
                        <a:fillRect/>
                      </a:stretch>
                    </p:blipFill>
                    <p:spPr>
                      <a:xfrm>
                        <a:off x="5682856" y="2093469"/>
                        <a:ext cx="3134119" cy="693693"/>
                      </a:xfrm>
                      <a:prstGeom prst="rect">
                        <a:avLst/>
                      </a:prstGeom>
                    </p:spPr>
                  </p:pic>
                </p:oleObj>
              </mc:Fallback>
            </mc:AlternateContent>
          </a:graphicData>
        </a:graphic>
      </p:graphicFrame>
      <p:pic>
        <p:nvPicPr>
          <p:cNvPr id="6" name="内容占位符 3">
            <a:extLst>
              <a:ext uri="{FF2B5EF4-FFF2-40B4-BE49-F238E27FC236}">
                <a16:creationId xmlns:a16="http://schemas.microsoft.com/office/drawing/2014/main" id="{CA0B4E06-C44C-E936-19B2-ED0985680334}"/>
              </a:ext>
            </a:extLst>
          </p:cNvPr>
          <p:cNvPicPr>
            <a:picLocks noChangeAspect="1"/>
          </p:cNvPicPr>
          <p:nvPr/>
        </p:nvPicPr>
        <p:blipFill>
          <a:blip r:embed="rId4"/>
          <a:stretch>
            <a:fillRect/>
          </a:stretch>
        </p:blipFill>
        <p:spPr>
          <a:xfrm>
            <a:off x="141314" y="73027"/>
            <a:ext cx="5110754" cy="3220033"/>
          </a:xfrm>
          <a:prstGeom prst="rect">
            <a:avLst/>
          </a:prstGeom>
        </p:spPr>
      </p:pic>
      <p:pic>
        <p:nvPicPr>
          <p:cNvPr id="8" name="图片 7">
            <a:extLst>
              <a:ext uri="{FF2B5EF4-FFF2-40B4-BE49-F238E27FC236}">
                <a16:creationId xmlns:a16="http://schemas.microsoft.com/office/drawing/2014/main" id="{92099E92-B03A-F0E6-2B23-450F817A03A2}"/>
              </a:ext>
            </a:extLst>
          </p:cNvPr>
          <p:cNvPicPr>
            <a:picLocks noChangeAspect="1"/>
          </p:cNvPicPr>
          <p:nvPr/>
        </p:nvPicPr>
        <p:blipFill>
          <a:blip r:embed="rId5"/>
          <a:stretch>
            <a:fillRect/>
          </a:stretch>
        </p:blipFill>
        <p:spPr>
          <a:xfrm>
            <a:off x="260350" y="4070838"/>
            <a:ext cx="6989566" cy="1253213"/>
          </a:xfrm>
          <a:prstGeom prst="rect">
            <a:avLst/>
          </a:prstGeom>
        </p:spPr>
      </p:pic>
      <p:sp>
        <p:nvSpPr>
          <p:cNvPr id="9" name="文本框 8">
            <a:extLst>
              <a:ext uri="{FF2B5EF4-FFF2-40B4-BE49-F238E27FC236}">
                <a16:creationId xmlns:a16="http://schemas.microsoft.com/office/drawing/2014/main" id="{6D89DB38-0702-1D5A-54BB-EF35218E6F62}"/>
              </a:ext>
            </a:extLst>
          </p:cNvPr>
          <p:cNvSpPr txBox="1"/>
          <p:nvPr/>
        </p:nvSpPr>
        <p:spPr>
          <a:xfrm>
            <a:off x="260350" y="3429000"/>
            <a:ext cx="5073825" cy="369332"/>
          </a:xfrm>
          <a:prstGeom prst="rect">
            <a:avLst/>
          </a:prstGeom>
          <a:noFill/>
        </p:spPr>
        <p:txBody>
          <a:bodyPr wrap="none" rtlCol="0">
            <a:spAutoFit/>
          </a:bodyPr>
          <a:lstStyle/>
          <a:p>
            <a:r>
              <a:rPr lang="zh-CN" altLang="en-US" b="1" dirty="0">
                <a:solidFill>
                  <a:schemeClr val="accent6">
                    <a:lumMod val="90000"/>
                    <a:lumOff val="10000"/>
                  </a:schemeClr>
                </a:solidFill>
                <a:latin typeface="仿宋" panose="02010609060101010101" pitchFamily="49" charset="-122"/>
                <a:ea typeface="仿宋" panose="02010609060101010101" pitchFamily="49" charset="-122"/>
              </a:rPr>
              <a:t>上表中，属性维度</a:t>
            </a:r>
            <a:r>
              <a:rPr lang="en-US" altLang="zh-CN" b="1" dirty="0">
                <a:solidFill>
                  <a:schemeClr val="accent6">
                    <a:lumMod val="90000"/>
                    <a:lumOff val="10000"/>
                  </a:schemeClr>
                </a:solidFill>
                <a:latin typeface="仿宋" panose="02010609060101010101" pitchFamily="49" charset="-122"/>
                <a:ea typeface="仿宋" panose="02010609060101010101" pitchFamily="49" charset="-122"/>
              </a:rPr>
              <a:t>d=8</a:t>
            </a:r>
            <a:r>
              <a:rPr lang="zh-CN" altLang="en-US" b="1" dirty="0">
                <a:solidFill>
                  <a:schemeClr val="accent6">
                    <a:lumMod val="90000"/>
                    <a:lumOff val="10000"/>
                  </a:schemeClr>
                </a:solidFill>
                <a:latin typeface="仿宋" panose="02010609060101010101" pitchFamily="49" charset="-122"/>
                <a:ea typeface="仿宋" panose="02010609060101010101" pitchFamily="49" charset="-122"/>
              </a:rPr>
              <a:t>，当</a:t>
            </a:r>
            <a:r>
              <a:rPr lang="en-US" altLang="zh-CN" b="1" dirty="0" err="1">
                <a:solidFill>
                  <a:schemeClr val="accent6">
                    <a:lumMod val="90000"/>
                    <a:lumOff val="10000"/>
                  </a:schemeClr>
                </a:solidFill>
                <a:latin typeface="仿宋" panose="02010609060101010101" pitchFamily="49" charset="-122"/>
                <a:ea typeface="仿宋" panose="02010609060101010101" pitchFamily="49" charset="-122"/>
              </a:rPr>
              <a:t>i</a:t>
            </a:r>
            <a:r>
              <a:rPr lang="en-US" altLang="zh-CN" b="1" dirty="0">
                <a:solidFill>
                  <a:schemeClr val="accent6">
                    <a:lumMod val="90000"/>
                    <a:lumOff val="10000"/>
                  </a:schemeClr>
                </a:solidFill>
                <a:latin typeface="仿宋" panose="02010609060101010101" pitchFamily="49" charset="-122"/>
                <a:ea typeface="仿宋" panose="02010609060101010101" pitchFamily="49" charset="-122"/>
              </a:rPr>
              <a:t>=3,</a:t>
            </a:r>
            <a:r>
              <a:rPr lang="zh-CN" altLang="en-US" b="1" dirty="0">
                <a:solidFill>
                  <a:schemeClr val="accent6">
                    <a:lumMod val="90000"/>
                    <a:lumOff val="10000"/>
                  </a:schemeClr>
                </a:solidFill>
                <a:latin typeface="仿宋" panose="02010609060101010101" pitchFamily="49" charset="-122"/>
                <a:ea typeface="仿宋" panose="02010609060101010101" pitchFamily="49" charset="-122"/>
              </a:rPr>
              <a:t>属性为“敲声”</a:t>
            </a:r>
          </a:p>
        </p:txBody>
      </p:sp>
      <p:sp>
        <p:nvSpPr>
          <p:cNvPr id="11" name="文本框 10">
            <a:extLst>
              <a:ext uri="{FF2B5EF4-FFF2-40B4-BE49-F238E27FC236}">
                <a16:creationId xmlns:a16="http://schemas.microsoft.com/office/drawing/2014/main" id="{B0F4572A-1D67-AC30-ED36-2578387AA6B5}"/>
              </a:ext>
            </a:extLst>
          </p:cNvPr>
          <p:cNvSpPr txBox="1"/>
          <p:nvPr/>
        </p:nvSpPr>
        <p:spPr>
          <a:xfrm>
            <a:off x="5099539" y="3532742"/>
            <a:ext cx="1561970" cy="461665"/>
          </a:xfrm>
          <a:prstGeom prst="rect">
            <a:avLst/>
          </a:prstGeom>
          <a:noFill/>
        </p:spPr>
        <p:txBody>
          <a:bodyPr wrap="square" rtlCol="0">
            <a:spAutoFit/>
          </a:bodyPr>
          <a:lstStyle/>
          <a:p>
            <a:r>
              <a:rPr lang="zh-CN" altLang="en-US" sz="1200" b="1" dirty="0">
                <a:solidFill>
                  <a:srgbClr val="C00000"/>
                </a:solidFill>
              </a:rPr>
              <a:t>敲声有“浊响、沉闷、清脆”</a:t>
            </a:r>
            <a:r>
              <a:rPr lang="en-US" altLang="zh-CN" sz="1200" b="1" dirty="0">
                <a:solidFill>
                  <a:srgbClr val="C00000"/>
                </a:solidFill>
              </a:rPr>
              <a:t>3</a:t>
            </a:r>
            <a:r>
              <a:rPr lang="zh-CN" altLang="en-US" sz="1200" b="1" dirty="0">
                <a:solidFill>
                  <a:srgbClr val="C00000"/>
                </a:solidFill>
              </a:rPr>
              <a:t>种取值</a:t>
            </a:r>
          </a:p>
        </p:txBody>
      </p:sp>
      <p:cxnSp>
        <p:nvCxnSpPr>
          <p:cNvPr id="13" name="直接箭头连接符 12">
            <a:extLst>
              <a:ext uri="{FF2B5EF4-FFF2-40B4-BE49-F238E27FC236}">
                <a16:creationId xmlns:a16="http://schemas.microsoft.com/office/drawing/2014/main" id="{4E49911C-BE51-3923-9DF7-5A21711C5B86}"/>
              </a:ext>
            </a:extLst>
          </p:cNvPr>
          <p:cNvCxnSpPr/>
          <p:nvPr/>
        </p:nvCxnSpPr>
        <p:spPr>
          <a:xfrm flipH="1">
            <a:off x="5092387" y="3934272"/>
            <a:ext cx="483576" cy="436916"/>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7E652EC5-2B0C-E9A7-CAD6-C431ECF278C0}"/>
              </a:ext>
            </a:extLst>
          </p:cNvPr>
          <p:cNvSpPr txBox="1"/>
          <p:nvPr/>
        </p:nvSpPr>
        <p:spPr>
          <a:xfrm>
            <a:off x="5252068" y="5365724"/>
            <a:ext cx="1561970" cy="461665"/>
          </a:xfrm>
          <a:prstGeom prst="rect">
            <a:avLst/>
          </a:prstGeom>
          <a:noFill/>
        </p:spPr>
        <p:txBody>
          <a:bodyPr wrap="square" rtlCol="0">
            <a:spAutoFit/>
          </a:bodyPr>
          <a:lstStyle/>
          <a:p>
            <a:r>
              <a:rPr lang="zh-CN" altLang="en-US" sz="1200" b="1" dirty="0">
                <a:solidFill>
                  <a:srgbClr val="7030A0"/>
                </a:solidFill>
              </a:rPr>
              <a:t>脐部有“凹陷、稍凹、平坦”</a:t>
            </a:r>
            <a:r>
              <a:rPr lang="en-US" altLang="zh-CN" sz="1200" b="1" dirty="0">
                <a:solidFill>
                  <a:srgbClr val="7030A0"/>
                </a:solidFill>
              </a:rPr>
              <a:t>3</a:t>
            </a:r>
            <a:r>
              <a:rPr lang="zh-CN" altLang="en-US" sz="1200" b="1" dirty="0">
                <a:solidFill>
                  <a:srgbClr val="7030A0"/>
                </a:solidFill>
              </a:rPr>
              <a:t>种取值</a:t>
            </a:r>
          </a:p>
        </p:txBody>
      </p:sp>
      <p:sp>
        <p:nvSpPr>
          <p:cNvPr id="15" name="椭圆 14">
            <a:extLst>
              <a:ext uri="{FF2B5EF4-FFF2-40B4-BE49-F238E27FC236}">
                <a16:creationId xmlns:a16="http://schemas.microsoft.com/office/drawing/2014/main" id="{84F30F73-5D03-59CA-65D5-29EEBD6FC518}"/>
              </a:ext>
            </a:extLst>
          </p:cNvPr>
          <p:cNvSpPr/>
          <p:nvPr/>
        </p:nvSpPr>
        <p:spPr>
          <a:xfrm>
            <a:off x="6033053" y="4863372"/>
            <a:ext cx="147939" cy="342900"/>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a:extLst>
              <a:ext uri="{FF2B5EF4-FFF2-40B4-BE49-F238E27FC236}">
                <a16:creationId xmlns:a16="http://schemas.microsoft.com/office/drawing/2014/main" id="{0A3AC1C8-4444-EED3-4B47-7D8B6CE5994A}"/>
              </a:ext>
            </a:extLst>
          </p:cNvPr>
          <p:cNvCxnSpPr>
            <a:cxnSpLocks/>
            <a:endCxn id="15" idx="3"/>
          </p:cNvCxnSpPr>
          <p:nvPr/>
        </p:nvCxnSpPr>
        <p:spPr>
          <a:xfrm flipV="1">
            <a:off x="5728363" y="5156055"/>
            <a:ext cx="326355" cy="21217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438A8D13-3FE7-BCE2-4989-8073A1DAF498}"/>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Layer>
                </a14:imgProps>
              </a:ext>
            </a:extLst>
          </a:blip>
          <a:stretch>
            <a:fillRect/>
          </a:stretch>
        </p:blipFill>
        <p:spPr>
          <a:xfrm>
            <a:off x="5623562" y="1143584"/>
            <a:ext cx="3046398" cy="877362"/>
          </a:xfrm>
          <a:prstGeom prst="rect">
            <a:avLst/>
          </a:prstGeom>
        </p:spPr>
      </p:pic>
      <p:sp>
        <p:nvSpPr>
          <p:cNvPr id="12" name="文本框 11">
            <a:extLst>
              <a:ext uri="{FF2B5EF4-FFF2-40B4-BE49-F238E27FC236}">
                <a16:creationId xmlns:a16="http://schemas.microsoft.com/office/drawing/2014/main" id="{5366C972-023F-77E5-027B-06032DAD01F5}"/>
              </a:ext>
            </a:extLst>
          </p:cNvPr>
          <p:cNvSpPr txBox="1"/>
          <p:nvPr/>
        </p:nvSpPr>
        <p:spPr>
          <a:xfrm>
            <a:off x="5288815" y="4243584"/>
            <a:ext cx="647700" cy="338554"/>
          </a:xfrm>
          <a:prstGeom prst="rect">
            <a:avLst/>
          </a:prstGeom>
          <a:solidFill>
            <a:schemeClr val="bg1"/>
          </a:solid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0.304</a:t>
            </a:r>
            <a:endParaRPr lang="zh-CN" altLang="en-US" sz="1600"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B9A9FBF5-6BC5-890A-D541-E7EF149A83A2}"/>
              </a:ext>
            </a:extLst>
          </p:cNvPr>
          <p:cNvSpPr txBox="1"/>
          <p:nvPr/>
        </p:nvSpPr>
        <p:spPr>
          <a:xfrm>
            <a:off x="7403365" y="5715814"/>
            <a:ext cx="647700" cy="338554"/>
          </a:xfrm>
          <a:prstGeom prst="rect">
            <a:avLst/>
          </a:prstGeom>
          <a:solidFill>
            <a:schemeClr val="bg1"/>
          </a:solid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3</a:t>
            </a:r>
            <a:r>
              <a:rPr lang="en-US" altLang="zh-CN" sz="9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1600" dirty="0">
              <a:latin typeface="Times New Roman" panose="02020603050405020304" pitchFamily="18" charset="0"/>
              <a:cs typeface="Times New Roman" panose="02020603050405020304" pitchFamily="18" charset="0"/>
            </a:endParaRPr>
          </a:p>
        </p:txBody>
      </p:sp>
      <p:pic>
        <p:nvPicPr>
          <p:cNvPr id="20" name="图片 19">
            <a:extLst>
              <a:ext uri="{FF2B5EF4-FFF2-40B4-BE49-F238E27FC236}">
                <a16:creationId xmlns:a16="http://schemas.microsoft.com/office/drawing/2014/main" id="{C677E5E0-6AB9-44DD-F853-B8827801AB2B}"/>
              </a:ext>
            </a:extLst>
          </p:cNvPr>
          <p:cNvPicPr>
            <a:picLocks noChangeAspect="1"/>
          </p:cNvPicPr>
          <p:nvPr/>
        </p:nvPicPr>
        <p:blipFill>
          <a:blip r:embed="rId8"/>
          <a:stretch>
            <a:fillRect/>
          </a:stretch>
        </p:blipFill>
        <p:spPr>
          <a:xfrm>
            <a:off x="4889845" y="4447619"/>
            <a:ext cx="367709" cy="216299"/>
          </a:xfrm>
          <a:prstGeom prst="rect">
            <a:avLst/>
          </a:prstGeom>
        </p:spPr>
      </p:pic>
      <p:sp>
        <p:nvSpPr>
          <p:cNvPr id="21" name="椭圆 20">
            <a:extLst>
              <a:ext uri="{FF2B5EF4-FFF2-40B4-BE49-F238E27FC236}">
                <a16:creationId xmlns:a16="http://schemas.microsoft.com/office/drawing/2014/main" id="{EF8FFD49-1AB4-17AD-B0D2-D5A5164F73AE}"/>
              </a:ext>
            </a:extLst>
          </p:cNvPr>
          <p:cNvSpPr/>
          <p:nvPr/>
        </p:nvSpPr>
        <p:spPr>
          <a:xfrm>
            <a:off x="4879732" y="4447618"/>
            <a:ext cx="212655" cy="249825"/>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123283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目 录</a:t>
            </a:r>
          </a:p>
        </p:txBody>
      </p:sp>
      <p:sp>
        <p:nvSpPr>
          <p:cNvPr id="4" name="内容占位符 3"/>
          <p:cNvSpPr>
            <a:spLocks noGrp="1"/>
          </p:cNvSpPr>
          <p:nvPr>
            <p:ph idx="1"/>
          </p:nvPr>
        </p:nvSpPr>
        <p:spPr>
          <a:xfrm>
            <a:off x="260350" y="1242562"/>
            <a:ext cx="8616950" cy="3698081"/>
          </a:xfrm>
        </p:spPr>
        <p:txBody>
          <a:bodyPr>
            <a:noAutofit/>
          </a:bodyPr>
          <a:lstStyle/>
          <a:p>
            <a:pPr>
              <a:lnSpc>
                <a:spcPct val="150000"/>
              </a:lnSpc>
            </a:pPr>
            <a:r>
              <a:rPr lang="zh-CN" altLang="en-US" b="1" dirty="0">
                <a:solidFill>
                  <a:schemeClr val="bg1">
                    <a:lumMod val="85000"/>
                  </a:schemeClr>
                </a:solidFill>
                <a:latin typeface="+mn-ea"/>
                <a:ea typeface="+mn-ea"/>
                <a:cs typeface="宋体"/>
              </a:rPr>
              <a:t>贝叶斯决策论</a:t>
            </a:r>
            <a:endParaRPr lang="en-US" altLang="zh-CN" b="1" dirty="0">
              <a:solidFill>
                <a:schemeClr val="bg1">
                  <a:lumMod val="85000"/>
                </a:schemeClr>
              </a:solidFill>
              <a:latin typeface="+mn-ea"/>
              <a:ea typeface="+mn-ea"/>
              <a:cs typeface="宋体"/>
            </a:endParaRPr>
          </a:p>
          <a:p>
            <a:pPr>
              <a:lnSpc>
                <a:spcPct val="150000"/>
              </a:lnSpc>
            </a:pPr>
            <a:r>
              <a:rPr lang="zh-CN" altLang="en-US" b="1" dirty="0">
                <a:solidFill>
                  <a:schemeClr val="bg1">
                    <a:lumMod val="85000"/>
                  </a:schemeClr>
                </a:solidFill>
                <a:latin typeface="+mn-ea"/>
                <a:ea typeface="+mn-ea"/>
                <a:cs typeface="宋体"/>
              </a:rPr>
              <a:t>极大似然估计</a:t>
            </a:r>
            <a:endParaRPr lang="en-US" altLang="zh-CN" b="1" dirty="0">
              <a:solidFill>
                <a:schemeClr val="bg1">
                  <a:lumMod val="85000"/>
                </a:schemeClr>
              </a:solidFill>
              <a:latin typeface="+mn-ea"/>
              <a:ea typeface="+mn-ea"/>
              <a:cs typeface="宋体"/>
            </a:endParaRPr>
          </a:p>
          <a:p>
            <a:pPr>
              <a:lnSpc>
                <a:spcPct val="150000"/>
              </a:lnSpc>
            </a:pPr>
            <a:r>
              <a:rPr lang="zh-CN" altLang="en-US" b="1" dirty="0">
                <a:solidFill>
                  <a:schemeClr val="bg1">
                    <a:lumMod val="85000"/>
                  </a:schemeClr>
                </a:solidFill>
                <a:latin typeface="+mn-ea"/>
                <a:ea typeface="+mn-ea"/>
                <a:cs typeface="宋体"/>
              </a:rPr>
              <a:t>朴素贝叶斯分类器</a:t>
            </a:r>
            <a:endParaRPr lang="en-US" altLang="zh-CN" b="1" dirty="0">
              <a:solidFill>
                <a:schemeClr val="bg1">
                  <a:lumMod val="85000"/>
                </a:schemeClr>
              </a:solidFill>
              <a:latin typeface="+mn-ea"/>
              <a:ea typeface="+mn-ea"/>
              <a:cs typeface="宋体"/>
            </a:endParaRPr>
          </a:p>
          <a:p>
            <a:pPr>
              <a:lnSpc>
                <a:spcPct val="150000"/>
              </a:lnSpc>
            </a:pPr>
            <a:r>
              <a:rPr lang="zh-CN" altLang="en-US" b="1" dirty="0">
                <a:solidFill>
                  <a:schemeClr val="bg1">
                    <a:lumMod val="85000"/>
                  </a:schemeClr>
                </a:solidFill>
                <a:latin typeface="+mn-ea"/>
                <a:ea typeface="+mn-ea"/>
                <a:cs typeface="宋体"/>
              </a:rPr>
              <a:t>半朴素贝叶斯分类器</a:t>
            </a:r>
            <a:endParaRPr lang="en-US" altLang="zh-CN" b="1" dirty="0">
              <a:solidFill>
                <a:schemeClr val="bg1">
                  <a:lumMod val="85000"/>
                </a:schemeClr>
              </a:solidFill>
              <a:latin typeface="+mn-ea"/>
              <a:ea typeface="+mn-ea"/>
              <a:cs typeface="宋体"/>
            </a:endParaRPr>
          </a:p>
          <a:p>
            <a:pPr>
              <a:lnSpc>
                <a:spcPct val="150000"/>
              </a:lnSpc>
            </a:pPr>
            <a:r>
              <a:rPr lang="zh-CN" altLang="en-US" b="1" dirty="0">
                <a:latin typeface="+mn-ea"/>
                <a:ea typeface="+mn-ea"/>
                <a:cs typeface="宋体"/>
              </a:rPr>
              <a:t>贝叶斯网</a:t>
            </a:r>
            <a:endParaRPr lang="en-US" altLang="zh-CN" b="1" dirty="0">
              <a:latin typeface="+mn-ea"/>
              <a:ea typeface="+mn-ea"/>
              <a:cs typeface="宋体"/>
            </a:endParaRPr>
          </a:p>
          <a:p>
            <a:pPr>
              <a:lnSpc>
                <a:spcPct val="150000"/>
              </a:lnSpc>
            </a:pPr>
            <a:r>
              <a:rPr lang="en-US" altLang="zh-CN" b="1" dirty="0">
                <a:solidFill>
                  <a:schemeClr val="bg1">
                    <a:lumMod val="85000"/>
                  </a:schemeClr>
                </a:solidFill>
                <a:latin typeface="Verdana" charset="0"/>
                <a:ea typeface="Verdana" charset="0"/>
                <a:cs typeface="Verdana" charset="0"/>
              </a:rPr>
              <a:t>EM</a:t>
            </a:r>
            <a:r>
              <a:rPr lang="zh-CN" altLang="en-US" b="1" dirty="0">
                <a:solidFill>
                  <a:schemeClr val="bg1">
                    <a:lumMod val="85000"/>
                  </a:schemeClr>
                </a:solidFill>
                <a:latin typeface="+mn-ea"/>
                <a:ea typeface="+mn-ea"/>
                <a:cs typeface="宋体"/>
              </a:rPr>
              <a:t>算法</a:t>
            </a:r>
            <a:endParaRPr lang="en-US" altLang="zh-CN" b="1" dirty="0">
              <a:solidFill>
                <a:schemeClr val="bg1">
                  <a:lumMod val="85000"/>
                </a:schemeClr>
              </a:solidFill>
              <a:latin typeface="+mn-ea"/>
              <a:ea typeface="+mn-ea"/>
              <a:cs typeface="宋体"/>
            </a:endParaRPr>
          </a:p>
        </p:txBody>
      </p:sp>
    </p:spTree>
    <p:extLst>
      <p:ext uri="{BB962C8B-B14F-4D97-AF65-F5344CB8AC3E}">
        <p14:creationId xmlns:p14="http://schemas.microsoft.com/office/powerpoint/2010/main" val="13250787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贝叶斯网</a:t>
            </a:r>
            <a:endParaRPr lang="zh-CN" altLang="en-US" dirty="0">
              <a:latin typeface="+mj-ea"/>
              <a:ea typeface="+mj-ea"/>
            </a:endParaRPr>
          </a:p>
        </p:txBody>
      </p:sp>
      <p:sp>
        <p:nvSpPr>
          <p:cNvPr id="2" name="内容占位符 1"/>
          <p:cNvSpPr>
            <a:spLocks noGrp="1"/>
          </p:cNvSpPr>
          <p:nvPr>
            <p:ph sz="quarter" idx="14"/>
          </p:nvPr>
        </p:nvSpPr>
        <p:spPr>
          <a:xfrm>
            <a:off x="173851" y="1040891"/>
            <a:ext cx="8723013" cy="5174557"/>
          </a:xfrm>
        </p:spPr>
        <p:txBody>
          <a:bodyPr>
            <a:normAutofit/>
          </a:bodyPr>
          <a:lstStyle/>
          <a:p>
            <a:r>
              <a:rPr lang="zh-CN" altLang="en-US" dirty="0">
                <a:latin typeface="+mn-ea"/>
                <a:ea typeface="+mn-ea"/>
                <a:cs typeface="宋体"/>
              </a:rPr>
              <a:t>贝叶斯网 </a:t>
            </a:r>
            <a:r>
              <a:rPr lang="en-US" altLang="zh-CN" dirty="0">
                <a:latin typeface="+mn-ea"/>
                <a:ea typeface="+mn-ea"/>
                <a:cs typeface="宋体"/>
              </a:rPr>
              <a:t>(</a:t>
            </a:r>
            <a:r>
              <a:rPr lang="en-US" altLang="zh-CN" dirty="0">
                <a:latin typeface="Verdana" charset="0"/>
                <a:ea typeface="Verdana" charset="0"/>
                <a:cs typeface="Verdana" charset="0"/>
              </a:rPr>
              <a:t>Bayesian network</a:t>
            </a:r>
            <a:r>
              <a:rPr lang="en-US" altLang="zh-CN" dirty="0">
                <a:latin typeface="+mn-ea"/>
                <a:ea typeface="+mn-ea"/>
                <a:cs typeface="宋体"/>
              </a:rPr>
              <a:t>)</a:t>
            </a:r>
            <a:r>
              <a:rPr lang="zh-CN" altLang="en-US" dirty="0">
                <a:latin typeface="+mn-ea"/>
                <a:ea typeface="+mn-ea"/>
                <a:cs typeface="宋体"/>
              </a:rPr>
              <a:t>亦称“信念网”</a:t>
            </a:r>
            <a:r>
              <a:rPr lang="en-US" altLang="zh-CN" dirty="0">
                <a:latin typeface="+mn-ea"/>
                <a:ea typeface="+mn-ea"/>
                <a:cs typeface="宋体"/>
              </a:rPr>
              <a:t>(</a:t>
            </a:r>
            <a:r>
              <a:rPr lang="en-US" altLang="zh-CN" dirty="0">
                <a:latin typeface="Verdana" charset="0"/>
                <a:ea typeface="Verdana" charset="0"/>
                <a:cs typeface="Verdana" charset="0"/>
              </a:rPr>
              <a:t>brief network</a:t>
            </a:r>
            <a:r>
              <a:rPr lang="en-US" altLang="zh-CN" dirty="0">
                <a:latin typeface="+mn-ea"/>
                <a:ea typeface="+mn-ea"/>
                <a:cs typeface="宋体"/>
              </a:rPr>
              <a:t>)</a:t>
            </a:r>
            <a:r>
              <a:rPr lang="zh-CN" altLang="en-US" dirty="0">
                <a:latin typeface="+mn-ea"/>
                <a:ea typeface="+mn-ea"/>
                <a:cs typeface="宋体"/>
              </a:rPr>
              <a:t>，它借助</a:t>
            </a:r>
            <a:r>
              <a:rPr lang="zh-CN" altLang="en-US" b="1" dirty="0">
                <a:solidFill>
                  <a:srgbClr val="FF0000"/>
                </a:solidFill>
                <a:latin typeface="+mn-ea"/>
                <a:ea typeface="+mn-ea"/>
                <a:cs typeface="宋体"/>
              </a:rPr>
              <a:t>有向无环图</a:t>
            </a:r>
            <a:r>
              <a:rPr lang="zh-CN" altLang="en-US" dirty="0">
                <a:latin typeface="+mn-ea"/>
                <a:ea typeface="+mn-ea"/>
                <a:cs typeface="宋体"/>
              </a:rPr>
              <a:t> </a:t>
            </a:r>
            <a:r>
              <a:rPr lang="en-US" altLang="zh-CN" dirty="0">
                <a:latin typeface="+mn-ea"/>
                <a:ea typeface="+mn-ea"/>
                <a:cs typeface="宋体"/>
              </a:rPr>
              <a:t>(</a:t>
            </a:r>
            <a:r>
              <a:rPr lang="en-US" altLang="zh-CN" dirty="0">
                <a:latin typeface="Verdana" charset="0"/>
                <a:ea typeface="Verdana" charset="0"/>
                <a:cs typeface="Verdana" charset="0"/>
              </a:rPr>
              <a:t>Directed Acyclic Graph, DAG</a:t>
            </a:r>
            <a:r>
              <a:rPr lang="en-US" altLang="zh-CN" dirty="0">
                <a:latin typeface="+mn-ea"/>
                <a:ea typeface="+mn-ea"/>
                <a:cs typeface="宋体"/>
              </a:rPr>
              <a:t>)</a:t>
            </a:r>
            <a:r>
              <a:rPr lang="zh-CN" altLang="en-US" dirty="0">
                <a:latin typeface="+mn-ea"/>
                <a:ea typeface="+mn-ea"/>
                <a:cs typeface="宋体"/>
              </a:rPr>
              <a:t>来</a:t>
            </a:r>
            <a:r>
              <a:rPr lang="zh-CN" altLang="en-US" b="1" dirty="0">
                <a:solidFill>
                  <a:srgbClr val="FF0000"/>
                </a:solidFill>
                <a:latin typeface="+mn-ea"/>
                <a:ea typeface="+mn-ea"/>
                <a:cs typeface="宋体"/>
              </a:rPr>
              <a:t>刻画属性间的依赖关系</a:t>
            </a:r>
            <a:r>
              <a:rPr lang="zh-CN" altLang="en-US" dirty="0">
                <a:latin typeface="+mn-ea"/>
                <a:ea typeface="+mn-ea"/>
                <a:cs typeface="宋体"/>
              </a:rPr>
              <a:t>，并使用条件概率表 </a:t>
            </a:r>
            <a:r>
              <a:rPr lang="en-US" altLang="zh-CN" dirty="0">
                <a:latin typeface="+mn-ea"/>
                <a:ea typeface="+mn-ea"/>
                <a:cs typeface="宋体"/>
              </a:rPr>
              <a:t>(</a:t>
            </a:r>
            <a:r>
              <a:rPr lang="en-US" altLang="zh-CN" dirty="0">
                <a:latin typeface="Verdana" charset="0"/>
                <a:ea typeface="Verdana" charset="0"/>
                <a:cs typeface="Verdana" charset="0"/>
              </a:rPr>
              <a:t>Conditional Probability Table, CPT</a:t>
            </a:r>
            <a:r>
              <a:rPr lang="en-US" altLang="zh-CN" dirty="0">
                <a:latin typeface="+mn-ea"/>
                <a:ea typeface="+mn-ea"/>
                <a:cs typeface="宋体"/>
              </a:rPr>
              <a:t>)</a:t>
            </a:r>
            <a:r>
              <a:rPr lang="zh-CN" altLang="en-US" dirty="0">
                <a:latin typeface="+mn-ea"/>
                <a:ea typeface="+mn-ea"/>
                <a:cs typeface="宋体"/>
              </a:rPr>
              <a:t>来表述属性的联合概率分布。</a:t>
            </a:r>
          </a:p>
          <a:p>
            <a:endParaRPr lang="zh-CN" altLang="en-US" dirty="0">
              <a:latin typeface="+mn-ea"/>
              <a:ea typeface="+mn-ea"/>
              <a:cs typeface="宋体"/>
            </a:endParaRPr>
          </a:p>
          <a:p>
            <a:endParaRPr lang="zh-CN" altLang="en-US" dirty="0">
              <a:latin typeface="+mn-ea"/>
              <a:ea typeface="+mn-ea"/>
              <a:cs typeface="宋体"/>
            </a:endParaRPr>
          </a:p>
          <a:p>
            <a:endParaRPr lang="zh-CN" altLang="en-US" dirty="0">
              <a:latin typeface="+mn-ea"/>
              <a:ea typeface="+mn-ea"/>
              <a:cs typeface="宋体"/>
            </a:endParaRPr>
          </a:p>
          <a:p>
            <a:endParaRPr lang="zh-CN" altLang="en-US" dirty="0">
              <a:latin typeface="+mn-ea"/>
              <a:ea typeface="+mn-ea"/>
              <a:cs typeface="宋体"/>
            </a:endParaRPr>
          </a:p>
          <a:p>
            <a:pPr marL="0" indent="0">
              <a:buNone/>
            </a:pPr>
            <a:r>
              <a:rPr lang="zh-CN" altLang="en-US" dirty="0">
                <a:latin typeface="+mn-ea"/>
                <a:ea typeface="+mn-ea"/>
                <a:cs typeface="宋体"/>
              </a:rPr>
              <a:t>			</a:t>
            </a:r>
          </a:p>
          <a:p>
            <a:endParaRPr lang="en-US" altLang="zh-CN" dirty="0">
              <a:latin typeface="宋体"/>
              <a:ea typeface="宋体"/>
              <a:cs typeface="宋体"/>
            </a:endParaRPr>
          </a:p>
          <a:p>
            <a:endParaRPr lang="en-US" altLang="zh-CN" dirty="0">
              <a:latin typeface="+mn-ea"/>
              <a:ea typeface="+mn-ea"/>
              <a:cs typeface="宋体"/>
            </a:endParaRPr>
          </a:p>
          <a:p>
            <a:endParaRPr kumimoji="1" lang="zh-CN" altLang="en-US" dirty="0">
              <a:latin typeface="+mn-ea"/>
              <a:ea typeface="+mn-ea"/>
            </a:endParaRPr>
          </a:p>
        </p:txBody>
      </p:sp>
    </p:spTree>
    <p:extLst>
      <p:ext uri="{BB962C8B-B14F-4D97-AF65-F5344CB8AC3E}">
        <p14:creationId xmlns:p14="http://schemas.microsoft.com/office/powerpoint/2010/main" val="18615070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贝叶斯网</a:t>
            </a:r>
            <a:endParaRPr lang="zh-CN" altLang="en-US" dirty="0">
              <a:latin typeface="+mj-ea"/>
              <a:ea typeface="+mj-ea"/>
            </a:endParaRPr>
          </a:p>
        </p:txBody>
      </p:sp>
      <p:sp>
        <p:nvSpPr>
          <p:cNvPr id="2" name="内容占位符 1"/>
          <p:cNvSpPr>
            <a:spLocks noGrp="1"/>
          </p:cNvSpPr>
          <p:nvPr>
            <p:ph sz="quarter" idx="14"/>
          </p:nvPr>
        </p:nvSpPr>
        <p:spPr>
          <a:xfrm>
            <a:off x="173851" y="1040891"/>
            <a:ext cx="8723013" cy="5407534"/>
          </a:xfrm>
        </p:spPr>
        <p:txBody>
          <a:bodyPr>
            <a:normAutofit/>
          </a:bodyPr>
          <a:lstStyle/>
          <a:p>
            <a:r>
              <a:rPr lang="zh-CN" altLang="en-US" dirty="0">
                <a:latin typeface="+mn-ea"/>
                <a:ea typeface="+mn-ea"/>
                <a:cs typeface="宋体"/>
              </a:rPr>
              <a:t>贝叶斯网 </a:t>
            </a:r>
            <a:r>
              <a:rPr lang="en-US" altLang="zh-CN" dirty="0">
                <a:latin typeface="+mn-ea"/>
                <a:ea typeface="+mn-ea"/>
                <a:cs typeface="宋体"/>
              </a:rPr>
              <a:t>(</a:t>
            </a:r>
            <a:r>
              <a:rPr lang="en-US" altLang="zh-CN" dirty="0">
                <a:latin typeface="Verdana" charset="0"/>
                <a:ea typeface="Verdana" charset="0"/>
                <a:cs typeface="Verdana" charset="0"/>
              </a:rPr>
              <a:t>Bayesian network</a:t>
            </a:r>
            <a:r>
              <a:rPr lang="en-US" altLang="zh-CN" dirty="0">
                <a:latin typeface="+mn-ea"/>
                <a:ea typeface="+mn-ea"/>
                <a:cs typeface="宋体"/>
              </a:rPr>
              <a:t>)</a:t>
            </a:r>
            <a:r>
              <a:rPr lang="zh-CN" altLang="en-US" dirty="0">
                <a:latin typeface="+mn-ea"/>
                <a:ea typeface="+mn-ea"/>
                <a:cs typeface="宋体"/>
              </a:rPr>
              <a:t>亦称“信念网”</a:t>
            </a:r>
            <a:r>
              <a:rPr lang="en-US" altLang="zh-CN" dirty="0">
                <a:latin typeface="+mn-ea"/>
                <a:ea typeface="+mn-ea"/>
                <a:cs typeface="宋体"/>
              </a:rPr>
              <a:t>(</a:t>
            </a:r>
            <a:r>
              <a:rPr lang="en-US" altLang="zh-CN" dirty="0">
                <a:latin typeface="Verdana" charset="0"/>
                <a:ea typeface="Verdana" charset="0"/>
                <a:cs typeface="Verdana" charset="0"/>
              </a:rPr>
              <a:t>brief network</a:t>
            </a:r>
            <a:r>
              <a:rPr lang="en-US" altLang="zh-CN" dirty="0">
                <a:latin typeface="+mn-ea"/>
                <a:ea typeface="+mn-ea"/>
                <a:cs typeface="宋体"/>
              </a:rPr>
              <a:t>)</a:t>
            </a:r>
            <a:r>
              <a:rPr lang="zh-CN" altLang="en-US" dirty="0">
                <a:latin typeface="+mn-ea"/>
                <a:ea typeface="+mn-ea"/>
                <a:cs typeface="宋体"/>
              </a:rPr>
              <a:t>，它借助有向无环图 </a:t>
            </a:r>
            <a:r>
              <a:rPr lang="en-US" altLang="zh-CN" dirty="0">
                <a:latin typeface="+mn-ea"/>
                <a:ea typeface="+mn-ea"/>
                <a:cs typeface="宋体"/>
              </a:rPr>
              <a:t>(</a:t>
            </a:r>
            <a:r>
              <a:rPr lang="en-US" altLang="zh-CN" dirty="0">
                <a:latin typeface="Verdana" charset="0"/>
                <a:ea typeface="Verdana" charset="0"/>
                <a:cs typeface="Verdana" charset="0"/>
              </a:rPr>
              <a:t>Directed Acyclic Graph, DAG</a:t>
            </a:r>
            <a:r>
              <a:rPr lang="en-US" altLang="zh-CN" dirty="0">
                <a:latin typeface="+mn-ea"/>
                <a:ea typeface="+mn-ea"/>
                <a:cs typeface="宋体"/>
              </a:rPr>
              <a:t>)</a:t>
            </a:r>
            <a:r>
              <a:rPr lang="zh-CN" altLang="en-US" dirty="0">
                <a:latin typeface="+mn-ea"/>
                <a:ea typeface="+mn-ea"/>
                <a:cs typeface="宋体"/>
              </a:rPr>
              <a:t>来刻画属性间的依赖关系，并使用条件概率表 </a:t>
            </a:r>
            <a:r>
              <a:rPr lang="en-US" altLang="zh-CN" dirty="0">
                <a:latin typeface="+mn-ea"/>
                <a:ea typeface="+mn-ea"/>
                <a:cs typeface="宋体"/>
              </a:rPr>
              <a:t>(</a:t>
            </a:r>
            <a:r>
              <a:rPr lang="en-US" altLang="zh-CN" dirty="0">
                <a:latin typeface="Verdana" charset="0"/>
                <a:ea typeface="Verdana" charset="0"/>
                <a:cs typeface="Verdana" charset="0"/>
              </a:rPr>
              <a:t>Conditional Probability Table, CPT</a:t>
            </a:r>
            <a:r>
              <a:rPr lang="en-US" altLang="zh-CN" dirty="0">
                <a:latin typeface="+mn-ea"/>
                <a:ea typeface="+mn-ea"/>
                <a:cs typeface="宋体"/>
              </a:rPr>
              <a:t>)</a:t>
            </a:r>
            <a:r>
              <a:rPr lang="zh-CN" altLang="en-US" dirty="0">
                <a:latin typeface="+mn-ea"/>
                <a:ea typeface="+mn-ea"/>
                <a:cs typeface="宋体"/>
              </a:rPr>
              <a:t>来表述属性的联合概率分布。</a:t>
            </a:r>
          </a:p>
          <a:p>
            <a:endParaRPr lang="zh-CN" altLang="en-US" dirty="0">
              <a:latin typeface="+mn-ea"/>
              <a:ea typeface="+mn-ea"/>
              <a:cs typeface="宋体"/>
            </a:endParaRPr>
          </a:p>
          <a:p>
            <a:endParaRPr lang="zh-CN" altLang="en-US" dirty="0">
              <a:latin typeface="+mn-ea"/>
              <a:ea typeface="+mn-ea"/>
              <a:cs typeface="宋体"/>
            </a:endParaRPr>
          </a:p>
          <a:p>
            <a:endParaRPr lang="zh-CN" altLang="en-US" dirty="0">
              <a:latin typeface="+mn-ea"/>
              <a:ea typeface="+mn-ea"/>
              <a:cs typeface="宋体"/>
            </a:endParaRPr>
          </a:p>
          <a:p>
            <a:pPr marL="0" indent="0">
              <a:buNone/>
            </a:pPr>
            <a:r>
              <a:rPr lang="zh-CN" altLang="en-US" dirty="0">
                <a:latin typeface="+mn-ea"/>
                <a:ea typeface="+mn-ea"/>
                <a:cs typeface="宋体"/>
              </a:rPr>
              <a:t>		</a:t>
            </a:r>
          </a:p>
          <a:p>
            <a:pPr marL="0" indent="0" algn="ctr">
              <a:buNone/>
            </a:pPr>
            <a:r>
              <a:rPr lang="zh-CN" altLang="en-US" sz="1800" dirty="0">
                <a:latin typeface="+mn-ea"/>
                <a:ea typeface="+mn-ea"/>
                <a:cs typeface="宋体"/>
              </a:rPr>
              <a:t>图</a:t>
            </a:r>
            <a:r>
              <a:rPr lang="en-US" altLang="zh-CN" sz="1800" dirty="0">
                <a:latin typeface="+mn-ea"/>
                <a:ea typeface="+mn-ea"/>
                <a:cs typeface="宋体"/>
              </a:rPr>
              <a:t>7.2 </a:t>
            </a:r>
            <a:r>
              <a:rPr lang="zh-CN" altLang="en-US" sz="1800" dirty="0">
                <a:latin typeface="+mn-ea"/>
                <a:ea typeface="+mn-ea"/>
                <a:cs typeface="宋体"/>
              </a:rPr>
              <a:t>西瓜问题的一种贝叶斯网结构以及属性“根蒂”的条件概率表</a:t>
            </a:r>
          </a:p>
          <a:p>
            <a:endParaRPr lang="zh-CN" altLang="en-US" dirty="0">
              <a:latin typeface="宋体"/>
              <a:ea typeface="宋体"/>
              <a:cs typeface="宋体"/>
            </a:endParaRPr>
          </a:p>
          <a:p>
            <a:r>
              <a:rPr lang="zh-CN" altLang="en-US" dirty="0">
                <a:latin typeface="+mn-ea"/>
                <a:ea typeface="+mn-ea"/>
                <a:cs typeface="宋体"/>
              </a:rPr>
              <a:t>从</a:t>
            </a:r>
            <a:r>
              <a:rPr lang="zh-CN" altLang="en-US" dirty="0">
                <a:solidFill>
                  <a:srgbClr val="FF0000"/>
                </a:solidFill>
                <a:latin typeface="+mn-ea"/>
                <a:ea typeface="+mn-ea"/>
                <a:cs typeface="宋体"/>
              </a:rPr>
              <a:t>网络图结构</a:t>
            </a:r>
            <a:r>
              <a:rPr lang="zh-CN" altLang="en-US" dirty="0">
                <a:latin typeface="+mn-ea"/>
                <a:ea typeface="+mn-ea"/>
                <a:cs typeface="宋体"/>
              </a:rPr>
              <a:t>可以看出</a:t>
            </a:r>
            <a:r>
              <a:rPr lang="en-US" altLang="zh-CN" dirty="0">
                <a:latin typeface="+mn-ea"/>
                <a:ea typeface="+mn-ea"/>
                <a:cs typeface="宋体"/>
              </a:rPr>
              <a:t> -&gt; </a:t>
            </a:r>
            <a:r>
              <a:rPr lang="zh-CN" altLang="en-US" dirty="0">
                <a:latin typeface="+mn-ea"/>
                <a:ea typeface="+mn-ea"/>
                <a:cs typeface="宋体"/>
              </a:rPr>
              <a:t>“色泽”直接依赖于“好瓜”和“甜度”</a:t>
            </a:r>
          </a:p>
          <a:p>
            <a:r>
              <a:rPr lang="zh-CN" altLang="en-US" dirty="0">
                <a:latin typeface="+mn-ea"/>
                <a:ea typeface="+mn-ea"/>
                <a:cs typeface="宋体"/>
              </a:rPr>
              <a:t>从</a:t>
            </a:r>
            <a:r>
              <a:rPr lang="zh-CN" altLang="en-US" dirty="0">
                <a:solidFill>
                  <a:srgbClr val="FF0000"/>
                </a:solidFill>
                <a:latin typeface="+mn-ea"/>
                <a:ea typeface="+mn-ea"/>
                <a:cs typeface="宋体"/>
              </a:rPr>
              <a:t>条件概率表</a:t>
            </a:r>
            <a:r>
              <a:rPr lang="zh-CN" altLang="en-US" dirty="0">
                <a:latin typeface="+mn-ea"/>
                <a:ea typeface="+mn-ea"/>
                <a:cs typeface="宋体"/>
              </a:rPr>
              <a:t>可以得到</a:t>
            </a:r>
            <a:r>
              <a:rPr lang="en-US" altLang="zh-CN" dirty="0">
                <a:latin typeface="+mn-ea"/>
                <a:ea typeface="+mn-ea"/>
                <a:cs typeface="宋体"/>
              </a:rPr>
              <a:t> -&gt; </a:t>
            </a:r>
            <a:r>
              <a:rPr lang="zh-CN" altLang="en-US" dirty="0">
                <a:latin typeface="+mn-ea"/>
                <a:ea typeface="+mn-ea"/>
                <a:cs typeface="宋体"/>
              </a:rPr>
              <a:t>“根蒂”对“甜度”的量化依赖关系</a:t>
            </a:r>
            <a:r>
              <a:rPr lang="en-US" altLang="zh-CN" dirty="0">
                <a:latin typeface="+mn-ea"/>
                <a:ea typeface="+mn-ea"/>
                <a:cs typeface="宋体"/>
              </a:rPr>
              <a:t> </a:t>
            </a:r>
            <a:r>
              <a:rPr lang="en-US" altLang="zh-CN" dirty="0">
                <a:solidFill>
                  <a:srgbClr val="FF0000"/>
                </a:solidFill>
                <a:latin typeface="+mn-ea"/>
                <a:ea typeface="+mn-ea"/>
                <a:cs typeface="Times"/>
              </a:rPr>
              <a:t>P</a:t>
            </a:r>
            <a:r>
              <a:rPr lang="en-US" altLang="zh-CN" dirty="0">
                <a:solidFill>
                  <a:srgbClr val="FF0000"/>
                </a:solidFill>
                <a:latin typeface="+mn-ea"/>
                <a:ea typeface="+mn-ea"/>
                <a:cs typeface="宋体"/>
              </a:rPr>
              <a:t>(</a:t>
            </a:r>
            <a:r>
              <a:rPr lang="zh-CN" altLang="en-US" dirty="0">
                <a:solidFill>
                  <a:srgbClr val="FF0000"/>
                </a:solidFill>
                <a:latin typeface="+mn-ea"/>
                <a:ea typeface="+mn-ea"/>
                <a:cs typeface="宋体"/>
              </a:rPr>
              <a:t>根蒂＝硬挺</a:t>
            </a:r>
            <a:r>
              <a:rPr lang="en-US" altLang="zh-CN" dirty="0">
                <a:solidFill>
                  <a:srgbClr val="FF0000"/>
                </a:solidFill>
                <a:latin typeface="+mn-ea"/>
                <a:ea typeface="+mn-ea"/>
                <a:cs typeface="宋体"/>
              </a:rPr>
              <a:t>|</a:t>
            </a:r>
            <a:r>
              <a:rPr lang="zh-CN" altLang="en-US" dirty="0">
                <a:solidFill>
                  <a:srgbClr val="FF0000"/>
                </a:solidFill>
                <a:latin typeface="+mn-ea"/>
                <a:ea typeface="+mn-ea"/>
                <a:cs typeface="宋体"/>
              </a:rPr>
              <a:t>甜度＝高</a:t>
            </a:r>
            <a:r>
              <a:rPr lang="en-US" altLang="zh-CN" dirty="0">
                <a:solidFill>
                  <a:srgbClr val="FF0000"/>
                </a:solidFill>
                <a:latin typeface="+mn-ea"/>
                <a:ea typeface="+mn-ea"/>
                <a:cs typeface="宋体"/>
              </a:rPr>
              <a:t>)</a:t>
            </a:r>
            <a:r>
              <a:rPr lang="zh-CN" altLang="en-US" dirty="0">
                <a:solidFill>
                  <a:srgbClr val="FF0000"/>
                </a:solidFill>
                <a:latin typeface="+mn-ea"/>
                <a:ea typeface="+mn-ea"/>
                <a:cs typeface="宋体"/>
              </a:rPr>
              <a:t>＝</a:t>
            </a:r>
            <a:r>
              <a:rPr lang="en-US" altLang="zh-CN" dirty="0">
                <a:solidFill>
                  <a:srgbClr val="FF0000"/>
                </a:solidFill>
                <a:latin typeface="+mn-ea"/>
                <a:ea typeface="+mn-ea"/>
                <a:cs typeface="宋体"/>
              </a:rPr>
              <a:t>0.1</a:t>
            </a:r>
          </a:p>
          <a:p>
            <a:pPr marL="0" indent="0">
              <a:buNone/>
            </a:pPr>
            <a:endParaRPr lang="en-US" altLang="zh-CN" dirty="0">
              <a:latin typeface="宋体"/>
              <a:ea typeface="宋体"/>
              <a:cs typeface="宋体"/>
            </a:endParaRPr>
          </a:p>
          <a:p>
            <a:endParaRPr lang="en-US" altLang="zh-CN" dirty="0">
              <a:latin typeface="+mn-ea"/>
              <a:ea typeface="+mn-ea"/>
              <a:cs typeface="宋体"/>
            </a:endParaRPr>
          </a:p>
          <a:p>
            <a:endParaRPr kumimoji="1" lang="zh-CN" altLang="en-US" dirty="0">
              <a:latin typeface="+mn-ea"/>
              <a:ea typeface="+mn-ea"/>
            </a:endParaRPr>
          </a:p>
        </p:txBody>
      </p:sp>
      <p:pic>
        <p:nvPicPr>
          <p:cNvPr id="13" name="Picture 3"/>
          <p:cNvPicPr>
            <a:picLocks noChangeAspect="1"/>
          </p:cNvPicPr>
          <p:nvPr/>
        </p:nvPicPr>
        <p:blipFill>
          <a:blip r:embed="rId2"/>
          <a:stretch>
            <a:fillRect/>
          </a:stretch>
        </p:blipFill>
        <p:spPr>
          <a:xfrm>
            <a:off x="1431387" y="2384461"/>
            <a:ext cx="6666065" cy="1655406"/>
          </a:xfrm>
          <a:prstGeom prst="rect">
            <a:avLst/>
          </a:prstGeom>
        </p:spPr>
      </p:pic>
    </p:spTree>
    <p:extLst>
      <p:ext uri="{BB962C8B-B14F-4D97-AF65-F5344CB8AC3E}">
        <p14:creationId xmlns:p14="http://schemas.microsoft.com/office/powerpoint/2010/main" val="3906443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9569" y="131487"/>
            <a:ext cx="7886700" cy="570310"/>
          </a:xfrm>
        </p:spPr>
        <p:txBody>
          <a:bodyPr vert="horz" lIns="91440" tIns="45720" rIns="91440" bIns="45720" rtlCol="0" anchor="ctr">
            <a:normAutofit fontScale="90000"/>
          </a:bodyPr>
          <a:lstStyle/>
          <a:p>
            <a:r>
              <a:rPr altLang="en-US" dirty="0" err="1"/>
              <a:t>全概率公式</a:t>
            </a:r>
            <a:endParaRPr altLang="zh-CN" dirty="0"/>
          </a:p>
        </p:txBody>
      </p:sp>
      <p:sp>
        <p:nvSpPr>
          <p:cNvPr id="43011" name="内容占位符 2"/>
          <p:cNvSpPr>
            <a:spLocks noGrp="1"/>
          </p:cNvSpPr>
          <p:nvPr>
            <p:ph idx="1"/>
          </p:nvPr>
        </p:nvSpPr>
        <p:spPr>
          <a:xfrm>
            <a:off x="122506" y="1107798"/>
            <a:ext cx="5310885" cy="2772707"/>
          </a:xfrm>
        </p:spPr>
        <p:txBody>
          <a:bodyPr>
            <a:noAutofit/>
          </a:bodyPr>
          <a:lstStyle/>
          <a:p>
            <a:pPr eaLnBrk="1" hangingPunct="1">
              <a:lnSpc>
                <a:spcPct val="150000"/>
              </a:lnSpc>
              <a:defRPr/>
            </a:pPr>
            <a:r>
              <a:rPr altLang="en-US" sz="2000" dirty="0">
                <a:latin typeface="+mn-ea"/>
                <a:ea typeface="+mn-ea"/>
              </a:rPr>
              <a:t> 假定样本空间</a:t>
            </a:r>
            <a:r>
              <a:rPr lang="en-US" altLang="zh-CN" sz="2000" dirty="0">
                <a:latin typeface="+mn-ea"/>
                <a:ea typeface="+mn-ea"/>
              </a:rPr>
              <a:t>S</a:t>
            </a:r>
            <a:r>
              <a:rPr altLang="en-US" sz="2000" dirty="0">
                <a:latin typeface="+mn-ea"/>
                <a:ea typeface="+mn-ea"/>
              </a:rPr>
              <a:t>，是两个事件</a:t>
            </a:r>
            <a:r>
              <a:rPr lang="en-US" altLang="zh-CN" sz="2000" dirty="0">
                <a:latin typeface="+mn-ea"/>
                <a:ea typeface="+mn-ea"/>
              </a:rPr>
              <a:t>A</a:t>
            </a:r>
            <a:r>
              <a:rPr altLang="en-US" sz="2000" dirty="0">
                <a:latin typeface="+mn-ea"/>
                <a:ea typeface="+mn-ea"/>
              </a:rPr>
              <a:t>与</a:t>
            </a:r>
            <a:r>
              <a:rPr lang="en-US" altLang="zh-CN" sz="2000" dirty="0">
                <a:latin typeface="+mn-ea"/>
                <a:ea typeface="+mn-ea"/>
              </a:rPr>
              <a:t>A'</a:t>
            </a:r>
            <a:r>
              <a:rPr altLang="en-US" sz="2000" dirty="0">
                <a:latin typeface="+mn-ea"/>
                <a:ea typeface="+mn-ea"/>
              </a:rPr>
              <a:t>的和。</a:t>
            </a:r>
            <a:endParaRPr lang="en-US" altLang="zh-CN" sz="2000" dirty="0">
              <a:latin typeface="+mn-ea"/>
              <a:ea typeface="+mn-ea"/>
            </a:endParaRPr>
          </a:p>
          <a:p>
            <a:pPr marL="342900" indent="-342900">
              <a:lnSpc>
                <a:spcPct val="150000"/>
              </a:lnSpc>
              <a:defRPr/>
            </a:pPr>
            <a:r>
              <a:rPr altLang="en-US" sz="2000" dirty="0">
                <a:latin typeface="+mn-ea"/>
                <a:ea typeface="+mn-ea"/>
              </a:rPr>
              <a:t>红色部分是事件</a:t>
            </a:r>
            <a:r>
              <a:rPr lang="en-US" altLang="zh-CN" sz="2000" dirty="0">
                <a:latin typeface="+mn-ea"/>
                <a:ea typeface="+mn-ea"/>
              </a:rPr>
              <a:t>A</a:t>
            </a:r>
            <a:r>
              <a:rPr altLang="en-US" sz="2000" dirty="0">
                <a:latin typeface="+mn-ea"/>
                <a:ea typeface="+mn-ea"/>
              </a:rPr>
              <a:t>，绿色部分是事件</a:t>
            </a:r>
            <a:r>
              <a:rPr lang="en-US" altLang="zh-CN" sz="2000" dirty="0">
                <a:latin typeface="+mn-ea"/>
                <a:ea typeface="+mn-ea"/>
              </a:rPr>
              <a:t>A'</a:t>
            </a:r>
            <a:r>
              <a:rPr altLang="en-US" sz="2000" dirty="0">
                <a:latin typeface="+mn-ea"/>
                <a:ea typeface="+mn-ea"/>
              </a:rPr>
              <a:t>，它们共同构成了样本空间</a:t>
            </a:r>
            <a:r>
              <a:rPr lang="en-US" altLang="zh-CN" sz="2000" dirty="0">
                <a:latin typeface="+mn-ea"/>
                <a:ea typeface="+mn-ea"/>
              </a:rPr>
              <a:t>S</a:t>
            </a:r>
            <a:r>
              <a:rPr altLang="en-US" sz="2000" dirty="0">
                <a:latin typeface="+mn-ea"/>
                <a:ea typeface="+mn-ea"/>
              </a:rPr>
              <a:t>。</a:t>
            </a:r>
          </a:p>
          <a:p>
            <a:pPr eaLnBrk="1" hangingPunct="1">
              <a:lnSpc>
                <a:spcPct val="150000"/>
              </a:lnSpc>
              <a:defRPr/>
            </a:pPr>
            <a:r>
              <a:rPr altLang="en-US" sz="2000" dirty="0">
                <a:latin typeface="+mn-ea"/>
                <a:ea typeface="+mn-ea"/>
              </a:rPr>
              <a:t>在这种情况下，事件</a:t>
            </a:r>
            <a:r>
              <a:rPr lang="en-US" altLang="zh-CN" sz="2000" dirty="0">
                <a:latin typeface="+mn-ea"/>
                <a:ea typeface="+mn-ea"/>
              </a:rPr>
              <a:t>B</a:t>
            </a:r>
            <a:r>
              <a:rPr lang="zh-CN" altLang="en-US" sz="2000" dirty="0">
                <a:latin typeface="+mn-ea"/>
                <a:ea typeface="+mn-ea"/>
              </a:rPr>
              <a:t>由以下</a:t>
            </a:r>
            <a:r>
              <a:rPr altLang="en-US" sz="2000" dirty="0">
                <a:latin typeface="+mn-ea"/>
                <a:ea typeface="+mn-ea"/>
              </a:rPr>
              <a:t>两个部分</a:t>
            </a:r>
            <a:r>
              <a:rPr lang="zh-CN" altLang="en-US" sz="2000" dirty="0">
                <a:latin typeface="+mn-ea"/>
                <a:ea typeface="+mn-ea"/>
              </a:rPr>
              <a:t>组成：</a:t>
            </a:r>
            <a:endParaRPr altLang="en-US" sz="2000" dirty="0">
              <a:latin typeface="+mn-ea"/>
              <a:ea typeface="+mn-ea"/>
            </a:endParaRPr>
          </a:p>
          <a:p>
            <a:pPr eaLnBrk="1" hangingPunct="1">
              <a:lnSpc>
                <a:spcPct val="150000"/>
              </a:lnSpc>
              <a:defRPr/>
            </a:pPr>
            <a:endParaRPr lang="en-US" altLang="zh-CN" sz="2000" dirty="0">
              <a:latin typeface="+mn-ea"/>
              <a:ea typeface="+mn-ea"/>
            </a:endParaRPr>
          </a:p>
        </p:txBody>
      </p:sp>
      <p:pic>
        <p:nvPicPr>
          <p:cNvPr id="22532"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33391" y="872729"/>
            <a:ext cx="3648075" cy="247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38773" y="3429000"/>
            <a:ext cx="3648075" cy="2464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916" y="4266010"/>
            <a:ext cx="4533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88777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贝叶斯网：结构</a:t>
            </a:r>
            <a:endParaRPr lang="zh-CN" altLang="en-US" dirty="0">
              <a:latin typeface="+mj-ea"/>
              <a:ea typeface="+mj-ea"/>
            </a:endParaRPr>
          </a:p>
        </p:txBody>
      </p:sp>
      <p:sp>
        <p:nvSpPr>
          <p:cNvPr id="2" name="内容占位符 1"/>
          <p:cNvSpPr>
            <a:spLocks noGrp="1"/>
          </p:cNvSpPr>
          <p:nvPr>
            <p:ph sz="quarter" idx="14"/>
          </p:nvPr>
        </p:nvSpPr>
        <p:spPr>
          <a:xfrm>
            <a:off x="173851" y="1040891"/>
            <a:ext cx="8723013" cy="5174557"/>
          </a:xfrm>
        </p:spPr>
        <p:txBody>
          <a:bodyPr>
            <a:normAutofit/>
          </a:bodyPr>
          <a:lstStyle/>
          <a:p>
            <a:r>
              <a:rPr lang="zh-CN" altLang="en-US" dirty="0">
                <a:latin typeface="+mn-ea"/>
                <a:ea typeface="+mn-ea"/>
                <a:cs typeface="宋体"/>
              </a:rPr>
              <a:t>贝叶斯网有效地表达了</a:t>
            </a:r>
            <a:r>
              <a:rPr lang="zh-CN" altLang="en-US" dirty="0">
                <a:solidFill>
                  <a:srgbClr val="FF0000"/>
                </a:solidFill>
                <a:latin typeface="+mn-ea"/>
                <a:ea typeface="+mn-ea"/>
                <a:cs typeface="宋体"/>
              </a:rPr>
              <a:t>属性间的条件独立性</a:t>
            </a:r>
            <a:r>
              <a:rPr lang="zh-CN" altLang="en-US" dirty="0">
                <a:latin typeface="+mn-ea"/>
                <a:ea typeface="+mn-ea"/>
                <a:cs typeface="宋体"/>
              </a:rPr>
              <a:t>。给定父结集，</a:t>
            </a:r>
            <a:r>
              <a:rPr lang="zh-CN" altLang="en-US" dirty="0">
                <a:solidFill>
                  <a:srgbClr val="FF0000"/>
                </a:solidFill>
                <a:latin typeface="+mn-ea"/>
                <a:ea typeface="+mn-ea"/>
                <a:cs typeface="宋体"/>
              </a:rPr>
              <a:t>贝叶斯网假设每个属性与他的非后裔属性独立</a:t>
            </a:r>
            <a:r>
              <a:rPr lang="zh-CN" altLang="en-US" dirty="0">
                <a:latin typeface="+mn-ea"/>
                <a:ea typeface="+mn-ea"/>
                <a:cs typeface="宋体"/>
              </a:rPr>
              <a:t>。</a:t>
            </a:r>
            <a:endParaRPr lang="en-US" altLang="zh-CN" dirty="0">
              <a:latin typeface="+mn-ea"/>
              <a:ea typeface="+mn-ea"/>
              <a:cs typeface="宋体"/>
            </a:endParaRPr>
          </a:p>
          <a:p>
            <a:r>
              <a:rPr lang="zh-CN" altLang="en-US" dirty="0">
                <a:latin typeface="+mn-ea"/>
                <a:ea typeface="+mn-ea"/>
                <a:cs typeface="宋体"/>
              </a:rPr>
              <a:t>   </a:t>
            </a:r>
            <a:r>
              <a:rPr lang="en-US" altLang="zh-CN" dirty="0">
                <a:latin typeface="+mn-ea"/>
                <a:ea typeface="+mn-ea"/>
                <a:cs typeface="宋体"/>
              </a:rPr>
              <a:t>         </a:t>
            </a:r>
            <a:r>
              <a:rPr lang="zh-CN" altLang="en-US" dirty="0">
                <a:latin typeface="+mn-ea"/>
                <a:ea typeface="+mn-ea"/>
                <a:cs typeface="宋体"/>
              </a:rPr>
              <a:t>将属性</a:t>
            </a:r>
            <a:r>
              <a:rPr lang="en-US" altLang="zh-CN" dirty="0">
                <a:latin typeface="+mn-ea"/>
                <a:ea typeface="+mn-ea"/>
                <a:cs typeface="宋体"/>
              </a:rPr>
              <a:t>              </a:t>
            </a:r>
            <a:r>
              <a:rPr lang="zh-CN" altLang="en-US" dirty="0">
                <a:latin typeface="+mn-ea"/>
                <a:ea typeface="+mn-ea"/>
                <a:cs typeface="宋体"/>
              </a:rPr>
              <a:t>的联合概率分布定义为</a:t>
            </a:r>
            <a:endParaRPr lang="en-US" altLang="zh-CN" dirty="0">
              <a:latin typeface="+mn-ea"/>
              <a:ea typeface="+mn-ea"/>
              <a:cs typeface="宋体"/>
            </a:endParaRPr>
          </a:p>
          <a:p>
            <a:endParaRPr kumimoji="1" lang="en-US" altLang="zh-CN" dirty="0">
              <a:latin typeface="+mn-ea"/>
              <a:ea typeface="+mn-ea"/>
              <a:cs typeface="宋体"/>
            </a:endParaRPr>
          </a:p>
          <a:p>
            <a:endParaRPr kumimoji="1" lang="en-US" altLang="zh-CN" dirty="0">
              <a:latin typeface="+mn-ea"/>
              <a:ea typeface="+mn-ea"/>
              <a:cs typeface="宋体"/>
            </a:endParaRPr>
          </a:p>
          <a:p>
            <a:endParaRPr kumimoji="1" lang="en-US" altLang="zh-CN" dirty="0">
              <a:latin typeface="+mn-ea"/>
              <a:ea typeface="+mn-ea"/>
              <a:cs typeface="宋体"/>
            </a:endParaRPr>
          </a:p>
          <a:p>
            <a:pPr marL="0" indent="0">
              <a:buNone/>
            </a:pPr>
            <a:r>
              <a:rPr lang="en-US" altLang="zh-CN" dirty="0">
                <a:latin typeface="宋体"/>
                <a:ea typeface="宋体"/>
                <a:cs typeface="宋体"/>
              </a:rPr>
              <a:t>                           </a:t>
            </a:r>
          </a:p>
          <a:p>
            <a:pPr marL="0" indent="0">
              <a:buNone/>
            </a:pPr>
            <a:r>
              <a:rPr lang="en-US" altLang="zh-CN" dirty="0">
                <a:solidFill>
                  <a:srgbClr val="FF0000"/>
                </a:solidFill>
                <a:latin typeface="宋体"/>
                <a:ea typeface="宋体"/>
                <a:cs typeface="宋体"/>
              </a:rPr>
              <a:t>                         </a:t>
            </a:r>
            <a:r>
              <a:rPr lang="zh-CN" altLang="en-US" sz="1800" dirty="0">
                <a:solidFill>
                  <a:schemeClr val="accent6">
                    <a:lumMod val="75000"/>
                    <a:lumOff val="25000"/>
                  </a:schemeClr>
                </a:solidFill>
                <a:latin typeface="方正粗黑宋简体" panose="02000000000000000000" pitchFamily="2" charset="-122"/>
                <a:ea typeface="方正粗黑宋简体" panose="02000000000000000000" pitchFamily="2" charset="-122"/>
                <a:cs typeface="宋体"/>
              </a:rPr>
              <a:t>图的联合概率分布定义为</a:t>
            </a:r>
            <a:r>
              <a:rPr lang="zh-CN" altLang="en-US" dirty="0">
                <a:latin typeface="宋体"/>
                <a:ea typeface="宋体"/>
                <a:cs typeface="宋体"/>
              </a:rPr>
              <a:t>：</a:t>
            </a:r>
            <a:endParaRPr lang="en-US" altLang="zh-CN" dirty="0">
              <a:latin typeface="宋体"/>
              <a:ea typeface="宋体"/>
              <a:cs typeface="宋体"/>
            </a:endParaRPr>
          </a:p>
          <a:p>
            <a:pPr marL="0" indent="0">
              <a:buNone/>
            </a:pPr>
            <a:endParaRPr kumimoji="1" lang="en-US" altLang="zh-CN" dirty="0">
              <a:latin typeface="宋体"/>
              <a:ea typeface="宋体"/>
              <a:cs typeface="宋体"/>
            </a:endParaRPr>
          </a:p>
          <a:p>
            <a:pPr marL="0" indent="0">
              <a:buNone/>
            </a:pPr>
            <a:endParaRPr kumimoji="1" lang="en-US" altLang="zh-CN" dirty="0">
              <a:latin typeface="宋体"/>
              <a:ea typeface="宋体"/>
              <a:cs typeface="宋体"/>
            </a:endParaRPr>
          </a:p>
          <a:p>
            <a:pPr marL="0" indent="0">
              <a:buNone/>
            </a:pPr>
            <a:r>
              <a:rPr lang="en-US" altLang="zh-CN" dirty="0">
                <a:latin typeface="宋体"/>
                <a:ea typeface="宋体"/>
                <a:cs typeface="宋体"/>
              </a:rPr>
              <a:t> </a:t>
            </a:r>
            <a:endParaRPr kumimoji="1" lang="zh-CN" altLang="en-US" dirty="0">
              <a:latin typeface="+mn-ea"/>
              <a:ea typeface="+mn-ea"/>
            </a:endParaRPr>
          </a:p>
        </p:txBody>
      </p:sp>
      <p:pic>
        <p:nvPicPr>
          <p:cNvPr id="8" name="Picture 8"/>
          <p:cNvPicPr>
            <a:picLocks noChangeAspect="1"/>
          </p:cNvPicPr>
          <p:nvPr/>
        </p:nvPicPr>
        <p:blipFill>
          <a:blip r:embed="rId2"/>
          <a:stretch>
            <a:fillRect/>
          </a:stretch>
        </p:blipFill>
        <p:spPr>
          <a:xfrm>
            <a:off x="7399546" y="2670152"/>
            <a:ext cx="629795" cy="284991"/>
          </a:xfrm>
          <a:prstGeom prst="rect">
            <a:avLst/>
          </a:prstGeom>
        </p:spPr>
      </p:pic>
      <p:graphicFrame>
        <p:nvGraphicFramePr>
          <p:cNvPr id="18" name="对象 17"/>
          <p:cNvGraphicFramePr>
            <a:graphicFrameLocks noChangeAspect="1"/>
          </p:cNvGraphicFramePr>
          <p:nvPr>
            <p:extLst>
              <p:ext uri="{D42A27DB-BD31-4B8C-83A1-F6EECF244321}">
                <p14:modId xmlns:p14="http://schemas.microsoft.com/office/powerpoint/2010/main" val="2231585781"/>
              </p:ext>
            </p:extLst>
          </p:nvPr>
        </p:nvGraphicFramePr>
        <p:xfrm>
          <a:off x="830898" y="1815913"/>
          <a:ext cx="1311275" cy="317500"/>
        </p:xfrm>
        <a:graphic>
          <a:graphicData uri="http://schemas.openxmlformats.org/presentationml/2006/ole">
            <mc:AlternateContent xmlns:mc="http://schemas.openxmlformats.org/markup-compatibility/2006">
              <mc:Choice xmlns:v="urn:schemas-microsoft-com:vml" Requires="v">
                <p:oleObj name="Formula" r:id="rId3" imgW="727920" imgH="177840" progId="Equation.Ribbit">
                  <p:embed/>
                </p:oleObj>
              </mc:Choice>
              <mc:Fallback>
                <p:oleObj name="Formula" r:id="rId3" imgW="727920" imgH="177840" progId="Equation.Ribbit">
                  <p:embed/>
                  <p:pic>
                    <p:nvPicPr>
                      <p:cNvPr id="18" name="对象 17"/>
                      <p:cNvPicPr/>
                      <p:nvPr/>
                    </p:nvPicPr>
                    <p:blipFill>
                      <a:blip r:embed="rId4"/>
                      <a:stretch>
                        <a:fillRect/>
                      </a:stretch>
                    </p:blipFill>
                    <p:spPr>
                      <a:xfrm>
                        <a:off x="830898" y="1815913"/>
                        <a:ext cx="1311275" cy="317500"/>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628097665"/>
              </p:ext>
            </p:extLst>
          </p:nvPr>
        </p:nvGraphicFramePr>
        <p:xfrm>
          <a:off x="3266758" y="1870722"/>
          <a:ext cx="1655762" cy="225709"/>
        </p:xfrm>
        <a:graphic>
          <a:graphicData uri="http://schemas.openxmlformats.org/presentationml/2006/ole">
            <mc:AlternateContent xmlns:mc="http://schemas.openxmlformats.org/markup-compatibility/2006">
              <mc:Choice xmlns:v="urn:schemas-microsoft-com:vml" Requires="v">
                <p:oleObj name="Formula" r:id="rId5" imgW="866160" imgH="118440" progId="Equation.Ribbit">
                  <p:embed/>
                </p:oleObj>
              </mc:Choice>
              <mc:Fallback>
                <p:oleObj name="Formula" r:id="rId5" imgW="866160" imgH="118440" progId="Equation.Ribbit">
                  <p:embed/>
                  <p:pic>
                    <p:nvPicPr>
                      <p:cNvPr id="19" name="对象 18"/>
                      <p:cNvPicPr/>
                      <p:nvPr/>
                    </p:nvPicPr>
                    <p:blipFill>
                      <a:blip r:embed="rId6"/>
                      <a:stretch>
                        <a:fillRect/>
                      </a:stretch>
                    </p:blipFill>
                    <p:spPr>
                      <a:xfrm>
                        <a:off x="3266758" y="1870722"/>
                        <a:ext cx="1655762" cy="225709"/>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1201557381"/>
              </p:ext>
            </p:extLst>
          </p:nvPr>
        </p:nvGraphicFramePr>
        <p:xfrm>
          <a:off x="1585767" y="2362986"/>
          <a:ext cx="5373688" cy="830263"/>
        </p:xfrm>
        <a:graphic>
          <a:graphicData uri="http://schemas.openxmlformats.org/presentationml/2006/ole">
            <mc:AlternateContent xmlns:mc="http://schemas.openxmlformats.org/markup-compatibility/2006">
              <mc:Choice xmlns:v="urn:schemas-microsoft-com:vml" Requires="v">
                <p:oleObj name="Formula" r:id="rId7" imgW="2988360" imgH="463680" progId="Equation.Ribbit">
                  <p:embed/>
                </p:oleObj>
              </mc:Choice>
              <mc:Fallback>
                <p:oleObj name="Formula" r:id="rId7" imgW="2988360" imgH="463680" progId="Equation.Ribbit">
                  <p:embed/>
                  <p:pic>
                    <p:nvPicPr>
                      <p:cNvPr id="20" name="对象 19"/>
                      <p:cNvPicPr/>
                      <p:nvPr/>
                    </p:nvPicPr>
                    <p:blipFill>
                      <a:blip r:embed="rId8"/>
                      <a:stretch>
                        <a:fillRect/>
                      </a:stretch>
                    </p:blipFill>
                    <p:spPr>
                      <a:xfrm>
                        <a:off x="1585767" y="2362986"/>
                        <a:ext cx="5373688" cy="830263"/>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3966253083"/>
              </p:ext>
            </p:extLst>
          </p:nvPr>
        </p:nvGraphicFramePr>
        <p:xfrm>
          <a:off x="580776" y="4617988"/>
          <a:ext cx="7777163" cy="317500"/>
        </p:xfrm>
        <a:graphic>
          <a:graphicData uri="http://schemas.openxmlformats.org/presentationml/2006/ole">
            <mc:AlternateContent xmlns:mc="http://schemas.openxmlformats.org/markup-compatibility/2006">
              <mc:Choice xmlns:v="urn:schemas-microsoft-com:vml" Requires="v">
                <p:oleObj name="Formula" r:id="rId9" imgW="4320720" imgH="177840" progId="Equation.Ribbit">
                  <p:embed/>
                </p:oleObj>
              </mc:Choice>
              <mc:Fallback>
                <p:oleObj name="Formula" r:id="rId9" imgW="4320720" imgH="177840" progId="Equation.Ribbit">
                  <p:embed/>
                  <p:pic>
                    <p:nvPicPr>
                      <p:cNvPr id="21" name="对象 20"/>
                      <p:cNvPicPr/>
                      <p:nvPr/>
                    </p:nvPicPr>
                    <p:blipFill>
                      <a:blip r:embed="rId10"/>
                      <a:stretch>
                        <a:fillRect/>
                      </a:stretch>
                    </p:blipFill>
                    <p:spPr>
                      <a:xfrm>
                        <a:off x="580776" y="4617988"/>
                        <a:ext cx="7777163" cy="317500"/>
                      </a:xfrm>
                      <a:prstGeom prst="rect">
                        <a:avLst/>
                      </a:prstGeom>
                    </p:spPr>
                  </p:pic>
                </p:oleObj>
              </mc:Fallback>
            </mc:AlternateContent>
          </a:graphicData>
        </a:graphic>
      </p:graphicFrame>
      <p:pic>
        <p:nvPicPr>
          <p:cNvPr id="3" name="Picture 3">
            <a:extLst>
              <a:ext uri="{FF2B5EF4-FFF2-40B4-BE49-F238E27FC236}">
                <a16:creationId xmlns:a16="http://schemas.microsoft.com/office/drawing/2014/main" id="{EA4E861B-A773-20EE-3C6C-527CE8049B26}"/>
              </a:ext>
            </a:extLst>
          </p:cNvPr>
          <p:cNvPicPr>
            <a:picLocks noChangeAspect="1"/>
          </p:cNvPicPr>
          <p:nvPr/>
        </p:nvPicPr>
        <p:blipFill rotWithShape="1">
          <a:blip r:embed="rId11">
            <a:duotone>
              <a:prstClr val="black"/>
              <a:schemeClr val="accent3">
                <a:tint val="45000"/>
                <a:satMod val="400000"/>
              </a:schemeClr>
            </a:duotone>
          </a:blip>
          <a:srcRect r="32885"/>
          <a:stretch/>
        </p:blipFill>
        <p:spPr>
          <a:xfrm>
            <a:off x="830899" y="3290158"/>
            <a:ext cx="2817910" cy="1042666"/>
          </a:xfrm>
          <a:prstGeom prst="rect">
            <a:avLst/>
          </a:prstGeom>
        </p:spPr>
      </p:pic>
      <p:pic>
        <p:nvPicPr>
          <p:cNvPr id="6" name="图片 5">
            <a:extLst>
              <a:ext uri="{FF2B5EF4-FFF2-40B4-BE49-F238E27FC236}">
                <a16:creationId xmlns:a16="http://schemas.microsoft.com/office/drawing/2014/main" id="{FF5493EC-CC87-8A5D-E363-F0720837CC7B}"/>
              </a:ext>
            </a:extLst>
          </p:cNvPr>
          <p:cNvPicPr>
            <a:picLocks noChangeAspect="1"/>
          </p:cNvPicPr>
          <p:nvPr/>
        </p:nvPicPr>
        <p:blipFill>
          <a:blip r:embed="rId12"/>
          <a:stretch>
            <a:fillRect/>
          </a:stretch>
        </p:blipFill>
        <p:spPr>
          <a:xfrm>
            <a:off x="163968" y="5280891"/>
            <a:ext cx="8742777" cy="718093"/>
          </a:xfrm>
          <a:prstGeom prst="rect">
            <a:avLst/>
          </a:prstGeom>
          <a:ln w="15875">
            <a:solidFill>
              <a:srgbClr val="C00000"/>
            </a:solidFill>
          </a:ln>
        </p:spPr>
      </p:pic>
      <p:sp>
        <p:nvSpPr>
          <p:cNvPr id="7" name="文本框 6">
            <a:extLst>
              <a:ext uri="{FF2B5EF4-FFF2-40B4-BE49-F238E27FC236}">
                <a16:creationId xmlns:a16="http://schemas.microsoft.com/office/drawing/2014/main" id="{AC0A0BD6-CD0A-9C75-32B3-F9BF3E22D373}"/>
              </a:ext>
            </a:extLst>
          </p:cNvPr>
          <p:cNvSpPr txBox="1"/>
          <p:nvPr/>
        </p:nvSpPr>
        <p:spPr>
          <a:xfrm>
            <a:off x="3946850" y="4248656"/>
            <a:ext cx="5049361" cy="307777"/>
          </a:xfrm>
          <a:prstGeom prst="rect">
            <a:avLst/>
          </a:prstGeom>
          <a:noFill/>
        </p:spPr>
        <p:txBody>
          <a:bodyPr wrap="square">
            <a:spAutoFit/>
          </a:bodyPr>
          <a:lstStyle/>
          <a:p>
            <a:r>
              <a:rPr lang="zh-CN" altLang="en-US" sz="1400" b="1" i="0" dirty="0">
                <a:solidFill>
                  <a:srgbClr val="C00000"/>
                </a:solidFill>
                <a:effectLst/>
                <a:latin typeface="-apple-system"/>
              </a:rPr>
              <a:t>每个具体属性在其父结点集下的条件概率的乘积</a:t>
            </a:r>
            <a:endParaRPr lang="zh-CN" altLang="en-US" sz="1400" b="1" dirty="0">
              <a:solidFill>
                <a:srgbClr val="C00000"/>
              </a:solidFill>
            </a:endParaRPr>
          </a:p>
        </p:txBody>
      </p:sp>
    </p:spTree>
    <p:extLst>
      <p:ext uri="{BB962C8B-B14F-4D97-AF65-F5344CB8AC3E}">
        <p14:creationId xmlns:p14="http://schemas.microsoft.com/office/powerpoint/2010/main" val="13968956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贝叶斯网：结构</a:t>
            </a:r>
            <a:endParaRPr lang="zh-CN" altLang="en-US" dirty="0">
              <a:latin typeface="+mj-ea"/>
              <a:ea typeface="+mj-ea"/>
            </a:endParaRPr>
          </a:p>
        </p:txBody>
      </p:sp>
      <p:sp>
        <p:nvSpPr>
          <p:cNvPr id="2" name="内容占位符 1"/>
          <p:cNvSpPr>
            <a:spLocks noGrp="1"/>
          </p:cNvSpPr>
          <p:nvPr>
            <p:ph sz="quarter" idx="14"/>
          </p:nvPr>
        </p:nvSpPr>
        <p:spPr>
          <a:xfrm>
            <a:off x="173851" y="1040891"/>
            <a:ext cx="8723013" cy="5174557"/>
          </a:xfrm>
        </p:spPr>
        <p:txBody>
          <a:bodyPr>
            <a:normAutofit/>
          </a:bodyPr>
          <a:lstStyle/>
          <a:p>
            <a:r>
              <a:rPr lang="zh-CN" altLang="en-US" dirty="0">
                <a:latin typeface="+mn-ea"/>
                <a:ea typeface="+mn-ea"/>
                <a:cs typeface="宋体"/>
              </a:rPr>
              <a:t>贝叶斯网中三个变量之间的典型依赖关系：</a:t>
            </a:r>
          </a:p>
          <a:p>
            <a:endParaRPr lang="zh-CN" altLang="en-US" dirty="0">
              <a:latin typeface="+mn-ea"/>
              <a:ea typeface="+mn-ea"/>
              <a:cs typeface="宋体"/>
            </a:endParaRPr>
          </a:p>
          <a:p>
            <a:endParaRPr lang="zh-CN" altLang="en-US" dirty="0">
              <a:latin typeface="+mn-ea"/>
              <a:ea typeface="+mn-ea"/>
              <a:cs typeface="宋体"/>
            </a:endParaRPr>
          </a:p>
          <a:p>
            <a:endParaRPr lang="zh-CN" altLang="en-US" dirty="0">
              <a:latin typeface="+mn-ea"/>
              <a:ea typeface="+mn-ea"/>
              <a:cs typeface="宋体"/>
            </a:endParaRPr>
          </a:p>
          <a:p>
            <a:endParaRPr lang="zh-CN" altLang="en-US" dirty="0">
              <a:latin typeface="+mn-ea"/>
              <a:ea typeface="+mn-ea"/>
              <a:cs typeface="宋体"/>
            </a:endParaRPr>
          </a:p>
          <a:p>
            <a:endParaRPr lang="zh-CN" altLang="en-US" dirty="0">
              <a:latin typeface="+mn-ea"/>
              <a:ea typeface="+mn-ea"/>
              <a:cs typeface="宋体"/>
            </a:endParaRPr>
          </a:p>
        </p:txBody>
      </p:sp>
      <p:grpSp>
        <p:nvGrpSpPr>
          <p:cNvPr id="5" name="组合 36"/>
          <p:cNvGrpSpPr/>
          <p:nvPr/>
        </p:nvGrpSpPr>
        <p:grpSpPr>
          <a:xfrm>
            <a:off x="1540389" y="1536148"/>
            <a:ext cx="1216958" cy="1520486"/>
            <a:chOff x="1003637" y="765522"/>
            <a:chExt cx="1408938" cy="1760349"/>
          </a:xfrm>
        </p:grpSpPr>
        <p:cxnSp>
          <p:nvCxnSpPr>
            <p:cNvPr id="6" name="直接箭头连接符 37"/>
            <p:cNvCxnSpPr/>
            <p:nvPr/>
          </p:nvCxnSpPr>
          <p:spPr>
            <a:xfrm flipH="1">
              <a:off x="1246009" y="1179276"/>
              <a:ext cx="306302" cy="461104"/>
            </a:xfrm>
            <a:prstGeom prst="straightConnector1">
              <a:avLst/>
            </a:prstGeom>
            <a:ln>
              <a:tailEnd type="triangle" w="med" len="lg"/>
            </a:ln>
          </p:spPr>
          <p:style>
            <a:lnRef idx="1">
              <a:schemeClr val="dk1"/>
            </a:lnRef>
            <a:fillRef idx="0">
              <a:schemeClr val="dk1"/>
            </a:fillRef>
            <a:effectRef idx="0">
              <a:schemeClr val="dk1"/>
            </a:effectRef>
            <a:fontRef idx="minor">
              <a:schemeClr val="tx1"/>
            </a:fontRef>
          </p:style>
        </p:cxnSp>
        <p:sp>
          <p:nvSpPr>
            <p:cNvPr id="7" name="椭圆 6"/>
            <p:cNvSpPr/>
            <p:nvPr/>
          </p:nvSpPr>
          <p:spPr>
            <a:xfrm>
              <a:off x="1481322" y="765522"/>
              <a:ext cx="484743" cy="4847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i="1" dirty="0">
                <a:latin typeface="Times New Roman" panose="02020603050405020304" pitchFamily="18" charset="0"/>
                <a:cs typeface="Times New Roman" panose="02020603050405020304" pitchFamily="18" charset="0"/>
              </a:endParaRPr>
            </a:p>
          </p:txBody>
        </p:sp>
        <p:cxnSp>
          <p:nvCxnSpPr>
            <p:cNvPr id="8" name="直接箭头连接符 39"/>
            <p:cNvCxnSpPr/>
            <p:nvPr/>
          </p:nvCxnSpPr>
          <p:spPr>
            <a:xfrm>
              <a:off x="1895076" y="1179276"/>
              <a:ext cx="275128" cy="464930"/>
            </a:xfrm>
            <a:prstGeom prst="straightConnector1">
              <a:avLst/>
            </a:prstGeom>
            <a:ln>
              <a:tailEnd type="triangle" w="med" len="lg"/>
            </a:ln>
          </p:spPr>
          <p:style>
            <a:lnRef idx="1">
              <a:schemeClr val="dk1"/>
            </a:lnRef>
            <a:fillRef idx="0">
              <a:schemeClr val="dk1"/>
            </a:fillRef>
            <a:effectRef idx="0">
              <a:schemeClr val="dk1"/>
            </a:effectRef>
            <a:fontRef idx="minor">
              <a:schemeClr val="tx1"/>
            </a:fontRef>
          </p:style>
        </p:cxnSp>
        <p:grpSp>
          <p:nvGrpSpPr>
            <p:cNvPr id="9" name="组合 40"/>
            <p:cNvGrpSpPr/>
            <p:nvPr/>
          </p:nvGrpSpPr>
          <p:grpSpPr>
            <a:xfrm>
              <a:off x="1003637" y="1640380"/>
              <a:ext cx="1408938" cy="488569"/>
              <a:chOff x="1003637" y="1754680"/>
              <a:chExt cx="1408938" cy="488569"/>
            </a:xfrm>
          </p:grpSpPr>
          <p:sp>
            <p:nvSpPr>
              <p:cNvPr id="12" name="椭圆 11"/>
              <p:cNvSpPr/>
              <p:nvPr/>
            </p:nvSpPr>
            <p:spPr>
              <a:xfrm>
                <a:off x="1927832" y="1758506"/>
                <a:ext cx="484743" cy="4847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i="1" dirty="0">
                  <a:latin typeface="Times New Roman" panose="02020603050405020304" pitchFamily="18" charset="0"/>
                  <a:cs typeface="Times New Roman" panose="02020603050405020304" pitchFamily="18" charset="0"/>
                </a:endParaRPr>
              </a:p>
            </p:txBody>
          </p:sp>
          <p:sp>
            <p:nvSpPr>
              <p:cNvPr id="13" name="椭圆 12"/>
              <p:cNvSpPr/>
              <p:nvPr/>
            </p:nvSpPr>
            <p:spPr>
              <a:xfrm>
                <a:off x="1003637" y="1754680"/>
                <a:ext cx="484743" cy="4847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i="1" dirty="0">
                  <a:latin typeface="Times New Roman" panose="02020603050405020304" pitchFamily="18" charset="0"/>
                  <a:cs typeface="Times New Roman" panose="02020603050405020304" pitchFamily="18" charset="0"/>
                </a:endParaRPr>
              </a:p>
            </p:txBody>
          </p:sp>
          <p:graphicFrame>
            <p:nvGraphicFramePr>
              <p:cNvPr id="14" name="对象 13"/>
              <p:cNvGraphicFramePr>
                <a:graphicFrameLocks noChangeAspect="1"/>
              </p:cNvGraphicFramePr>
              <p:nvPr>
                <p:extLst>
                  <p:ext uri="{D42A27DB-BD31-4B8C-83A1-F6EECF244321}">
                    <p14:modId xmlns:p14="http://schemas.microsoft.com/office/powerpoint/2010/main" val="944303568"/>
                  </p:ext>
                </p:extLst>
              </p:nvPr>
            </p:nvGraphicFramePr>
            <p:xfrm>
              <a:off x="1105819" y="1881461"/>
              <a:ext cx="317500" cy="288925"/>
            </p:xfrm>
            <a:graphic>
              <a:graphicData uri="http://schemas.openxmlformats.org/presentationml/2006/ole">
                <mc:AlternateContent xmlns:mc="http://schemas.openxmlformats.org/markup-compatibility/2006">
                  <mc:Choice xmlns:v="urn:schemas-microsoft-com:vml" Requires="v">
                    <p:oleObj name="Formula" r:id="rId2" imgW="142560" imgH="131040" progId="Equation.Ribbit">
                      <p:embed/>
                    </p:oleObj>
                  </mc:Choice>
                  <mc:Fallback>
                    <p:oleObj name="Formula" r:id="rId2" imgW="142560" imgH="131040" progId="Equation.Ribbit">
                      <p:embed/>
                      <p:pic>
                        <p:nvPicPr>
                          <p:cNvPr id="14" name="对象 13"/>
                          <p:cNvPicPr/>
                          <p:nvPr/>
                        </p:nvPicPr>
                        <p:blipFill>
                          <a:blip r:embed="rId3"/>
                          <a:stretch>
                            <a:fillRect/>
                          </a:stretch>
                        </p:blipFill>
                        <p:spPr>
                          <a:xfrm>
                            <a:off x="1105819" y="1881461"/>
                            <a:ext cx="317500" cy="288925"/>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1005916046"/>
                  </p:ext>
                </p:extLst>
              </p:nvPr>
            </p:nvGraphicFramePr>
            <p:xfrm>
              <a:off x="2036763" y="1876425"/>
              <a:ext cx="315912" cy="288925"/>
            </p:xfrm>
            <a:graphic>
              <a:graphicData uri="http://schemas.openxmlformats.org/presentationml/2006/ole">
                <mc:AlternateContent xmlns:mc="http://schemas.openxmlformats.org/markup-compatibility/2006">
                  <mc:Choice xmlns:v="urn:schemas-microsoft-com:vml" Requires="v">
                    <p:oleObj name="Formula" r:id="rId4" imgW="143640" imgH="131040" progId="Equation.Ribbit">
                      <p:embed/>
                    </p:oleObj>
                  </mc:Choice>
                  <mc:Fallback>
                    <p:oleObj name="Formula" r:id="rId4" imgW="143640" imgH="131040" progId="Equation.Ribbit">
                      <p:embed/>
                      <p:pic>
                        <p:nvPicPr>
                          <p:cNvPr id="15" name="对象 14"/>
                          <p:cNvPicPr/>
                          <p:nvPr/>
                        </p:nvPicPr>
                        <p:blipFill>
                          <a:blip r:embed="rId5"/>
                          <a:stretch>
                            <a:fillRect/>
                          </a:stretch>
                        </p:blipFill>
                        <p:spPr>
                          <a:xfrm>
                            <a:off x="2036763" y="1876425"/>
                            <a:ext cx="315912" cy="288925"/>
                          </a:xfrm>
                          <a:prstGeom prst="rect">
                            <a:avLst/>
                          </a:prstGeom>
                        </p:spPr>
                      </p:pic>
                    </p:oleObj>
                  </mc:Fallback>
                </mc:AlternateContent>
              </a:graphicData>
            </a:graphic>
          </p:graphicFrame>
        </p:grpSp>
        <p:sp>
          <p:nvSpPr>
            <p:cNvPr id="10" name="文本框 9"/>
            <p:cNvSpPr txBox="1"/>
            <p:nvPr/>
          </p:nvSpPr>
          <p:spPr>
            <a:xfrm>
              <a:off x="1162794" y="2125761"/>
              <a:ext cx="1210588" cy="400110"/>
            </a:xfrm>
            <a:prstGeom prst="rect">
              <a:avLst/>
            </a:prstGeom>
            <a:noFill/>
          </p:spPr>
          <p:txBody>
            <a:bodyPr wrap="none" rtlCol="0">
              <a:spAutoFit/>
            </a:bodyPr>
            <a:lstStyle/>
            <a:p>
              <a:r>
                <a:rPr lang="zh-CN" altLang="en-US" sz="2000" dirty="0">
                  <a:latin typeface="楷体" panose="02010609060101010101" pitchFamily="49" charset="-122"/>
                  <a:ea typeface="楷体" panose="02010609060101010101" pitchFamily="49" charset="-122"/>
                </a:rPr>
                <a:t>同父结构</a:t>
              </a:r>
            </a:p>
          </p:txBody>
        </p:sp>
        <p:graphicFrame>
          <p:nvGraphicFramePr>
            <p:cNvPr id="11" name="对象 10"/>
            <p:cNvGraphicFramePr>
              <a:graphicFrameLocks noChangeAspect="1"/>
            </p:cNvGraphicFramePr>
            <p:nvPr>
              <p:extLst>
                <p:ext uri="{D42A27DB-BD31-4B8C-83A1-F6EECF244321}">
                  <p14:modId xmlns:p14="http://schemas.microsoft.com/office/powerpoint/2010/main" val="1439715938"/>
                </p:ext>
              </p:extLst>
            </p:nvPr>
          </p:nvGraphicFramePr>
          <p:xfrm>
            <a:off x="1601972" y="893111"/>
            <a:ext cx="301752" cy="288288"/>
          </p:xfrm>
          <a:graphic>
            <a:graphicData uri="http://schemas.openxmlformats.org/presentationml/2006/ole">
              <mc:AlternateContent xmlns:mc="http://schemas.openxmlformats.org/markup-compatibility/2006">
                <mc:Choice xmlns:v="urn:schemas-microsoft-com:vml" Requires="v">
                  <p:oleObj name="Formula" r:id="rId6" imgW="137160" imgH="131040" progId="Equation.Ribbit">
                    <p:embed/>
                  </p:oleObj>
                </mc:Choice>
                <mc:Fallback>
                  <p:oleObj name="Formula" r:id="rId6" imgW="137160" imgH="131040" progId="Equation.Ribbit">
                    <p:embed/>
                    <p:pic>
                      <p:nvPicPr>
                        <p:cNvPr id="11" name="对象 10"/>
                        <p:cNvPicPr/>
                        <p:nvPr/>
                      </p:nvPicPr>
                      <p:blipFill>
                        <a:blip r:embed="rId7"/>
                        <a:stretch>
                          <a:fillRect/>
                        </a:stretch>
                      </p:blipFill>
                      <p:spPr>
                        <a:xfrm>
                          <a:off x="1601972" y="893111"/>
                          <a:ext cx="301752" cy="288288"/>
                        </a:xfrm>
                        <a:prstGeom prst="rect">
                          <a:avLst/>
                        </a:prstGeom>
                      </p:spPr>
                    </p:pic>
                  </p:oleObj>
                </mc:Fallback>
              </mc:AlternateContent>
            </a:graphicData>
          </a:graphic>
        </p:graphicFrame>
      </p:grpSp>
      <p:grpSp>
        <p:nvGrpSpPr>
          <p:cNvPr id="16" name="组合 47"/>
          <p:cNvGrpSpPr/>
          <p:nvPr/>
        </p:nvGrpSpPr>
        <p:grpSpPr>
          <a:xfrm>
            <a:off x="3311377" y="1580192"/>
            <a:ext cx="1201797" cy="1481109"/>
            <a:chOff x="1942480" y="84630"/>
            <a:chExt cx="1408938" cy="1736391"/>
          </a:xfrm>
        </p:grpSpPr>
        <p:cxnSp>
          <p:nvCxnSpPr>
            <p:cNvPr id="17" name="直接箭头连接符 48"/>
            <p:cNvCxnSpPr/>
            <p:nvPr/>
          </p:nvCxnSpPr>
          <p:spPr>
            <a:xfrm flipH="1" flipV="1">
              <a:off x="2184852" y="569373"/>
              <a:ext cx="306302" cy="425888"/>
            </a:xfrm>
            <a:prstGeom prst="straightConnector1">
              <a:avLst/>
            </a:prstGeom>
            <a:ln>
              <a:headEnd type="triangle" w="med" len="lg"/>
              <a:tailEnd type="none" w="med" len="med"/>
            </a:ln>
          </p:spPr>
          <p:style>
            <a:lnRef idx="1">
              <a:schemeClr val="dk1"/>
            </a:lnRef>
            <a:fillRef idx="0">
              <a:schemeClr val="dk1"/>
            </a:fillRef>
            <a:effectRef idx="0">
              <a:schemeClr val="dk1"/>
            </a:effectRef>
            <a:fontRef idx="minor">
              <a:schemeClr val="tx1"/>
            </a:fontRef>
          </p:style>
        </p:cxnSp>
        <p:sp>
          <p:nvSpPr>
            <p:cNvPr id="18" name="椭圆 17"/>
            <p:cNvSpPr/>
            <p:nvPr/>
          </p:nvSpPr>
          <p:spPr>
            <a:xfrm>
              <a:off x="2420165" y="924272"/>
              <a:ext cx="484743" cy="4847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i="1" dirty="0">
                <a:latin typeface="Times New Roman" panose="02020603050405020304" pitchFamily="18" charset="0"/>
                <a:cs typeface="Times New Roman" panose="02020603050405020304" pitchFamily="18" charset="0"/>
              </a:endParaRPr>
            </a:p>
          </p:txBody>
        </p:sp>
        <p:cxnSp>
          <p:nvCxnSpPr>
            <p:cNvPr id="19" name="直接箭头连接符 50"/>
            <p:cNvCxnSpPr/>
            <p:nvPr/>
          </p:nvCxnSpPr>
          <p:spPr>
            <a:xfrm flipV="1">
              <a:off x="2833919" y="573199"/>
              <a:ext cx="275128" cy="422062"/>
            </a:xfrm>
            <a:prstGeom prst="straightConnector1">
              <a:avLst/>
            </a:prstGeom>
            <a:ln>
              <a:headEnd type="triangle" w="med" len="lg"/>
              <a:tailEnd type="none" w="med" len="med"/>
            </a:ln>
          </p:spPr>
          <p:style>
            <a:lnRef idx="1">
              <a:schemeClr val="dk1"/>
            </a:lnRef>
            <a:fillRef idx="0">
              <a:schemeClr val="dk1"/>
            </a:fillRef>
            <a:effectRef idx="0">
              <a:schemeClr val="dk1"/>
            </a:effectRef>
            <a:fontRef idx="minor">
              <a:schemeClr val="tx1"/>
            </a:fontRef>
          </p:style>
        </p:cxnSp>
        <p:grpSp>
          <p:nvGrpSpPr>
            <p:cNvPr id="20" name="组合 51"/>
            <p:cNvGrpSpPr/>
            <p:nvPr/>
          </p:nvGrpSpPr>
          <p:grpSpPr>
            <a:xfrm>
              <a:off x="1942480" y="84630"/>
              <a:ext cx="1408938" cy="488569"/>
              <a:chOff x="1003637" y="1754680"/>
              <a:chExt cx="1408938" cy="488569"/>
            </a:xfrm>
          </p:grpSpPr>
          <p:sp>
            <p:nvSpPr>
              <p:cNvPr id="23" name="椭圆 22"/>
              <p:cNvSpPr/>
              <p:nvPr/>
            </p:nvSpPr>
            <p:spPr>
              <a:xfrm>
                <a:off x="1927832" y="1758506"/>
                <a:ext cx="484743" cy="4847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i="1" dirty="0">
                  <a:latin typeface="Times New Roman" panose="02020603050405020304" pitchFamily="18" charset="0"/>
                  <a:cs typeface="Times New Roman" panose="02020603050405020304" pitchFamily="18" charset="0"/>
                </a:endParaRPr>
              </a:p>
            </p:txBody>
          </p:sp>
          <p:sp>
            <p:nvSpPr>
              <p:cNvPr id="24" name="椭圆 23"/>
              <p:cNvSpPr/>
              <p:nvPr/>
            </p:nvSpPr>
            <p:spPr>
              <a:xfrm>
                <a:off x="1003637" y="1754680"/>
                <a:ext cx="484743" cy="4847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i="1" dirty="0">
                  <a:latin typeface="Times New Roman" panose="02020603050405020304" pitchFamily="18" charset="0"/>
                  <a:cs typeface="Times New Roman" panose="02020603050405020304" pitchFamily="18" charset="0"/>
                </a:endParaRPr>
              </a:p>
            </p:txBody>
          </p:sp>
          <p:graphicFrame>
            <p:nvGraphicFramePr>
              <p:cNvPr id="25" name="对象 24"/>
              <p:cNvGraphicFramePr>
                <a:graphicFrameLocks noChangeAspect="1"/>
              </p:cNvGraphicFramePr>
              <p:nvPr>
                <p:extLst>
                  <p:ext uri="{D42A27DB-BD31-4B8C-83A1-F6EECF244321}">
                    <p14:modId xmlns:p14="http://schemas.microsoft.com/office/powerpoint/2010/main" val="1607519217"/>
                  </p:ext>
                </p:extLst>
              </p:nvPr>
            </p:nvGraphicFramePr>
            <p:xfrm>
              <a:off x="1102682" y="1876425"/>
              <a:ext cx="303213" cy="288925"/>
            </p:xfrm>
            <a:graphic>
              <a:graphicData uri="http://schemas.openxmlformats.org/presentationml/2006/ole">
                <mc:AlternateContent xmlns:mc="http://schemas.openxmlformats.org/markup-compatibility/2006">
                  <mc:Choice xmlns:v="urn:schemas-microsoft-com:vml" Requires="v">
                    <p:oleObj name="Formula" r:id="rId8" imgW="137160" imgH="131040" progId="Equation.Ribbit">
                      <p:embed/>
                    </p:oleObj>
                  </mc:Choice>
                  <mc:Fallback>
                    <p:oleObj name="Formula" r:id="rId8" imgW="137160" imgH="131040" progId="Equation.Ribbit">
                      <p:embed/>
                      <p:pic>
                        <p:nvPicPr>
                          <p:cNvPr id="25" name="对象 24"/>
                          <p:cNvPicPr/>
                          <p:nvPr/>
                        </p:nvPicPr>
                        <p:blipFill>
                          <a:blip r:embed="rId7"/>
                          <a:stretch>
                            <a:fillRect/>
                          </a:stretch>
                        </p:blipFill>
                        <p:spPr>
                          <a:xfrm>
                            <a:off x="1102682" y="1876425"/>
                            <a:ext cx="303213" cy="288925"/>
                          </a:xfrm>
                          <a:prstGeom prst="rect">
                            <a:avLst/>
                          </a:prstGeom>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83717212"/>
                  </p:ext>
                </p:extLst>
              </p:nvPr>
            </p:nvGraphicFramePr>
            <p:xfrm>
              <a:off x="2037720" y="1876425"/>
              <a:ext cx="312737" cy="288925"/>
            </p:xfrm>
            <a:graphic>
              <a:graphicData uri="http://schemas.openxmlformats.org/presentationml/2006/ole">
                <mc:AlternateContent xmlns:mc="http://schemas.openxmlformats.org/markup-compatibility/2006">
                  <mc:Choice xmlns:v="urn:schemas-microsoft-com:vml" Requires="v">
                    <p:oleObj name="Formula" r:id="rId9" imgW="141120" imgH="131040" progId="Equation.Ribbit">
                      <p:embed/>
                    </p:oleObj>
                  </mc:Choice>
                  <mc:Fallback>
                    <p:oleObj name="Formula" r:id="rId9" imgW="141120" imgH="131040" progId="Equation.Ribbit">
                      <p:embed/>
                      <p:pic>
                        <p:nvPicPr>
                          <p:cNvPr id="26" name="对象 25"/>
                          <p:cNvPicPr/>
                          <p:nvPr/>
                        </p:nvPicPr>
                        <p:blipFill>
                          <a:blip r:embed="rId10"/>
                          <a:stretch>
                            <a:fillRect/>
                          </a:stretch>
                        </p:blipFill>
                        <p:spPr>
                          <a:xfrm>
                            <a:off x="2037720" y="1876425"/>
                            <a:ext cx="312737" cy="288925"/>
                          </a:xfrm>
                          <a:prstGeom prst="rect">
                            <a:avLst/>
                          </a:prstGeom>
                        </p:spPr>
                      </p:pic>
                    </p:oleObj>
                  </mc:Fallback>
                </mc:AlternateContent>
              </a:graphicData>
            </a:graphic>
          </p:graphicFrame>
        </p:grpSp>
        <p:sp>
          <p:nvSpPr>
            <p:cNvPr id="21" name="文本框 20"/>
            <p:cNvSpPr txBox="1"/>
            <p:nvPr/>
          </p:nvSpPr>
          <p:spPr>
            <a:xfrm>
              <a:off x="2101637" y="1420911"/>
              <a:ext cx="1140056" cy="400110"/>
            </a:xfrm>
            <a:prstGeom prst="rect">
              <a:avLst/>
            </a:prstGeom>
            <a:noFill/>
          </p:spPr>
          <p:txBody>
            <a:bodyPr wrap="none" rtlCol="0">
              <a:spAutoFit/>
            </a:bodyPr>
            <a:lstStyle/>
            <a:p>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V</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型结构</a:t>
              </a:r>
            </a:p>
          </p:txBody>
        </p:sp>
        <p:graphicFrame>
          <p:nvGraphicFramePr>
            <p:cNvPr id="22" name="对象 21"/>
            <p:cNvGraphicFramePr>
              <a:graphicFrameLocks noChangeAspect="1"/>
            </p:cNvGraphicFramePr>
            <p:nvPr>
              <p:extLst>
                <p:ext uri="{D42A27DB-BD31-4B8C-83A1-F6EECF244321}">
                  <p14:modId xmlns:p14="http://schemas.microsoft.com/office/powerpoint/2010/main" val="433393299"/>
                </p:ext>
              </p:extLst>
            </p:nvPr>
          </p:nvGraphicFramePr>
          <p:xfrm>
            <a:off x="2524125" y="1046163"/>
            <a:ext cx="315913" cy="288925"/>
          </p:xfrm>
          <a:graphic>
            <a:graphicData uri="http://schemas.openxmlformats.org/presentationml/2006/ole">
              <mc:AlternateContent xmlns:mc="http://schemas.openxmlformats.org/markup-compatibility/2006">
                <mc:Choice xmlns:v="urn:schemas-microsoft-com:vml" Requires="v">
                  <p:oleObj name="Formula" r:id="rId11" imgW="143640" imgH="131040" progId="Equation.Ribbit">
                    <p:embed/>
                  </p:oleObj>
                </mc:Choice>
                <mc:Fallback>
                  <p:oleObj name="Formula" r:id="rId11" imgW="143640" imgH="131040" progId="Equation.Ribbit">
                    <p:embed/>
                    <p:pic>
                      <p:nvPicPr>
                        <p:cNvPr id="22" name="对象 21"/>
                        <p:cNvPicPr/>
                        <p:nvPr/>
                      </p:nvPicPr>
                      <p:blipFill>
                        <a:blip r:embed="rId5"/>
                        <a:stretch>
                          <a:fillRect/>
                        </a:stretch>
                      </p:blipFill>
                      <p:spPr>
                        <a:xfrm>
                          <a:off x="2524125" y="1046163"/>
                          <a:ext cx="315913" cy="288925"/>
                        </a:xfrm>
                        <a:prstGeom prst="rect">
                          <a:avLst/>
                        </a:prstGeom>
                      </p:spPr>
                    </p:pic>
                  </p:oleObj>
                </mc:Fallback>
              </mc:AlternateContent>
            </a:graphicData>
          </a:graphic>
        </p:graphicFrame>
      </p:grpSp>
      <p:grpSp>
        <p:nvGrpSpPr>
          <p:cNvPr id="27" name="组合 58"/>
          <p:cNvGrpSpPr/>
          <p:nvPr/>
        </p:nvGrpSpPr>
        <p:grpSpPr>
          <a:xfrm>
            <a:off x="5078341" y="1551728"/>
            <a:ext cx="1176046" cy="1469370"/>
            <a:chOff x="1003637" y="765522"/>
            <a:chExt cx="1408938" cy="1760349"/>
          </a:xfrm>
        </p:grpSpPr>
        <p:cxnSp>
          <p:nvCxnSpPr>
            <p:cNvPr id="28" name="直接箭头连接符 59"/>
            <p:cNvCxnSpPr/>
            <p:nvPr/>
          </p:nvCxnSpPr>
          <p:spPr>
            <a:xfrm flipH="1">
              <a:off x="1246009" y="1179276"/>
              <a:ext cx="306302" cy="461104"/>
            </a:xfrm>
            <a:prstGeom prst="straightConnector1">
              <a:avLst/>
            </a:prstGeom>
            <a:ln>
              <a:tailEnd type="triangle" w="med" len="lg"/>
            </a:ln>
          </p:spPr>
          <p:style>
            <a:lnRef idx="1">
              <a:schemeClr val="dk1"/>
            </a:lnRef>
            <a:fillRef idx="0">
              <a:schemeClr val="dk1"/>
            </a:fillRef>
            <a:effectRef idx="0">
              <a:schemeClr val="dk1"/>
            </a:effectRef>
            <a:fontRef idx="minor">
              <a:schemeClr val="tx1"/>
            </a:fontRef>
          </p:style>
        </p:cxnSp>
        <p:sp>
          <p:nvSpPr>
            <p:cNvPr id="29" name="椭圆 28"/>
            <p:cNvSpPr/>
            <p:nvPr/>
          </p:nvSpPr>
          <p:spPr>
            <a:xfrm>
              <a:off x="1481322" y="765522"/>
              <a:ext cx="484743" cy="4847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i="1" dirty="0">
                <a:latin typeface="Times New Roman" panose="02020603050405020304" pitchFamily="18" charset="0"/>
                <a:cs typeface="Times New Roman" panose="02020603050405020304" pitchFamily="18" charset="0"/>
              </a:endParaRPr>
            </a:p>
          </p:txBody>
        </p:sp>
        <p:cxnSp>
          <p:nvCxnSpPr>
            <p:cNvPr id="30" name="直接箭头连接符 61"/>
            <p:cNvCxnSpPr/>
            <p:nvPr/>
          </p:nvCxnSpPr>
          <p:spPr>
            <a:xfrm flipH="1" flipV="1">
              <a:off x="1895076" y="1179276"/>
              <a:ext cx="275128" cy="464930"/>
            </a:xfrm>
            <a:prstGeom prst="straightConnector1">
              <a:avLst/>
            </a:prstGeom>
            <a:ln>
              <a:tailEnd type="triangle" w="med" len="lg"/>
            </a:ln>
          </p:spPr>
          <p:style>
            <a:lnRef idx="1">
              <a:schemeClr val="dk1"/>
            </a:lnRef>
            <a:fillRef idx="0">
              <a:schemeClr val="dk1"/>
            </a:fillRef>
            <a:effectRef idx="0">
              <a:schemeClr val="dk1"/>
            </a:effectRef>
            <a:fontRef idx="minor">
              <a:schemeClr val="tx1"/>
            </a:fontRef>
          </p:style>
        </p:cxnSp>
        <p:grpSp>
          <p:nvGrpSpPr>
            <p:cNvPr id="31" name="组合 62"/>
            <p:cNvGrpSpPr/>
            <p:nvPr/>
          </p:nvGrpSpPr>
          <p:grpSpPr>
            <a:xfrm>
              <a:off x="1003637" y="1640380"/>
              <a:ext cx="1408938" cy="488569"/>
              <a:chOff x="1003637" y="1754680"/>
              <a:chExt cx="1408938" cy="488569"/>
            </a:xfrm>
          </p:grpSpPr>
          <p:sp>
            <p:nvSpPr>
              <p:cNvPr id="34" name="椭圆 33"/>
              <p:cNvSpPr/>
              <p:nvPr/>
            </p:nvSpPr>
            <p:spPr>
              <a:xfrm>
                <a:off x="1927832" y="1758506"/>
                <a:ext cx="484743" cy="4847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i="1" dirty="0">
                  <a:latin typeface="Times New Roman" panose="02020603050405020304" pitchFamily="18" charset="0"/>
                  <a:cs typeface="Times New Roman" panose="02020603050405020304" pitchFamily="18" charset="0"/>
                </a:endParaRPr>
              </a:p>
            </p:txBody>
          </p:sp>
          <p:sp>
            <p:nvSpPr>
              <p:cNvPr id="35" name="椭圆 34"/>
              <p:cNvSpPr/>
              <p:nvPr/>
            </p:nvSpPr>
            <p:spPr>
              <a:xfrm>
                <a:off x="1003637" y="1754680"/>
                <a:ext cx="484743" cy="4847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i="1" dirty="0">
                  <a:latin typeface="Times New Roman" panose="02020603050405020304" pitchFamily="18" charset="0"/>
                  <a:cs typeface="Times New Roman" panose="02020603050405020304" pitchFamily="18" charset="0"/>
                </a:endParaRPr>
              </a:p>
            </p:txBody>
          </p:sp>
          <p:graphicFrame>
            <p:nvGraphicFramePr>
              <p:cNvPr id="36" name="对象 35"/>
              <p:cNvGraphicFramePr>
                <a:graphicFrameLocks noChangeAspect="1"/>
              </p:cNvGraphicFramePr>
              <p:nvPr>
                <p:extLst>
                  <p:ext uri="{D42A27DB-BD31-4B8C-83A1-F6EECF244321}">
                    <p14:modId xmlns:p14="http://schemas.microsoft.com/office/powerpoint/2010/main" val="1924129316"/>
                  </p:ext>
                </p:extLst>
              </p:nvPr>
            </p:nvGraphicFramePr>
            <p:xfrm>
              <a:off x="1149934" y="1851025"/>
              <a:ext cx="180975" cy="288925"/>
            </p:xfrm>
            <a:graphic>
              <a:graphicData uri="http://schemas.openxmlformats.org/presentationml/2006/ole">
                <mc:AlternateContent xmlns:mc="http://schemas.openxmlformats.org/markup-compatibility/2006">
                  <mc:Choice xmlns:v="urn:schemas-microsoft-com:vml" Requires="v">
                    <p:oleObj name="Formula" r:id="rId12" imgW="81360" imgH="131040" progId="Equation.Ribbit">
                      <p:embed/>
                    </p:oleObj>
                  </mc:Choice>
                  <mc:Fallback>
                    <p:oleObj name="Formula" r:id="rId12" imgW="81360" imgH="131040" progId="Equation.Ribbit">
                      <p:embed/>
                      <p:pic>
                        <p:nvPicPr>
                          <p:cNvPr id="36" name="对象 35"/>
                          <p:cNvPicPr/>
                          <p:nvPr/>
                        </p:nvPicPr>
                        <p:blipFill>
                          <a:blip r:embed="rId13"/>
                          <a:stretch>
                            <a:fillRect/>
                          </a:stretch>
                        </p:blipFill>
                        <p:spPr>
                          <a:xfrm>
                            <a:off x="1149934" y="1851025"/>
                            <a:ext cx="180975" cy="288925"/>
                          </a:xfrm>
                          <a:prstGeom prst="rect">
                            <a:avLst/>
                          </a:prstGeom>
                        </p:spPr>
                      </p:pic>
                    </p:oleObj>
                  </mc:Fallback>
                </mc:AlternateContent>
              </a:graphicData>
            </a:graphic>
          </p:graphicFrame>
          <p:graphicFrame>
            <p:nvGraphicFramePr>
              <p:cNvPr id="37" name="对象 36"/>
              <p:cNvGraphicFramePr>
                <a:graphicFrameLocks noChangeAspect="1"/>
              </p:cNvGraphicFramePr>
              <p:nvPr>
                <p:extLst>
                  <p:ext uri="{D42A27DB-BD31-4B8C-83A1-F6EECF244321}">
                    <p14:modId xmlns:p14="http://schemas.microsoft.com/office/powerpoint/2010/main" val="2032657486"/>
                  </p:ext>
                </p:extLst>
              </p:nvPr>
            </p:nvGraphicFramePr>
            <p:xfrm>
              <a:off x="2076399" y="1879918"/>
              <a:ext cx="168275" cy="284162"/>
            </p:xfrm>
            <a:graphic>
              <a:graphicData uri="http://schemas.openxmlformats.org/presentationml/2006/ole">
                <mc:AlternateContent xmlns:mc="http://schemas.openxmlformats.org/markup-compatibility/2006">
                  <mc:Choice xmlns:v="urn:schemas-microsoft-com:vml" Requires="v">
                    <p:oleObj name="Formula" r:id="rId14" imgW="76320" imgH="129600" progId="Equation.Ribbit">
                      <p:embed/>
                    </p:oleObj>
                  </mc:Choice>
                  <mc:Fallback>
                    <p:oleObj name="Formula" r:id="rId14" imgW="76320" imgH="129600" progId="Equation.Ribbit">
                      <p:embed/>
                      <p:pic>
                        <p:nvPicPr>
                          <p:cNvPr id="37" name="对象 36"/>
                          <p:cNvPicPr/>
                          <p:nvPr/>
                        </p:nvPicPr>
                        <p:blipFill>
                          <a:blip r:embed="rId15"/>
                          <a:stretch>
                            <a:fillRect/>
                          </a:stretch>
                        </p:blipFill>
                        <p:spPr>
                          <a:xfrm>
                            <a:off x="2076399" y="1879918"/>
                            <a:ext cx="168275" cy="284162"/>
                          </a:xfrm>
                          <a:prstGeom prst="rect">
                            <a:avLst/>
                          </a:prstGeom>
                        </p:spPr>
                      </p:pic>
                    </p:oleObj>
                  </mc:Fallback>
                </mc:AlternateContent>
              </a:graphicData>
            </a:graphic>
          </p:graphicFrame>
        </p:grpSp>
        <p:sp>
          <p:nvSpPr>
            <p:cNvPr id="32" name="文本框 31"/>
            <p:cNvSpPr txBox="1"/>
            <p:nvPr/>
          </p:nvSpPr>
          <p:spPr>
            <a:xfrm>
              <a:off x="1162794" y="2125761"/>
              <a:ext cx="1210588" cy="400110"/>
            </a:xfrm>
            <a:prstGeom prst="rect">
              <a:avLst/>
            </a:prstGeom>
            <a:noFill/>
          </p:spPr>
          <p:txBody>
            <a:bodyPr wrap="none" rtlCol="0">
              <a:spAutoFit/>
            </a:bodyPr>
            <a:lstStyle/>
            <a:p>
              <a:r>
                <a:rPr lang="zh-CN" altLang="en-US" sz="2000" dirty="0">
                  <a:latin typeface="楷体" panose="02010609060101010101" pitchFamily="49" charset="-122"/>
                  <a:ea typeface="楷体" panose="02010609060101010101" pitchFamily="49" charset="-122"/>
                </a:rPr>
                <a:t>顺序结构</a:t>
              </a:r>
            </a:p>
          </p:txBody>
        </p:sp>
        <p:graphicFrame>
          <p:nvGraphicFramePr>
            <p:cNvPr id="33" name="对象 32"/>
            <p:cNvGraphicFramePr>
              <a:graphicFrameLocks noChangeAspect="1"/>
            </p:cNvGraphicFramePr>
            <p:nvPr>
              <p:extLst>
                <p:ext uri="{D42A27DB-BD31-4B8C-83A1-F6EECF244321}">
                  <p14:modId xmlns:p14="http://schemas.microsoft.com/office/powerpoint/2010/main" val="704510726"/>
                </p:ext>
              </p:extLst>
            </p:nvPr>
          </p:nvGraphicFramePr>
          <p:xfrm>
            <a:off x="1626819" y="897890"/>
            <a:ext cx="188913" cy="285750"/>
          </p:xfrm>
          <a:graphic>
            <a:graphicData uri="http://schemas.openxmlformats.org/presentationml/2006/ole">
              <mc:AlternateContent xmlns:mc="http://schemas.openxmlformats.org/markup-compatibility/2006">
                <mc:Choice xmlns:v="urn:schemas-microsoft-com:vml" Requires="v">
                  <p:oleObj name="Formula" r:id="rId16" imgW="86400" imgH="129600" progId="Equation.Ribbit">
                    <p:embed/>
                  </p:oleObj>
                </mc:Choice>
                <mc:Fallback>
                  <p:oleObj name="Formula" r:id="rId16" imgW="86400" imgH="129600" progId="Equation.Ribbit">
                    <p:embed/>
                    <p:pic>
                      <p:nvPicPr>
                        <p:cNvPr id="33" name="对象 32"/>
                        <p:cNvPicPr/>
                        <p:nvPr/>
                      </p:nvPicPr>
                      <p:blipFill>
                        <a:blip r:embed="rId17"/>
                        <a:stretch>
                          <a:fillRect/>
                        </a:stretch>
                      </p:blipFill>
                      <p:spPr>
                        <a:xfrm>
                          <a:off x="1626819" y="897890"/>
                          <a:ext cx="188913" cy="285750"/>
                        </a:xfrm>
                        <a:prstGeom prst="rect">
                          <a:avLst/>
                        </a:prstGeom>
                      </p:spPr>
                    </p:pic>
                  </p:oleObj>
                </mc:Fallback>
              </mc:AlternateContent>
            </a:graphicData>
          </a:graphic>
        </p:graphicFrame>
      </p:grpSp>
    </p:spTree>
    <p:extLst>
      <p:ext uri="{BB962C8B-B14F-4D97-AF65-F5344CB8AC3E}">
        <p14:creationId xmlns:p14="http://schemas.microsoft.com/office/powerpoint/2010/main" val="4796196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贝叶斯网：结构</a:t>
            </a:r>
            <a:endParaRPr lang="zh-CN" altLang="en-US" dirty="0">
              <a:latin typeface="+mj-ea"/>
              <a:ea typeface="+mj-ea"/>
            </a:endParaRPr>
          </a:p>
        </p:txBody>
      </p:sp>
      <p:sp>
        <p:nvSpPr>
          <p:cNvPr id="2" name="内容占位符 1"/>
          <p:cNvSpPr>
            <a:spLocks noGrp="1"/>
          </p:cNvSpPr>
          <p:nvPr>
            <p:ph sz="quarter" idx="14"/>
          </p:nvPr>
        </p:nvSpPr>
        <p:spPr>
          <a:xfrm>
            <a:off x="173851" y="1040891"/>
            <a:ext cx="8723013" cy="5174557"/>
          </a:xfrm>
        </p:spPr>
        <p:txBody>
          <a:bodyPr>
            <a:normAutofit/>
          </a:bodyPr>
          <a:lstStyle/>
          <a:p>
            <a:r>
              <a:rPr lang="zh-CN" altLang="en-US" dirty="0">
                <a:latin typeface="+mn-ea"/>
                <a:ea typeface="+mn-ea"/>
                <a:cs typeface="宋体"/>
              </a:rPr>
              <a:t>贝叶斯网中三个变量之间的典型依赖关系：</a:t>
            </a:r>
          </a:p>
          <a:p>
            <a:endParaRPr lang="zh-CN" altLang="en-US" dirty="0">
              <a:latin typeface="+mn-ea"/>
              <a:ea typeface="+mn-ea"/>
              <a:cs typeface="宋体"/>
            </a:endParaRPr>
          </a:p>
          <a:p>
            <a:endParaRPr lang="zh-CN" altLang="en-US" dirty="0">
              <a:latin typeface="+mn-ea"/>
              <a:ea typeface="+mn-ea"/>
              <a:cs typeface="宋体"/>
            </a:endParaRPr>
          </a:p>
          <a:p>
            <a:endParaRPr lang="zh-CN" altLang="en-US" dirty="0">
              <a:latin typeface="+mn-ea"/>
              <a:ea typeface="+mn-ea"/>
              <a:cs typeface="宋体"/>
            </a:endParaRPr>
          </a:p>
          <a:p>
            <a:endParaRPr lang="zh-CN" altLang="en-US" dirty="0">
              <a:latin typeface="+mn-ea"/>
              <a:ea typeface="+mn-ea"/>
              <a:cs typeface="宋体"/>
            </a:endParaRPr>
          </a:p>
          <a:p>
            <a:endParaRPr lang="zh-CN" altLang="en-US" dirty="0">
              <a:latin typeface="+mn-ea"/>
              <a:ea typeface="+mn-ea"/>
              <a:cs typeface="宋体"/>
            </a:endParaRPr>
          </a:p>
          <a:p>
            <a:r>
              <a:rPr lang="zh-CN" altLang="en-US" dirty="0">
                <a:solidFill>
                  <a:srgbClr val="FF0000"/>
                </a:solidFill>
                <a:latin typeface="+mn-ea"/>
                <a:ea typeface="+mn-ea"/>
                <a:cs typeface="宋体"/>
              </a:rPr>
              <a:t>分析有向图中变量间的条件独立性</a:t>
            </a:r>
            <a:r>
              <a:rPr lang="zh-CN" altLang="en-US" dirty="0">
                <a:latin typeface="+mn-ea"/>
                <a:ea typeface="+mn-ea"/>
                <a:cs typeface="宋体"/>
              </a:rPr>
              <a:t>，可使用“有向分离”                  </a:t>
            </a:r>
            <a:r>
              <a:rPr lang="en-US" altLang="zh-CN" dirty="0">
                <a:latin typeface="+mn-ea"/>
                <a:ea typeface="+mn-ea"/>
                <a:cs typeface="宋体"/>
              </a:rPr>
              <a:t>(</a:t>
            </a:r>
            <a:r>
              <a:rPr lang="en-US" altLang="zh-CN" dirty="0">
                <a:latin typeface="Verdana" charset="0"/>
                <a:ea typeface="Verdana" charset="0"/>
                <a:cs typeface="Verdana" charset="0"/>
              </a:rPr>
              <a:t>D-separation</a:t>
            </a:r>
            <a:r>
              <a:rPr lang="en-US" altLang="zh-CN" dirty="0">
                <a:latin typeface="+mn-ea"/>
                <a:ea typeface="+mn-ea"/>
                <a:cs typeface="宋体"/>
              </a:rPr>
              <a:t>)</a:t>
            </a:r>
            <a:endParaRPr lang="zh-CN" altLang="en-US" dirty="0">
              <a:latin typeface="+mn-ea"/>
              <a:ea typeface="+mn-ea"/>
              <a:cs typeface="宋体"/>
            </a:endParaRPr>
          </a:p>
          <a:p>
            <a:pPr lvl="1"/>
            <a:r>
              <a:rPr lang="en-US" altLang="zh-CN" dirty="0">
                <a:latin typeface="+mn-ea"/>
                <a:ea typeface="+mn-ea"/>
                <a:cs typeface="Times"/>
              </a:rPr>
              <a:t>V</a:t>
            </a:r>
            <a:r>
              <a:rPr lang="zh-CN" altLang="en-US" dirty="0">
                <a:latin typeface="+mn-ea"/>
                <a:ea typeface="+mn-ea"/>
                <a:cs typeface="宋体"/>
              </a:rPr>
              <a:t>型结构父结点相连</a:t>
            </a:r>
            <a:endParaRPr lang="en-US" altLang="zh-CN" dirty="0">
              <a:latin typeface="+mn-ea"/>
              <a:ea typeface="+mn-ea"/>
              <a:cs typeface="宋体"/>
            </a:endParaRPr>
          </a:p>
          <a:p>
            <a:pPr lvl="1"/>
            <a:r>
              <a:rPr lang="zh-CN" altLang="en-US" dirty="0">
                <a:latin typeface="+mn-ea"/>
                <a:ea typeface="+mn-ea"/>
                <a:cs typeface="宋体"/>
              </a:rPr>
              <a:t>有向边变成无向边</a:t>
            </a:r>
            <a:endParaRPr lang="en-US" altLang="zh-CN" dirty="0">
              <a:latin typeface="+mn-ea"/>
              <a:ea typeface="+mn-ea"/>
              <a:cs typeface="宋体"/>
            </a:endParaRPr>
          </a:p>
          <a:p>
            <a:pPr marL="325800" lvl="1" indent="0">
              <a:buNone/>
            </a:pPr>
            <a:r>
              <a:rPr lang="zh-CN" altLang="en-US" sz="2200" dirty="0">
                <a:latin typeface="+mn-ea"/>
                <a:ea typeface="+mn-ea"/>
                <a:cs typeface="宋体"/>
              </a:rPr>
              <a:t>由此产生的图称为道德图</a:t>
            </a:r>
          </a:p>
          <a:p>
            <a:pPr marL="325800" lvl="1" indent="0">
              <a:buNone/>
            </a:pPr>
            <a:r>
              <a:rPr lang="fr-FR" altLang="zh-CN" sz="2200" dirty="0">
                <a:latin typeface="Verdana" charset="0"/>
                <a:ea typeface="Verdana" charset="0"/>
                <a:cs typeface="Verdana" charset="0"/>
              </a:rPr>
              <a:t>(moral graph)</a:t>
            </a:r>
            <a:endParaRPr lang="en-US" altLang="zh-CN" sz="2200" dirty="0">
              <a:latin typeface="Verdana" charset="0"/>
              <a:ea typeface="Verdana" charset="0"/>
              <a:cs typeface="Verdana" charset="0"/>
            </a:endParaRPr>
          </a:p>
        </p:txBody>
      </p:sp>
      <p:grpSp>
        <p:nvGrpSpPr>
          <p:cNvPr id="5" name="组合 36"/>
          <p:cNvGrpSpPr/>
          <p:nvPr/>
        </p:nvGrpSpPr>
        <p:grpSpPr>
          <a:xfrm>
            <a:off x="1540389" y="1536148"/>
            <a:ext cx="1216958" cy="1520486"/>
            <a:chOff x="1003637" y="765522"/>
            <a:chExt cx="1408938" cy="1760349"/>
          </a:xfrm>
        </p:grpSpPr>
        <p:cxnSp>
          <p:nvCxnSpPr>
            <p:cNvPr id="6" name="直接箭头连接符 37"/>
            <p:cNvCxnSpPr/>
            <p:nvPr/>
          </p:nvCxnSpPr>
          <p:spPr>
            <a:xfrm flipH="1">
              <a:off x="1246009" y="1179276"/>
              <a:ext cx="306302" cy="461104"/>
            </a:xfrm>
            <a:prstGeom prst="straightConnector1">
              <a:avLst/>
            </a:prstGeom>
            <a:ln>
              <a:tailEnd type="triangle" w="med" len="lg"/>
            </a:ln>
          </p:spPr>
          <p:style>
            <a:lnRef idx="1">
              <a:schemeClr val="dk1"/>
            </a:lnRef>
            <a:fillRef idx="0">
              <a:schemeClr val="dk1"/>
            </a:fillRef>
            <a:effectRef idx="0">
              <a:schemeClr val="dk1"/>
            </a:effectRef>
            <a:fontRef idx="minor">
              <a:schemeClr val="tx1"/>
            </a:fontRef>
          </p:style>
        </p:cxnSp>
        <p:sp>
          <p:nvSpPr>
            <p:cNvPr id="7" name="椭圆 6"/>
            <p:cNvSpPr/>
            <p:nvPr/>
          </p:nvSpPr>
          <p:spPr>
            <a:xfrm>
              <a:off x="1481322" y="765522"/>
              <a:ext cx="484743" cy="4847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i="1" dirty="0">
                <a:latin typeface="Times New Roman" panose="02020603050405020304" pitchFamily="18" charset="0"/>
                <a:cs typeface="Times New Roman" panose="02020603050405020304" pitchFamily="18" charset="0"/>
              </a:endParaRPr>
            </a:p>
          </p:txBody>
        </p:sp>
        <p:cxnSp>
          <p:nvCxnSpPr>
            <p:cNvPr id="8" name="直接箭头连接符 39"/>
            <p:cNvCxnSpPr/>
            <p:nvPr/>
          </p:nvCxnSpPr>
          <p:spPr>
            <a:xfrm>
              <a:off x="1895076" y="1179276"/>
              <a:ext cx="275128" cy="464930"/>
            </a:xfrm>
            <a:prstGeom prst="straightConnector1">
              <a:avLst/>
            </a:prstGeom>
            <a:ln>
              <a:tailEnd type="triangle" w="med" len="lg"/>
            </a:ln>
          </p:spPr>
          <p:style>
            <a:lnRef idx="1">
              <a:schemeClr val="dk1"/>
            </a:lnRef>
            <a:fillRef idx="0">
              <a:schemeClr val="dk1"/>
            </a:fillRef>
            <a:effectRef idx="0">
              <a:schemeClr val="dk1"/>
            </a:effectRef>
            <a:fontRef idx="minor">
              <a:schemeClr val="tx1"/>
            </a:fontRef>
          </p:style>
        </p:cxnSp>
        <p:grpSp>
          <p:nvGrpSpPr>
            <p:cNvPr id="9" name="组合 40"/>
            <p:cNvGrpSpPr/>
            <p:nvPr/>
          </p:nvGrpSpPr>
          <p:grpSpPr>
            <a:xfrm>
              <a:off x="1003637" y="1640380"/>
              <a:ext cx="1408938" cy="488569"/>
              <a:chOff x="1003637" y="1754680"/>
              <a:chExt cx="1408938" cy="488569"/>
            </a:xfrm>
          </p:grpSpPr>
          <p:sp>
            <p:nvSpPr>
              <p:cNvPr id="12" name="椭圆 11"/>
              <p:cNvSpPr/>
              <p:nvPr/>
            </p:nvSpPr>
            <p:spPr>
              <a:xfrm>
                <a:off x="1927832" y="1758506"/>
                <a:ext cx="484743" cy="4847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i="1" dirty="0">
                  <a:latin typeface="Times New Roman" panose="02020603050405020304" pitchFamily="18" charset="0"/>
                  <a:cs typeface="Times New Roman" panose="02020603050405020304" pitchFamily="18" charset="0"/>
                </a:endParaRPr>
              </a:p>
            </p:txBody>
          </p:sp>
          <p:sp>
            <p:nvSpPr>
              <p:cNvPr id="13" name="椭圆 12"/>
              <p:cNvSpPr/>
              <p:nvPr/>
            </p:nvSpPr>
            <p:spPr>
              <a:xfrm>
                <a:off x="1003637" y="1754680"/>
                <a:ext cx="484743" cy="4847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i="1" dirty="0">
                  <a:latin typeface="Times New Roman" panose="02020603050405020304" pitchFamily="18" charset="0"/>
                  <a:cs typeface="Times New Roman" panose="02020603050405020304" pitchFamily="18" charset="0"/>
                </a:endParaRPr>
              </a:p>
            </p:txBody>
          </p:sp>
          <p:graphicFrame>
            <p:nvGraphicFramePr>
              <p:cNvPr id="14" name="对象 13"/>
              <p:cNvGraphicFramePr>
                <a:graphicFrameLocks noChangeAspect="1"/>
              </p:cNvGraphicFramePr>
              <p:nvPr/>
            </p:nvGraphicFramePr>
            <p:xfrm>
              <a:off x="1105819" y="1881461"/>
              <a:ext cx="317500" cy="288925"/>
            </p:xfrm>
            <a:graphic>
              <a:graphicData uri="http://schemas.openxmlformats.org/presentationml/2006/ole">
                <mc:AlternateContent xmlns:mc="http://schemas.openxmlformats.org/markup-compatibility/2006">
                  <mc:Choice xmlns:v="urn:schemas-microsoft-com:vml" Requires="v">
                    <p:oleObj name="Formula" r:id="rId2" imgW="142560" imgH="131040" progId="Equation.Ribbit">
                      <p:embed/>
                    </p:oleObj>
                  </mc:Choice>
                  <mc:Fallback>
                    <p:oleObj name="Formula" r:id="rId2" imgW="142560" imgH="131040" progId="Equation.Ribbit">
                      <p:embed/>
                      <p:pic>
                        <p:nvPicPr>
                          <p:cNvPr id="14" name="对象 13"/>
                          <p:cNvPicPr/>
                          <p:nvPr/>
                        </p:nvPicPr>
                        <p:blipFill>
                          <a:blip r:embed="rId3"/>
                          <a:stretch>
                            <a:fillRect/>
                          </a:stretch>
                        </p:blipFill>
                        <p:spPr>
                          <a:xfrm>
                            <a:off x="1105819" y="1881461"/>
                            <a:ext cx="317500" cy="288925"/>
                          </a:xfrm>
                          <a:prstGeom prst="rect">
                            <a:avLst/>
                          </a:prstGeom>
                        </p:spPr>
                      </p:pic>
                    </p:oleObj>
                  </mc:Fallback>
                </mc:AlternateContent>
              </a:graphicData>
            </a:graphic>
          </p:graphicFrame>
          <p:graphicFrame>
            <p:nvGraphicFramePr>
              <p:cNvPr id="15" name="对象 14"/>
              <p:cNvGraphicFramePr>
                <a:graphicFrameLocks noChangeAspect="1"/>
              </p:cNvGraphicFramePr>
              <p:nvPr/>
            </p:nvGraphicFramePr>
            <p:xfrm>
              <a:off x="2036763" y="1876425"/>
              <a:ext cx="315912" cy="288925"/>
            </p:xfrm>
            <a:graphic>
              <a:graphicData uri="http://schemas.openxmlformats.org/presentationml/2006/ole">
                <mc:AlternateContent xmlns:mc="http://schemas.openxmlformats.org/markup-compatibility/2006">
                  <mc:Choice xmlns:v="urn:schemas-microsoft-com:vml" Requires="v">
                    <p:oleObj name="Formula" r:id="rId4" imgW="143640" imgH="131040" progId="Equation.Ribbit">
                      <p:embed/>
                    </p:oleObj>
                  </mc:Choice>
                  <mc:Fallback>
                    <p:oleObj name="Formula" r:id="rId4" imgW="143640" imgH="131040" progId="Equation.Ribbit">
                      <p:embed/>
                      <p:pic>
                        <p:nvPicPr>
                          <p:cNvPr id="15" name="对象 14"/>
                          <p:cNvPicPr/>
                          <p:nvPr/>
                        </p:nvPicPr>
                        <p:blipFill>
                          <a:blip r:embed="rId5"/>
                          <a:stretch>
                            <a:fillRect/>
                          </a:stretch>
                        </p:blipFill>
                        <p:spPr>
                          <a:xfrm>
                            <a:off x="2036763" y="1876425"/>
                            <a:ext cx="315912" cy="288925"/>
                          </a:xfrm>
                          <a:prstGeom prst="rect">
                            <a:avLst/>
                          </a:prstGeom>
                        </p:spPr>
                      </p:pic>
                    </p:oleObj>
                  </mc:Fallback>
                </mc:AlternateContent>
              </a:graphicData>
            </a:graphic>
          </p:graphicFrame>
        </p:grpSp>
        <p:sp>
          <p:nvSpPr>
            <p:cNvPr id="10" name="文本框 9"/>
            <p:cNvSpPr txBox="1"/>
            <p:nvPr/>
          </p:nvSpPr>
          <p:spPr>
            <a:xfrm>
              <a:off x="1162794" y="2125761"/>
              <a:ext cx="1210588" cy="400110"/>
            </a:xfrm>
            <a:prstGeom prst="rect">
              <a:avLst/>
            </a:prstGeom>
            <a:noFill/>
          </p:spPr>
          <p:txBody>
            <a:bodyPr wrap="none" rtlCol="0">
              <a:spAutoFit/>
            </a:bodyPr>
            <a:lstStyle/>
            <a:p>
              <a:r>
                <a:rPr lang="zh-CN" altLang="en-US" sz="2000" dirty="0">
                  <a:latin typeface="楷体" panose="02010609060101010101" pitchFamily="49" charset="-122"/>
                  <a:ea typeface="楷体" panose="02010609060101010101" pitchFamily="49" charset="-122"/>
                </a:rPr>
                <a:t>同父结构</a:t>
              </a:r>
            </a:p>
          </p:txBody>
        </p:sp>
        <p:graphicFrame>
          <p:nvGraphicFramePr>
            <p:cNvPr id="11" name="对象 10"/>
            <p:cNvGraphicFramePr>
              <a:graphicFrameLocks noChangeAspect="1"/>
            </p:cNvGraphicFramePr>
            <p:nvPr/>
          </p:nvGraphicFramePr>
          <p:xfrm>
            <a:off x="1601972" y="893111"/>
            <a:ext cx="301752" cy="288288"/>
          </p:xfrm>
          <a:graphic>
            <a:graphicData uri="http://schemas.openxmlformats.org/presentationml/2006/ole">
              <mc:AlternateContent xmlns:mc="http://schemas.openxmlformats.org/markup-compatibility/2006">
                <mc:Choice xmlns:v="urn:schemas-microsoft-com:vml" Requires="v">
                  <p:oleObj name="Formula" r:id="rId6" imgW="137160" imgH="131040" progId="Equation.Ribbit">
                    <p:embed/>
                  </p:oleObj>
                </mc:Choice>
                <mc:Fallback>
                  <p:oleObj name="Formula" r:id="rId6" imgW="137160" imgH="131040" progId="Equation.Ribbit">
                    <p:embed/>
                    <p:pic>
                      <p:nvPicPr>
                        <p:cNvPr id="11" name="对象 10"/>
                        <p:cNvPicPr/>
                        <p:nvPr/>
                      </p:nvPicPr>
                      <p:blipFill>
                        <a:blip r:embed="rId7"/>
                        <a:stretch>
                          <a:fillRect/>
                        </a:stretch>
                      </p:blipFill>
                      <p:spPr>
                        <a:xfrm>
                          <a:off x="1601972" y="893111"/>
                          <a:ext cx="301752" cy="288288"/>
                        </a:xfrm>
                        <a:prstGeom prst="rect">
                          <a:avLst/>
                        </a:prstGeom>
                      </p:spPr>
                    </p:pic>
                  </p:oleObj>
                </mc:Fallback>
              </mc:AlternateContent>
            </a:graphicData>
          </a:graphic>
        </p:graphicFrame>
      </p:grpSp>
      <p:grpSp>
        <p:nvGrpSpPr>
          <p:cNvPr id="16" name="组合 47"/>
          <p:cNvGrpSpPr/>
          <p:nvPr/>
        </p:nvGrpSpPr>
        <p:grpSpPr>
          <a:xfrm>
            <a:off x="3311377" y="1580192"/>
            <a:ext cx="1201797" cy="1481109"/>
            <a:chOff x="1942480" y="84630"/>
            <a:chExt cx="1408938" cy="1736391"/>
          </a:xfrm>
        </p:grpSpPr>
        <p:cxnSp>
          <p:nvCxnSpPr>
            <p:cNvPr id="17" name="直接箭头连接符 48"/>
            <p:cNvCxnSpPr/>
            <p:nvPr/>
          </p:nvCxnSpPr>
          <p:spPr>
            <a:xfrm flipH="1" flipV="1">
              <a:off x="2184852" y="569373"/>
              <a:ext cx="306302" cy="425888"/>
            </a:xfrm>
            <a:prstGeom prst="straightConnector1">
              <a:avLst/>
            </a:prstGeom>
            <a:ln>
              <a:headEnd type="triangle" w="med" len="lg"/>
              <a:tailEnd type="none" w="med" len="med"/>
            </a:ln>
          </p:spPr>
          <p:style>
            <a:lnRef idx="1">
              <a:schemeClr val="dk1"/>
            </a:lnRef>
            <a:fillRef idx="0">
              <a:schemeClr val="dk1"/>
            </a:fillRef>
            <a:effectRef idx="0">
              <a:schemeClr val="dk1"/>
            </a:effectRef>
            <a:fontRef idx="minor">
              <a:schemeClr val="tx1"/>
            </a:fontRef>
          </p:style>
        </p:cxnSp>
        <p:sp>
          <p:nvSpPr>
            <p:cNvPr id="18" name="椭圆 17"/>
            <p:cNvSpPr/>
            <p:nvPr/>
          </p:nvSpPr>
          <p:spPr>
            <a:xfrm>
              <a:off x="2420165" y="924272"/>
              <a:ext cx="484743" cy="4847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i="1" dirty="0">
                <a:latin typeface="Times New Roman" panose="02020603050405020304" pitchFamily="18" charset="0"/>
                <a:cs typeface="Times New Roman" panose="02020603050405020304" pitchFamily="18" charset="0"/>
              </a:endParaRPr>
            </a:p>
          </p:txBody>
        </p:sp>
        <p:cxnSp>
          <p:nvCxnSpPr>
            <p:cNvPr id="19" name="直接箭头连接符 50"/>
            <p:cNvCxnSpPr/>
            <p:nvPr/>
          </p:nvCxnSpPr>
          <p:spPr>
            <a:xfrm flipV="1">
              <a:off x="2833919" y="573199"/>
              <a:ext cx="275128" cy="422062"/>
            </a:xfrm>
            <a:prstGeom prst="straightConnector1">
              <a:avLst/>
            </a:prstGeom>
            <a:ln>
              <a:headEnd type="triangle" w="med" len="lg"/>
              <a:tailEnd type="none" w="med" len="med"/>
            </a:ln>
          </p:spPr>
          <p:style>
            <a:lnRef idx="1">
              <a:schemeClr val="dk1"/>
            </a:lnRef>
            <a:fillRef idx="0">
              <a:schemeClr val="dk1"/>
            </a:fillRef>
            <a:effectRef idx="0">
              <a:schemeClr val="dk1"/>
            </a:effectRef>
            <a:fontRef idx="minor">
              <a:schemeClr val="tx1"/>
            </a:fontRef>
          </p:style>
        </p:cxnSp>
        <p:grpSp>
          <p:nvGrpSpPr>
            <p:cNvPr id="20" name="组合 51"/>
            <p:cNvGrpSpPr/>
            <p:nvPr/>
          </p:nvGrpSpPr>
          <p:grpSpPr>
            <a:xfrm>
              <a:off x="1942480" y="84630"/>
              <a:ext cx="1408938" cy="488569"/>
              <a:chOff x="1003637" y="1754680"/>
              <a:chExt cx="1408938" cy="488569"/>
            </a:xfrm>
          </p:grpSpPr>
          <p:sp>
            <p:nvSpPr>
              <p:cNvPr id="23" name="椭圆 22"/>
              <p:cNvSpPr/>
              <p:nvPr/>
            </p:nvSpPr>
            <p:spPr>
              <a:xfrm>
                <a:off x="1927832" y="1758506"/>
                <a:ext cx="484743" cy="4847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i="1" dirty="0">
                  <a:latin typeface="Times New Roman" panose="02020603050405020304" pitchFamily="18" charset="0"/>
                  <a:cs typeface="Times New Roman" panose="02020603050405020304" pitchFamily="18" charset="0"/>
                </a:endParaRPr>
              </a:p>
            </p:txBody>
          </p:sp>
          <p:sp>
            <p:nvSpPr>
              <p:cNvPr id="24" name="椭圆 23"/>
              <p:cNvSpPr/>
              <p:nvPr/>
            </p:nvSpPr>
            <p:spPr>
              <a:xfrm>
                <a:off x="1003637" y="1754680"/>
                <a:ext cx="484743" cy="4847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i="1" dirty="0">
                  <a:latin typeface="Times New Roman" panose="02020603050405020304" pitchFamily="18" charset="0"/>
                  <a:cs typeface="Times New Roman" panose="02020603050405020304" pitchFamily="18" charset="0"/>
                </a:endParaRPr>
              </a:p>
            </p:txBody>
          </p:sp>
          <p:graphicFrame>
            <p:nvGraphicFramePr>
              <p:cNvPr id="25" name="对象 24"/>
              <p:cNvGraphicFramePr>
                <a:graphicFrameLocks noChangeAspect="1"/>
              </p:cNvGraphicFramePr>
              <p:nvPr/>
            </p:nvGraphicFramePr>
            <p:xfrm>
              <a:off x="1102682" y="1876425"/>
              <a:ext cx="303213" cy="288925"/>
            </p:xfrm>
            <a:graphic>
              <a:graphicData uri="http://schemas.openxmlformats.org/presentationml/2006/ole">
                <mc:AlternateContent xmlns:mc="http://schemas.openxmlformats.org/markup-compatibility/2006">
                  <mc:Choice xmlns:v="urn:schemas-microsoft-com:vml" Requires="v">
                    <p:oleObj name="Formula" r:id="rId8" imgW="137160" imgH="131040" progId="Equation.Ribbit">
                      <p:embed/>
                    </p:oleObj>
                  </mc:Choice>
                  <mc:Fallback>
                    <p:oleObj name="Formula" r:id="rId8" imgW="137160" imgH="131040" progId="Equation.Ribbit">
                      <p:embed/>
                      <p:pic>
                        <p:nvPicPr>
                          <p:cNvPr id="25" name="对象 24"/>
                          <p:cNvPicPr/>
                          <p:nvPr/>
                        </p:nvPicPr>
                        <p:blipFill>
                          <a:blip r:embed="rId7"/>
                          <a:stretch>
                            <a:fillRect/>
                          </a:stretch>
                        </p:blipFill>
                        <p:spPr>
                          <a:xfrm>
                            <a:off x="1102682" y="1876425"/>
                            <a:ext cx="303213" cy="288925"/>
                          </a:xfrm>
                          <a:prstGeom prst="rect">
                            <a:avLst/>
                          </a:prstGeom>
                        </p:spPr>
                      </p:pic>
                    </p:oleObj>
                  </mc:Fallback>
                </mc:AlternateContent>
              </a:graphicData>
            </a:graphic>
          </p:graphicFrame>
          <p:graphicFrame>
            <p:nvGraphicFramePr>
              <p:cNvPr id="26" name="对象 25"/>
              <p:cNvGraphicFramePr>
                <a:graphicFrameLocks noChangeAspect="1"/>
              </p:cNvGraphicFramePr>
              <p:nvPr/>
            </p:nvGraphicFramePr>
            <p:xfrm>
              <a:off x="2037720" y="1876425"/>
              <a:ext cx="312737" cy="288925"/>
            </p:xfrm>
            <a:graphic>
              <a:graphicData uri="http://schemas.openxmlformats.org/presentationml/2006/ole">
                <mc:AlternateContent xmlns:mc="http://schemas.openxmlformats.org/markup-compatibility/2006">
                  <mc:Choice xmlns:v="urn:schemas-microsoft-com:vml" Requires="v">
                    <p:oleObj name="Formula" r:id="rId9" imgW="141120" imgH="131040" progId="Equation.Ribbit">
                      <p:embed/>
                    </p:oleObj>
                  </mc:Choice>
                  <mc:Fallback>
                    <p:oleObj name="Formula" r:id="rId9" imgW="141120" imgH="131040" progId="Equation.Ribbit">
                      <p:embed/>
                      <p:pic>
                        <p:nvPicPr>
                          <p:cNvPr id="26" name="对象 25"/>
                          <p:cNvPicPr/>
                          <p:nvPr/>
                        </p:nvPicPr>
                        <p:blipFill>
                          <a:blip r:embed="rId10"/>
                          <a:stretch>
                            <a:fillRect/>
                          </a:stretch>
                        </p:blipFill>
                        <p:spPr>
                          <a:xfrm>
                            <a:off x="2037720" y="1876425"/>
                            <a:ext cx="312737" cy="288925"/>
                          </a:xfrm>
                          <a:prstGeom prst="rect">
                            <a:avLst/>
                          </a:prstGeom>
                        </p:spPr>
                      </p:pic>
                    </p:oleObj>
                  </mc:Fallback>
                </mc:AlternateContent>
              </a:graphicData>
            </a:graphic>
          </p:graphicFrame>
        </p:grpSp>
        <p:sp>
          <p:nvSpPr>
            <p:cNvPr id="21" name="文本框 20"/>
            <p:cNvSpPr txBox="1"/>
            <p:nvPr/>
          </p:nvSpPr>
          <p:spPr>
            <a:xfrm>
              <a:off x="2101637" y="1420911"/>
              <a:ext cx="1140056" cy="400110"/>
            </a:xfrm>
            <a:prstGeom prst="rect">
              <a:avLst/>
            </a:prstGeom>
            <a:noFill/>
          </p:spPr>
          <p:txBody>
            <a:bodyPr wrap="none" rtlCol="0">
              <a:spAutoFit/>
            </a:bodyPr>
            <a:lstStyle/>
            <a:p>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V</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型结构</a:t>
              </a:r>
            </a:p>
          </p:txBody>
        </p:sp>
        <p:graphicFrame>
          <p:nvGraphicFramePr>
            <p:cNvPr id="22" name="对象 21"/>
            <p:cNvGraphicFramePr>
              <a:graphicFrameLocks noChangeAspect="1"/>
            </p:cNvGraphicFramePr>
            <p:nvPr/>
          </p:nvGraphicFramePr>
          <p:xfrm>
            <a:off x="2524125" y="1046163"/>
            <a:ext cx="315913" cy="288925"/>
          </p:xfrm>
          <a:graphic>
            <a:graphicData uri="http://schemas.openxmlformats.org/presentationml/2006/ole">
              <mc:AlternateContent xmlns:mc="http://schemas.openxmlformats.org/markup-compatibility/2006">
                <mc:Choice xmlns:v="urn:schemas-microsoft-com:vml" Requires="v">
                  <p:oleObj name="Formula" r:id="rId11" imgW="143640" imgH="131040" progId="Equation.Ribbit">
                    <p:embed/>
                  </p:oleObj>
                </mc:Choice>
                <mc:Fallback>
                  <p:oleObj name="Formula" r:id="rId11" imgW="143640" imgH="131040" progId="Equation.Ribbit">
                    <p:embed/>
                    <p:pic>
                      <p:nvPicPr>
                        <p:cNvPr id="22" name="对象 21"/>
                        <p:cNvPicPr/>
                        <p:nvPr/>
                      </p:nvPicPr>
                      <p:blipFill>
                        <a:blip r:embed="rId5"/>
                        <a:stretch>
                          <a:fillRect/>
                        </a:stretch>
                      </p:blipFill>
                      <p:spPr>
                        <a:xfrm>
                          <a:off x="2524125" y="1046163"/>
                          <a:ext cx="315913" cy="288925"/>
                        </a:xfrm>
                        <a:prstGeom prst="rect">
                          <a:avLst/>
                        </a:prstGeom>
                      </p:spPr>
                    </p:pic>
                  </p:oleObj>
                </mc:Fallback>
              </mc:AlternateContent>
            </a:graphicData>
          </a:graphic>
        </p:graphicFrame>
      </p:grpSp>
      <p:grpSp>
        <p:nvGrpSpPr>
          <p:cNvPr id="27" name="组合 58"/>
          <p:cNvGrpSpPr/>
          <p:nvPr/>
        </p:nvGrpSpPr>
        <p:grpSpPr>
          <a:xfrm>
            <a:off x="5078341" y="1551728"/>
            <a:ext cx="1176046" cy="1469370"/>
            <a:chOff x="1003637" y="765522"/>
            <a:chExt cx="1408938" cy="1760349"/>
          </a:xfrm>
        </p:grpSpPr>
        <p:cxnSp>
          <p:nvCxnSpPr>
            <p:cNvPr id="28" name="直接箭头连接符 59"/>
            <p:cNvCxnSpPr/>
            <p:nvPr/>
          </p:nvCxnSpPr>
          <p:spPr>
            <a:xfrm flipH="1">
              <a:off x="1246009" y="1179276"/>
              <a:ext cx="306302" cy="461104"/>
            </a:xfrm>
            <a:prstGeom prst="straightConnector1">
              <a:avLst/>
            </a:prstGeom>
            <a:ln>
              <a:tailEnd type="triangle" w="med" len="lg"/>
            </a:ln>
          </p:spPr>
          <p:style>
            <a:lnRef idx="1">
              <a:schemeClr val="dk1"/>
            </a:lnRef>
            <a:fillRef idx="0">
              <a:schemeClr val="dk1"/>
            </a:fillRef>
            <a:effectRef idx="0">
              <a:schemeClr val="dk1"/>
            </a:effectRef>
            <a:fontRef idx="minor">
              <a:schemeClr val="tx1"/>
            </a:fontRef>
          </p:style>
        </p:cxnSp>
        <p:sp>
          <p:nvSpPr>
            <p:cNvPr id="29" name="椭圆 28"/>
            <p:cNvSpPr/>
            <p:nvPr/>
          </p:nvSpPr>
          <p:spPr>
            <a:xfrm>
              <a:off x="1481322" y="765522"/>
              <a:ext cx="484743" cy="4847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i="1" dirty="0">
                <a:latin typeface="Times New Roman" panose="02020603050405020304" pitchFamily="18" charset="0"/>
                <a:cs typeface="Times New Roman" panose="02020603050405020304" pitchFamily="18" charset="0"/>
              </a:endParaRPr>
            </a:p>
          </p:txBody>
        </p:sp>
        <p:cxnSp>
          <p:nvCxnSpPr>
            <p:cNvPr id="30" name="直接箭头连接符 61"/>
            <p:cNvCxnSpPr/>
            <p:nvPr/>
          </p:nvCxnSpPr>
          <p:spPr>
            <a:xfrm flipH="1" flipV="1">
              <a:off x="1895076" y="1179276"/>
              <a:ext cx="275128" cy="464930"/>
            </a:xfrm>
            <a:prstGeom prst="straightConnector1">
              <a:avLst/>
            </a:prstGeom>
            <a:ln>
              <a:tailEnd type="triangle" w="med" len="lg"/>
            </a:ln>
          </p:spPr>
          <p:style>
            <a:lnRef idx="1">
              <a:schemeClr val="dk1"/>
            </a:lnRef>
            <a:fillRef idx="0">
              <a:schemeClr val="dk1"/>
            </a:fillRef>
            <a:effectRef idx="0">
              <a:schemeClr val="dk1"/>
            </a:effectRef>
            <a:fontRef idx="minor">
              <a:schemeClr val="tx1"/>
            </a:fontRef>
          </p:style>
        </p:cxnSp>
        <p:grpSp>
          <p:nvGrpSpPr>
            <p:cNvPr id="31" name="组合 62"/>
            <p:cNvGrpSpPr/>
            <p:nvPr/>
          </p:nvGrpSpPr>
          <p:grpSpPr>
            <a:xfrm>
              <a:off x="1003637" y="1640380"/>
              <a:ext cx="1408938" cy="488569"/>
              <a:chOff x="1003637" y="1754680"/>
              <a:chExt cx="1408938" cy="488569"/>
            </a:xfrm>
          </p:grpSpPr>
          <p:sp>
            <p:nvSpPr>
              <p:cNvPr id="34" name="椭圆 33"/>
              <p:cNvSpPr/>
              <p:nvPr/>
            </p:nvSpPr>
            <p:spPr>
              <a:xfrm>
                <a:off x="1927832" y="1758506"/>
                <a:ext cx="484743" cy="4847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i="1" dirty="0">
                  <a:latin typeface="Times New Roman" panose="02020603050405020304" pitchFamily="18" charset="0"/>
                  <a:cs typeface="Times New Roman" panose="02020603050405020304" pitchFamily="18" charset="0"/>
                </a:endParaRPr>
              </a:p>
            </p:txBody>
          </p:sp>
          <p:sp>
            <p:nvSpPr>
              <p:cNvPr id="35" name="椭圆 34"/>
              <p:cNvSpPr/>
              <p:nvPr/>
            </p:nvSpPr>
            <p:spPr>
              <a:xfrm>
                <a:off x="1003637" y="1754680"/>
                <a:ext cx="484743" cy="4847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i="1" dirty="0">
                  <a:latin typeface="Times New Roman" panose="02020603050405020304" pitchFamily="18" charset="0"/>
                  <a:cs typeface="Times New Roman" panose="02020603050405020304" pitchFamily="18" charset="0"/>
                </a:endParaRPr>
              </a:p>
            </p:txBody>
          </p:sp>
          <p:graphicFrame>
            <p:nvGraphicFramePr>
              <p:cNvPr id="36" name="对象 35"/>
              <p:cNvGraphicFramePr>
                <a:graphicFrameLocks noChangeAspect="1"/>
              </p:cNvGraphicFramePr>
              <p:nvPr/>
            </p:nvGraphicFramePr>
            <p:xfrm>
              <a:off x="1149934" y="1851025"/>
              <a:ext cx="180975" cy="288925"/>
            </p:xfrm>
            <a:graphic>
              <a:graphicData uri="http://schemas.openxmlformats.org/presentationml/2006/ole">
                <mc:AlternateContent xmlns:mc="http://schemas.openxmlformats.org/markup-compatibility/2006">
                  <mc:Choice xmlns:v="urn:schemas-microsoft-com:vml" Requires="v">
                    <p:oleObj name="Formula" r:id="rId12" imgW="81360" imgH="131040" progId="Equation.Ribbit">
                      <p:embed/>
                    </p:oleObj>
                  </mc:Choice>
                  <mc:Fallback>
                    <p:oleObj name="Formula" r:id="rId12" imgW="81360" imgH="131040" progId="Equation.Ribbit">
                      <p:embed/>
                      <p:pic>
                        <p:nvPicPr>
                          <p:cNvPr id="36" name="对象 35"/>
                          <p:cNvPicPr/>
                          <p:nvPr/>
                        </p:nvPicPr>
                        <p:blipFill>
                          <a:blip r:embed="rId13"/>
                          <a:stretch>
                            <a:fillRect/>
                          </a:stretch>
                        </p:blipFill>
                        <p:spPr>
                          <a:xfrm>
                            <a:off x="1149934" y="1851025"/>
                            <a:ext cx="180975" cy="288925"/>
                          </a:xfrm>
                          <a:prstGeom prst="rect">
                            <a:avLst/>
                          </a:prstGeom>
                        </p:spPr>
                      </p:pic>
                    </p:oleObj>
                  </mc:Fallback>
                </mc:AlternateContent>
              </a:graphicData>
            </a:graphic>
          </p:graphicFrame>
          <p:graphicFrame>
            <p:nvGraphicFramePr>
              <p:cNvPr id="37" name="对象 36"/>
              <p:cNvGraphicFramePr>
                <a:graphicFrameLocks noChangeAspect="1"/>
              </p:cNvGraphicFramePr>
              <p:nvPr/>
            </p:nvGraphicFramePr>
            <p:xfrm>
              <a:off x="2076399" y="1879918"/>
              <a:ext cx="168275" cy="284162"/>
            </p:xfrm>
            <a:graphic>
              <a:graphicData uri="http://schemas.openxmlformats.org/presentationml/2006/ole">
                <mc:AlternateContent xmlns:mc="http://schemas.openxmlformats.org/markup-compatibility/2006">
                  <mc:Choice xmlns:v="urn:schemas-microsoft-com:vml" Requires="v">
                    <p:oleObj name="Formula" r:id="rId14" imgW="76320" imgH="129600" progId="Equation.Ribbit">
                      <p:embed/>
                    </p:oleObj>
                  </mc:Choice>
                  <mc:Fallback>
                    <p:oleObj name="Formula" r:id="rId14" imgW="76320" imgH="129600" progId="Equation.Ribbit">
                      <p:embed/>
                      <p:pic>
                        <p:nvPicPr>
                          <p:cNvPr id="37" name="对象 36"/>
                          <p:cNvPicPr/>
                          <p:nvPr/>
                        </p:nvPicPr>
                        <p:blipFill>
                          <a:blip r:embed="rId15"/>
                          <a:stretch>
                            <a:fillRect/>
                          </a:stretch>
                        </p:blipFill>
                        <p:spPr>
                          <a:xfrm>
                            <a:off x="2076399" y="1879918"/>
                            <a:ext cx="168275" cy="284162"/>
                          </a:xfrm>
                          <a:prstGeom prst="rect">
                            <a:avLst/>
                          </a:prstGeom>
                        </p:spPr>
                      </p:pic>
                    </p:oleObj>
                  </mc:Fallback>
                </mc:AlternateContent>
              </a:graphicData>
            </a:graphic>
          </p:graphicFrame>
        </p:grpSp>
        <p:sp>
          <p:nvSpPr>
            <p:cNvPr id="32" name="文本框 31"/>
            <p:cNvSpPr txBox="1"/>
            <p:nvPr/>
          </p:nvSpPr>
          <p:spPr>
            <a:xfrm>
              <a:off x="1162794" y="2125761"/>
              <a:ext cx="1210588" cy="400110"/>
            </a:xfrm>
            <a:prstGeom prst="rect">
              <a:avLst/>
            </a:prstGeom>
            <a:noFill/>
          </p:spPr>
          <p:txBody>
            <a:bodyPr wrap="none" rtlCol="0">
              <a:spAutoFit/>
            </a:bodyPr>
            <a:lstStyle/>
            <a:p>
              <a:r>
                <a:rPr lang="zh-CN" altLang="en-US" sz="2000" dirty="0">
                  <a:latin typeface="楷体" panose="02010609060101010101" pitchFamily="49" charset="-122"/>
                  <a:ea typeface="楷体" panose="02010609060101010101" pitchFamily="49" charset="-122"/>
                </a:rPr>
                <a:t>顺序结构</a:t>
              </a:r>
            </a:p>
          </p:txBody>
        </p:sp>
        <p:graphicFrame>
          <p:nvGraphicFramePr>
            <p:cNvPr id="33" name="对象 32"/>
            <p:cNvGraphicFramePr>
              <a:graphicFrameLocks noChangeAspect="1"/>
            </p:cNvGraphicFramePr>
            <p:nvPr/>
          </p:nvGraphicFramePr>
          <p:xfrm>
            <a:off x="1626819" y="897890"/>
            <a:ext cx="188913" cy="285750"/>
          </p:xfrm>
          <a:graphic>
            <a:graphicData uri="http://schemas.openxmlformats.org/presentationml/2006/ole">
              <mc:AlternateContent xmlns:mc="http://schemas.openxmlformats.org/markup-compatibility/2006">
                <mc:Choice xmlns:v="urn:schemas-microsoft-com:vml" Requires="v">
                  <p:oleObj name="Formula" r:id="rId16" imgW="86400" imgH="129600" progId="Equation.Ribbit">
                    <p:embed/>
                  </p:oleObj>
                </mc:Choice>
                <mc:Fallback>
                  <p:oleObj name="Formula" r:id="rId16" imgW="86400" imgH="129600" progId="Equation.Ribbit">
                    <p:embed/>
                    <p:pic>
                      <p:nvPicPr>
                        <p:cNvPr id="33" name="对象 32"/>
                        <p:cNvPicPr/>
                        <p:nvPr/>
                      </p:nvPicPr>
                      <p:blipFill>
                        <a:blip r:embed="rId17"/>
                        <a:stretch>
                          <a:fillRect/>
                        </a:stretch>
                      </p:blipFill>
                      <p:spPr>
                        <a:xfrm>
                          <a:off x="1626819" y="897890"/>
                          <a:ext cx="188913" cy="285750"/>
                        </a:xfrm>
                        <a:prstGeom prst="rect">
                          <a:avLst/>
                        </a:prstGeom>
                      </p:spPr>
                    </p:pic>
                  </p:oleObj>
                </mc:Fallback>
              </mc:AlternateContent>
            </a:graphicData>
          </a:graphic>
        </p:graphicFrame>
      </p:grpSp>
      <p:grpSp>
        <p:nvGrpSpPr>
          <p:cNvPr id="38" name="组合 69"/>
          <p:cNvGrpSpPr/>
          <p:nvPr/>
        </p:nvGrpSpPr>
        <p:grpSpPr>
          <a:xfrm>
            <a:off x="3857625" y="5292922"/>
            <a:ext cx="3492466" cy="1299099"/>
            <a:chOff x="1631156" y="306805"/>
            <a:chExt cx="3777647" cy="1399681"/>
          </a:xfrm>
        </p:grpSpPr>
        <p:cxnSp>
          <p:nvCxnSpPr>
            <p:cNvPr id="39" name="直接箭头连接符 70"/>
            <p:cNvCxnSpPr/>
            <p:nvPr/>
          </p:nvCxnSpPr>
          <p:spPr>
            <a:xfrm flipH="1">
              <a:off x="3150851" y="544512"/>
              <a:ext cx="734714" cy="1243"/>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直接箭头连接符 71"/>
            <p:cNvCxnSpPr/>
            <p:nvPr/>
          </p:nvCxnSpPr>
          <p:spPr>
            <a:xfrm>
              <a:off x="2948036" y="697370"/>
              <a:ext cx="472169" cy="582078"/>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直接箭头连接符 72"/>
            <p:cNvCxnSpPr/>
            <p:nvPr/>
          </p:nvCxnSpPr>
          <p:spPr>
            <a:xfrm flipH="1">
              <a:off x="2104622" y="650450"/>
              <a:ext cx="571922" cy="60776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42" name="组合 73"/>
            <p:cNvGrpSpPr/>
            <p:nvPr/>
          </p:nvGrpSpPr>
          <p:grpSpPr>
            <a:xfrm>
              <a:off x="2346399" y="321572"/>
              <a:ext cx="1001746" cy="427038"/>
              <a:chOff x="4669205" y="1872418"/>
              <a:chExt cx="1001746" cy="427038"/>
            </a:xfrm>
          </p:grpSpPr>
          <p:sp>
            <p:nvSpPr>
              <p:cNvPr id="61" name="椭圆 60"/>
              <p:cNvSpPr/>
              <p:nvPr/>
            </p:nvSpPr>
            <p:spPr>
              <a:xfrm>
                <a:off x="4669205" y="1872418"/>
                <a:ext cx="954584" cy="4270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i="1" dirty="0">
                  <a:latin typeface="楷体" panose="02010609060101010101" pitchFamily="49" charset="-122"/>
                  <a:ea typeface="楷体" panose="02010609060101010101" pitchFamily="49" charset="-122"/>
                  <a:cs typeface="Times New Roman" panose="02020603050405020304" pitchFamily="18" charset="0"/>
                </a:endParaRPr>
              </a:p>
            </p:txBody>
          </p:sp>
          <p:sp>
            <p:nvSpPr>
              <p:cNvPr id="62" name="文本框 61"/>
              <p:cNvSpPr txBox="1"/>
              <p:nvPr/>
            </p:nvSpPr>
            <p:spPr>
              <a:xfrm>
                <a:off x="4870732" y="1878884"/>
                <a:ext cx="800219" cy="369332"/>
              </a:xfrm>
              <a:prstGeom prst="rect">
                <a:avLst/>
              </a:prstGeom>
              <a:noFill/>
            </p:spPr>
            <p:txBody>
              <a:bodyPr wrap="none" rtlCol="0">
                <a:spAutoFit/>
              </a:bodyPr>
              <a:lstStyle/>
              <a:p>
                <a:r>
                  <a:rPr lang="en-US" altLang="zh-CN" dirty="0">
                    <a:latin typeface="Times" panose="02020603060405020304" pitchFamily="18" charset="0"/>
                    <a:ea typeface="楷体" panose="02010609060101010101" pitchFamily="49" charset="-122"/>
                    <a:cs typeface="Times New Roman" panose="02020603050405020304" pitchFamily="18" charset="0"/>
                  </a:rPr>
                  <a:t>(</a:t>
                </a:r>
                <a:r>
                  <a:rPr lang="zh-CN" altLang="en-US" dirty="0">
                    <a:latin typeface="Times" panose="02020603060405020304" pitchFamily="18" charset="0"/>
                    <a:ea typeface="楷体" panose="02010609060101010101" pitchFamily="49" charset="-122"/>
                    <a:cs typeface="Times New Roman" panose="02020603050405020304" pitchFamily="18" charset="0"/>
                  </a:rPr>
                  <a:t>好瓜</a:t>
                </a:r>
                <a:r>
                  <a:rPr lang="en-US" altLang="zh-CN" dirty="0">
                    <a:latin typeface="Times" panose="02020603060405020304" pitchFamily="18" charset="0"/>
                    <a:ea typeface="楷体" panose="02010609060101010101" pitchFamily="49" charset="-122"/>
                    <a:cs typeface="Times New Roman" panose="02020603050405020304" pitchFamily="18" charset="0"/>
                  </a:rPr>
                  <a:t>)</a:t>
                </a:r>
                <a:endParaRPr lang="zh-CN" altLang="en-US" dirty="0">
                  <a:latin typeface="Times" panose="02020603060405020304" pitchFamily="18" charset="0"/>
                  <a:ea typeface="楷体" panose="02010609060101010101" pitchFamily="49" charset="-122"/>
                  <a:cs typeface="Times New Roman" panose="02020603050405020304" pitchFamily="18" charset="0"/>
                </a:endParaRPr>
              </a:p>
            </p:txBody>
          </p:sp>
        </p:grpSp>
        <p:sp>
          <p:nvSpPr>
            <p:cNvPr id="43" name="椭圆 42"/>
            <p:cNvSpPr/>
            <p:nvPr/>
          </p:nvSpPr>
          <p:spPr>
            <a:xfrm>
              <a:off x="1631156" y="1258217"/>
              <a:ext cx="946931" cy="4270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i="1" dirty="0">
                <a:latin typeface="楷体" panose="02010609060101010101" pitchFamily="49" charset="-122"/>
                <a:ea typeface="楷体" panose="02010609060101010101" pitchFamily="49" charset="-122"/>
                <a:cs typeface="Times New Roman" panose="02020603050405020304" pitchFamily="18" charset="0"/>
              </a:endParaRPr>
            </a:p>
          </p:txBody>
        </p:sp>
        <p:sp>
          <p:nvSpPr>
            <p:cNvPr id="44" name="文本框 43"/>
            <p:cNvSpPr txBox="1"/>
            <p:nvPr/>
          </p:nvSpPr>
          <p:spPr>
            <a:xfrm>
              <a:off x="1824038" y="1269924"/>
              <a:ext cx="808624" cy="369332"/>
            </a:xfrm>
            <a:prstGeom prst="rect">
              <a:avLst/>
            </a:prstGeom>
            <a:noFill/>
          </p:spPr>
          <p:txBody>
            <a:bodyPr wrap="squar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敲声</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45" name="组合 76"/>
            <p:cNvGrpSpPr/>
            <p:nvPr/>
          </p:nvGrpSpPr>
          <p:grpSpPr>
            <a:xfrm>
              <a:off x="3782347" y="306805"/>
              <a:ext cx="1036051" cy="427038"/>
              <a:chOff x="4802559" y="1862892"/>
              <a:chExt cx="767887" cy="427038"/>
            </a:xfrm>
          </p:grpSpPr>
          <p:sp>
            <p:nvSpPr>
              <p:cNvPr id="59" name="椭圆 58"/>
              <p:cNvSpPr/>
              <p:nvPr/>
            </p:nvSpPr>
            <p:spPr>
              <a:xfrm>
                <a:off x="4802559" y="1862892"/>
                <a:ext cx="726663" cy="4270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i="1" dirty="0">
                  <a:latin typeface="楷体" panose="02010609060101010101" pitchFamily="49" charset="-122"/>
                  <a:ea typeface="楷体" panose="02010609060101010101" pitchFamily="49" charset="-122"/>
                  <a:cs typeface="Times New Roman" panose="02020603050405020304" pitchFamily="18" charset="0"/>
                </a:endParaRPr>
              </a:p>
            </p:txBody>
          </p:sp>
          <p:sp>
            <p:nvSpPr>
              <p:cNvPr id="60" name="文本框 59"/>
              <p:cNvSpPr txBox="1"/>
              <p:nvPr/>
            </p:nvSpPr>
            <p:spPr>
              <a:xfrm>
                <a:off x="4953842" y="1886504"/>
                <a:ext cx="616604" cy="369332"/>
              </a:xfrm>
              <a:prstGeom prst="rect">
                <a:avLst/>
              </a:prstGeom>
              <a:noFill/>
            </p:spPr>
            <p:txBody>
              <a:bodyPr wrap="square" rtlCol="0">
                <a:spAutoFit/>
              </a:bodyPr>
              <a:lstStyle/>
              <a:p>
                <a:r>
                  <a:rPr lang="en-US" altLang="zh-CN" dirty="0">
                    <a:latin typeface="Times" panose="02020603060405020304" pitchFamily="18" charset="0"/>
                    <a:ea typeface="楷体" panose="02010609060101010101" pitchFamily="49" charset="-122"/>
                    <a:cs typeface="Times New Roman" panose="02020603050405020304" pitchFamily="18" charset="0"/>
                  </a:rPr>
                  <a:t>(</a:t>
                </a:r>
                <a:r>
                  <a:rPr lang="zh-CN" altLang="en-US" dirty="0">
                    <a:latin typeface="Times" panose="02020603060405020304" pitchFamily="18" charset="0"/>
                    <a:ea typeface="楷体" panose="02010609060101010101" pitchFamily="49" charset="-122"/>
                    <a:cs typeface="Times New Roman" panose="02020603050405020304" pitchFamily="18" charset="0"/>
                  </a:rPr>
                  <a:t>甜度</a:t>
                </a:r>
                <a:r>
                  <a:rPr lang="en-US" altLang="zh-CN" dirty="0">
                    <a:latin typeface="Times" panose="02020603060405020304" pitchFamily="18" charset="0"/>
                    <a:ea typeface="楷体" panose="02010609060101010101" pitchFamily="49" charset="-122"/>
                    <a:cs typeface="Times New Roman" panose="02020603050405020304" pitchFamily="18" charset="0"/>
                  </a:rPr>
                  <a:t>)</a:t>
                </a:r>
                <a:endParaRPr lang="zh-CN" altLang="en-US" dirty="0">
                  <a:latin typeface="Times" panose="02020603060405020304" pitchFamily="18" charset="0"/>
                  <a:ea typeface="楷体" panose="02010609060101010101" pitchFamily="49" charset="-122"/>
                  <a:cs typeface="Times New Roman" panose="02020603050405020304" pitchFamily="18" charset="0"/>
                </a:endParaRPr>
              </a:p>
            </p:txBody>
          </p:sp>
        </p:grpSp>
        <p:grpSp>
          <p:nvGrpSpPr>
            <p:cNvPr id="46" name="组合 77"/>
            <p:cNvGrpSpPr/>
            <p:nvPr/>
          </p:nvGrpSpPr>
          <p:grpSpPr>
            <a:xfrm>
              <a:off x="2931984" y="1279448"/>
              <a:ext cx="1005552" cy="427038"/>
              <a:chOff x="4802559" y="1862892"/>
              <a:chExt cx="1005552" cy="427038"/>
            </a:xfrm>
          </p:grpSpPr>
          <p:sp>
            <p:nvSpPr>
              <p:cNvPr id="57" name="椭圆 56"/>
              <p:cNvSpPr/>
              <p:nvPr/>
            </p:nvSpPr>
            <p:spPr>
              <a:xfrm>
                <a:off x="4802559" y="1862892"/>
                <a:ext cx="976441" cy="4270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i="1" dirty="0">
                  <a:latin typeface="楷体" panose="02010609060101010101" pitchFamily="49" charset="-122"/>
                  <a:ea typeface="楷体" panose="02010609060101010101" pitchFamily="49" charset="-122"/>
                  <a:cs typeface="Times New Roman" panose="02020603050405020304" pitchFamily="18" charset="0"/>
                </a:endParaRPr>
              </a:p>
            </p:txBody>
          </p:sp>
          <p:sp>
            <p:nvSpPr>
              <p:cNvPr id="58" name="文本框 57"/>
              <p:cNvSpPr txBox="1"/>
              <p:nvPr/>
            </p:nvSpPr>
            <p:spPr>
              <a:xfrm>
                <a:off x="5007892" y="1863644"/>
                <a:ext cx="800219" cy="369332"/>
              </a:xfrm>
              <a:prstGeom prst="rect">
                <a:avLst/>
              </a:prstGeom>
              <a:noFill/>
            </p:spPr>
            <p:txBody>
              <a:bodyPr wrap="non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色泽</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grpSp>
        <p:grpSp>
          <p:nvGrpSpPr>
            <p:cNvPr id="47" name="组合 78"/>
            <p:cNvGrpSpPr/>
            <p:nvPr/>
          </p:nvGrpSpPr>
          <p:grpSpPr>
            <a:xfrm>
              <a:off x="4386639" y="1245354"/>
              <a:ext cx="1022164" cy="427038"/>
              <a:chOff x="4802559" y="1862892"/>
              <a:chExt cx="747949" cy="427038"/>
            </a:xfrm>
          </p:grpSpPr>
          <p:sp>
            <p:nvSpPr>
              <p:cNvPr id="55" name="椭圆 54"/>
              <p:cNvSpPr/>
              <p:nvPr/>
            </p:nvSpPr>
            <p:spPr>
              <a:xfrm>
                <a:off x="4802559" y="1862892"/>
                <a:ext cx="726663" cy="4270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i="1" dirty="0">
                  <a:latin typeface="楷体" panose="02010609060101010101" pitchFamily="49" charset="-122"/>
                  <a:ea typeface="楷体" panose="02010609060101010101" pitchFamily="49" charset="-122"/>
                  <a:cs typeface="Times New Roman" panose="02020603050405020304" pitchFamily="18" charset="0"/>
                </a:endParaRPr>
              </a:p>
            </p:txBody>
          </p:sp>
          <p:sp>
            <p:nvSpPr>
              <p:cNvPr id="56" name="文本框 55"/>
              <p:cNvSpPr txBox="1"/>
              <p:nvPr/>
            </p:nvSpPr>
            <p:spPr>
              <a:xfrm>
                <a:off x="4964964" y="1878884"/>
                <a:ext cx="585544" cy="369332"/>
              </a:xfrm>
              <a:prstGeom prst="rect">
                <a:avLst/>
              </a:prstGeom>
              <a:noFill/>
            </p:spPr>
            <p:txBody>
              <a:bodyPr wrap="non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根蒂</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grpSp>
        <p:cxnSp>
          <p:nvCxnSpPr>
            <p:cNvPr id="48" name="直接箭头连接符 79"/>
            <p:cNvCxnSpPr/>
            <p:nvPr/>
          </p:nvCxnSpPr>
          <p:spPr>
            <a:xfrm>
              <a:off x="4443266" y="731917"/>
              <a:ext cx="439910" cy="51343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直接箭头连接符 80"/>
            <p:cNvCxnSpPr/>
            <p:nvPr/>
          </p:nvCxnSpPr>
          <p:spPr>
            <a:xfrm flipH="1">
              <a:off x="3537427" y="699749"/>
              <a:ext cx="569401" cy="580451"/>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aphicFrame>
          <p:nvGraphicFramePr>
            <p:cNvPr id="50" name="对象 49"/>
            <p:cNvGraphicFramePr>
              <a:graphicFrameLocks noChangeAspect="1"/>
            </p:cNvGraphicFramePr>
            <p:nvPr/>
          </p:nvGraphicFramePr>
          <p:xfrm>
            <a:off x="2424113" y="460375"/>
            <a:ext cx="211137" cy="185738"/>
          </p:xfrm>
          <a:graphic>
            <a:graphicData uri="http://schemas.openxmlformats.org/presentationml/2006/ole">
              <mc:AlternateContent xmlns:mc="http://schemas.openxmlformats.org/markup-compatibility/2006">
                <mc:Choice xmlns:v="urn:schemas-microsoft-com:vml" Requires="v">
                  <p:oleObj name="Formula" r:id="rId18" imgW="140040" imgH="124560" progId="Equation.Ribbit">
                    <p:embed/>
                  </p:oleObj>
                </mc:Choice>
                <mc:Fallback>
                  <p:oleObj name="Formula" r:id="rId18" imgW="140040" imgH="124560" progId="Equation.Ribbit">
                    <p:embed/>
                    <p:pic>
                      <p:nvPicPr>
                        <p:cNvPr id="50" name="对象 49"/>
                        <p:cNvPicPr/>
                        <p:nvPr/>
                      </p:nvPicPr>
                      <p:blipFill>
                        <a:blip r:embed="rId19"/>
                        <a:stretch>
                          <a:fillRect/>
                        </a:stretch>
                      </p:blipFill>
                      <p:spPr>
                        <a:xfrm>
                          <a:off x="2424113" y="460375"/>
                          <a:ext cx="211137" cy="185738"/>
                        </a:xfrm>
                        <a:prstGeom prst="rect">
                          <a:avLst/>
                        </a:prstGeom>
                      </p:spPr>
                    </p:pic>
                  </p:oleObj>
                </mc:Fallback>
              </mc:AlternateContent>
            </a:graphicData>
          </a:graphic>
        </p:graphicFrame>
        <p:graphicFrame>
          <p:nvGraphicFramePr>
            <p:cNvPr id="51" name="对象 50"/>
            <p:cNvGraphicFramePr>
              <a:graphicFrameLocks noChangeAspect="1"/>
            </p:cNvGraphicFramePr>
            <p:nvPr/>
          </p:nvGraphicFramePr>
          <p:xfrm>
            <a:off x="3844925" y="434975"/>
            <a:ext cx="215900" cy="188913"/>
          </p:xfrm>
          <a:graphic>
            <a:graphicData uri="http://schemas.openxmlformats.org/presentationml/2006/ole">
              <mc:AlternateContent xmlns:mc="http://schemas.openxmlformats.org/markup-compatibility/2006">
                <mc:Choice xmlns:v="urn:schemas-microsoft-com:vml" Requires="v">
                  <p:oleObj name="Formula" r:id="rId20" imgW="142560" imgH="124560" progId="Equation.Ribbit">
                    <p:embed/>
                  </p:oleObj>
                </mc:Choice>
                <mc:Fallback>
                  <p:oleObj name="Formula" r:id="rId20" imgW="142560" imgH="124560" progId="Equation.Ribbit">
                    <p:embed/>
                    <p:pic>
                      <p:nvPicPr>
                        <p:cNvPr id="51" name="对象 50"/>
                        <p:cNvPicPr/>
                        <p:nvPr/>
                      </p:nvPicPr>
                      <p:blipFill>
                        <a:blip r:embed="rId21"/>
                        <a:stretch>
                          <a:fillRect/>
                        </a:stretch>
                      </p:blipFill>
                      <p:spPr>
                        <a:xfrm>
                          <a:off x="3844925" y="434975"/>
                          <a:ext cx="215900" cy="188913"/>
                        </a:xfrm>
                        <a:prstGeom prst="rect">
                          <a:avLst/>
                        </a:prstGeom>
                      </p:spPr>
                    </p:pic>
                  </p:oleObj>
                </mc:Fallback>
              </mc:AlternateContent>
            </a:graphicData>
          </a:graphic>
        </p:graphicFrame>
        <p:graphicFrame>
          <p:nvGraphicFramePr>
            <p:cNvPr id="52" name="对象 51"/>
            <p:cNvGraphicFramePr>
              <a:graphicFrameLocks noChangeAspect="1"/>
            </p:cNvGraphicFramePr>
            <p:nvPr/>
          </p:nvGraphicFramePr>
          <p:xfrm>
            <a:off x="1693863" y="1382713"/>
            <a:ext cx="217487" cy="188912"/>
          </p:xfrm>
          <a:graphic>
            <a:graphicData uri="http://schemas.openxmlformats.org/presentationml/2006/ole">
              <mc:AlternateContent xmlns:mc="http://schemas.openxmlformats.org/markup-compatibility/2006">
                <mc:Choice xmlns:v="urn:schemas-microsoft-com:vml" Requires="v">
                  <p:oleObj name="Formula" r:id="rId22" imgW="142560" imgH="124560" progId="Equation.Ribbit">
                    <p:embed/>
                  </p:oleObj>
                </mc:Choice>
                <mc:Fallback>
                  <p:oleObj name="Formula" r:id="rId22" imgW="142560" imgH="124560" progId="Equation.Ribbit">
                    <p:embed/>
                    <p:pic>
                      <p:nvPicPr>
                        <p:cNvPr id="52" name="对象 51"/>
                        <p:cNvPicPr/>
                        <p:nvPr/>
                      </p:nvPicPr>
                      <p:blipFill>
                        <a:blip r:embed="rId23"/>
                        <a:stretch>
                          <a:fillRect/>
                        </a:stretch>
                      </p:blipFill>
                      <p:spPr>
                        <a:xfrm>
                          <a:off x="1693863" y="1382713"/>
                          <a:ext cx="217487" cy="188912"/>
                        </a:xfrm>
                        <a:prstGeom prst="rect">
                          <a:avLst/>
                        </a:prstGeom>
                      </p:spPr>
                    </p:pic>
                  </p:oleObj>
                </mc:Fallback>
              </mc:AlternateContent>
            </a:graphicData>
          </a:graphic>
        </p:graphicFrame>
        <p:graphicFrame>
          <p:nvGraphicFramePr>
            <p:cNvPr id="53" name="对象 52"/>
            <p:cNvGraphicFramePr>
              <a:graphicFrameLocks noChangeAspect="1"/>
            </p:cNvGraphicFramePr>
            <p:nvPr>
              <p:extLst>
                <p:ext uri="{D42A27DB-BD31-4B8C-83A1-F6EECF244321}">
                  <p14:modId xmlns:p14="http://schemas.microsoft.com/office/powerpoint/2010/main" val="2101604654"/>
                </p:ext>
              </p:extLst>
            </p:nvPr>
          </p:nvGraphicFramePr>
          <p:xfrm>
            <a:off x="2999740" y="1398588"/>
            <a:ext cx="220663" cy="188912"/>
          </p:xfrm>
          <a:graphic>
            <a:graphicData uri="http://schemas.openxmlformats.org/presentationml/2006/ole">
              <mc:AlternateContent xmlns:mc="http://schemas.openxmlformats.org/markup-compatibility/2006">
                <mc:Choice xmlns:v="urn:schemas-microsoft-com:vml" Requires="v">
                  <p:oleObj name="Formula" r:id="rId24" imgW="145080" imgH="124560" progId="Equation.Ribbit">
                    <p:embed/>
                  </p:oleObj>
                </mc:Choice>
                <mc:Fallback>
                  <p:oleObj name="Formula" r:id="rId24" imgW="145080" imgH="124560" progId="Equation.Ribbit">
                    <p:embed/>
                    <p:pic>
                      <p:nvPicPr>
                        <p:cNvPr id="53" name="对象 52"/>
                        <p:cNvPicPr/>
                        <p:nvPr/>
                      </p:nvPicPr>
                      <p:blipFill>
                        <a:blip r:embed="rId25"/>
                        <a:stretch>
                          <a:fillRect/>
                        </a:stretch>
                      </p:blipFill>
                      <p:spPr>
                        <a:xfrm>
                          <a:off x="2999740" y="1398588"/>
                          <a:ext cx="220663" cy="188912"/>
                        </a:xfrm>
                        <a:prstGeom prst="rect">
                          <a:avLst/>
                        </a:prstGeom>
                      </p:spPr>
                    </p:pic>
                  </p:oleObj>
                </mc:Fallback>
              </mc:AlternateContent>
            </a:graphicData>
          </a:graphic>
        </p:graphicFrame>
        <p:graphicFrame>
          <p:nvGraphicFramePr>
            <p:cNvPr id="54" name="对象 53"/>
            <p:cNvGraphicFramePr>
              <a:graphicFrameLocks noChangeAspect="1"/>
            </p:cNvGraphicFramePr>
            <p:nvPr/>
          </p:nvGraphicFramePr>
          <p:xfrm>
            <a:off x="4463733" y="1383030"/>
            <a:ext cx="217487" cy="188913"/>
          </p:xfrm>
          <a:graphic>
            <a:graphicData uri="http://schemas.openxmlformats.org/presentationml/2006/ole">
              <mc:AlternateContent xmlns:mc="http://schemas.openxmlformats.org/markup-compatibility/2006">
                <mc:Choice xmlns:v="urn:schemas-microsoft-com:vml" Requires="v">
                  <p:oleObj name="Formula" r:id="rId26" imgW="142560" imgH="124560" progId="Equation.Ribbit">
                    <p:embed/>
                  </p:oleObj>
                </mc:Choice>
                <mc:Fallback>
                  <p:oleObj name="Formula" r:id="rId26" imgW="142560" imgH="124560" progId="Equation.Ribbit">
                    <p:embed/>
                    <p:pic>
                      <p:nvPicPr>
                        <p:cNvPr id="54" name="对象 53"/>
                        <p:cNvPicPr/>
                        <p:nvPr/>
                      </p:nvPicPr>
                      <p:blipFill>
                        <a:blip r:embed="rId27"/>
                        <a:stretch>
                          <a:fillRect/>
                        </a:stretch>
                      </p:blipFill>
                      <p:spPr>
                        <a:xfrm>
                          <a:off x="4463733" y="1383030"/>
                          <a:ext cx="217487" cy="188913"/>
                        </a:xfrm>
                        <a:prstGeom prst="rect">
                          <a:avLst/>
                        </a:prstGeom>
                      </p:spPr>
                    </p:pic>
                  </p:oleObj>
                </mc:Fallback>
              </mc:AlternateContent>
            </a:graphicData>
          </a:graphic>
        </p:graphicFrame>
      </p:grpSp>
      <p:pic>
        <p:nvPicPr>
          <p:cNvPr id="3" name="Picture 3">
            <a:extLst>
              <a:ext uri="{FF2B5EF4-FFF2-40B4-BE49-F238E27FC236}">
                <a16:creationId xmlns:a16="http://schemas.microsoft.com/office/drawing/2014/main" id="{89B4C458-BF13-B308-A471-1C55B96D7950}"/>
              </a:ext>
            </a:extLst>
          </p:cNvPr>
          <p:cNvPicPr>
            <a:picLocks noChangeAspect="1"/>
          </p:cNvPicPr>
          <p:nvPr/>
        </p:nvPicPr>
        <p:blipFill rotWithShape="1">
          <a:blip r:embed="rId28">
            <a:duotone>
              <a:prstClr val="black"/>
              <a:schemeClr val="accent3">
                <a:tint val="45000"/>
                <a:satMod val="400000"/>
              </a:schemeClr>
            </a:duotone>
          </a:blip>
          <a:srcRect r="32885"/>
          <a:stretch/>
        </p:blipFill>
        <p:spPr>
          <a:xfrm>
            <a:off x="5716431" y="4068943"/>
            <a:ext cx="2817910" cy="1042666"/>
          </a:xfrm>
          <a:prstGeom prst="rect">
            <a:avLst/>
          </a:prstGeom>
        </p:spPr>
      </p:pic>
      <p:sp>
        <p:nvSpPr>
          <p:cNvPr id="64" name="箭头: 左弧形 63">
            <a:extLst>
              <a:ext uri="{FF2B5EF4-FFF2-40B4-BE49-F238E27FC236}">
                <a16:creationId xmlns:a16="http://schemas.microsoft.com/office/drawing/2014/main" id="{0013CEBC-68B1-42B9-88AF-81833E8FEBA2}"/>
              </a:ext>
            </a:extLst>
          </p:cNvPr>
          <p:cNvSpPr/>
          <p:nvPr/>
        </p:nvSpPr>
        <p:spPr>
          <a:xfrm rot="2333754">
            <a:off x="5322618" y="4667038"/>
            <a:ext cx="190467" cy="77045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8873780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贝叶斯网：结构</a:t>
            </a:r>
            <a:endParaRPr lang="zh-CN" altLang="en-US" dirty="0">
              <a:latin typeface="+mj-ea"/>
              <a:ea typeface="+mj-ea"/>
            </a:endParaRPr>
          </a:p>
        </p:txBody>
      </p:sp>
      <p:sp>
        <p:nvSpPr>
          <p:cNvPr id="2" name="内容占位符 1"/>
          <p:cNvSpPr>
            <a:spLocks noGrp="1"/>
          </p:cNvSpPr>
          <p:nvPr>
            <p:ph sz="quarter" idx="14"/>
          </p:nvPr>
        </p:nvSpPr>
        <p:spPr>
          <a:xfrm>
            <a:off x="326812" y="1106706"/>
            <a:ext cx="8723013" cy="412463"/>
          </a:xfrm>
        </p:spPr>
        <p:txBody>
          <a:bodyPr>
            <a:normAutofit/>
          </a:bodyPr>
          <a:lstStyle/>
          <a:p>
            <a:pPr marL="325800" lvl="1" indent="0">
              <a:buNone/>
            </a:pPr>
            <a:r>
              <a:rPr lang="zh-CN" altLang="en-US" sz="2200" b="1" dirty="0">
                <a:solidFill>
                  <a:srgbClr val="C00000"/>
                </a:solidFill>
                <a:latin typeface="+mn-ea"/>
                <a:ea typeface="+mn-ea"/>
                <a:cs typeface="宋体"/>
              </a:rPr>
              <a:t>道德图</a:t>
            </a:r>
            <a:r>
              <a:rPr lang="fr-FR" altLang="zh-CN" sz="2200" b="1" dirty="0">
                <a:solidFill>
                  <a:srgbClr val="C00000"/>
                </a:solidFill>
                <a:latin typeface="Verdana" charset="0"/>
                <a:ea typeface="Verdana" charset="0"/>
                <a:cs typeface="Verdana" charset="0"/>
              </a:rPr>
              <a:t>(moral graph)</a:t>
            </a:r>
            <a:r>
              <a:rPr lang="zh-CN" altLang="en-US" sz="2200" b="1" dirty="0">
                <a:solidFill>
                  <a:srgbClr val="C00000"/>
                </a:solidFill>
                <a:latin typeface="+mn-ea"/>
                <a:ea typeface="+mn-ea"/>
                <a:cs typeface="宋体"/>
              </a:rPr>
              <a:t>有什么用？</a:t>
            </a:r>
            <a:endParaRPr lang="en-US" altLang="zh-CN" sz="2200" b="1" dirty="0">
              <a:solidFill>
                <a:srgbClr val="C00000"/>
              </a:solidFill>
              <a:latin typeface="Verdana" charset="0"/>
              <a:ea typeface="Verdana" charset="0"/>
              <a:cs typeface="Verdana" charset="0"/>
            </a:endParaRPr>
          </a:p>
        </p:txBody>
      </p:sp>
      <p:grpSp>
        <p:nvGrpSpPr>
          <p:cNvPr id="38" name="组合 69"/>
          <p:cNvGrpSpPr/>
          <p:nvPr/>
        </p:nvGrpSpPr>
        <p:grpSpPr>
          <a:xfrm>
            <a:off x="1095664" y="1570099"/>
            <a:ext cx="3492466" cy="1299099"/>
            <a:chOff x="1631156" y="306805"/>
            <a:chExt cx="3777647" cy="1399681"/>
          </a:xfrm>
        </p:grpSpPr>
        <p:cxnSp>
          <p:nvCxnSpPr>
            <p:cNvPr id="39" name="直接箭头连接符 70"/>
            <p:cNvCxnSpPr/>
            <p:nvPr/>
          </p:nvCxnSpPr>
          <p:spPr>
            <a:xfrm flipH="1">
              <a:off x="3150851" y="544512"/>
              <a:ext cx="734714" cy="1243"/>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直接箭头连接符 71"/>
            <p:cNvCxnSpPr/>
            <p:nvPr/>
          </p:nvCxnSpPr>
          <p:spPr>
            <a:xfrm>
              <a:off x="2948036" y="697370"/>
              <a:ext cx="472169" cy="582078"/>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直接箭头连接符 72"/>
            <p:cNvCxnSpPr/>
            <p:nvPr/>
          </p:nvCxnSpPr>
          <p:spPr>
            <a:xfrm flipH="1">
              <a:off x="2104622" y="650450"/>
              <a:ext cx="571922" cy="60776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42" name="组合 73"/>
            <p:cNvGrpSpPr/>
            <p:nvPr/>
          </p:nvGrpSpPr>
          <p:grpSpPr>
            <a:xfrm>
              <a:off x="2346399" y="321572"/>
              <a:ext cx="1001746" cy="427038"/>
              <a:chOff x="4669205" y="1872418"/>
              <a:chExt cx="1001746" cy="427038"/>
            </a:xfrm>
          </p:grpSpPr>
          <p:sp>
            <p:nvSpPr>
              <p:cNvPr id="61" name="椭圆 60"/>
              <p:cNvSpPr/>
              <p:nvPr/>
            </p:nvSpPr>
            <p:spPr>
              <a:xfrm>
                <a:off x="4669205" y="1872418"/>
                <a:ext cx="954584" cy="4270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i="1" dirty="0">
                  <a:latin typeface="楷体" panose="02010609060101010101" pitchFamily="49" charset="-122"/>
                  <a:ea typeface="楷体" panose="02010609060101010101" pitchFamily="49" charset="-122"/>
                  <a:cs typeface="Times New Roman" panose="02020603050405020304" pitchFamily="18" charset="0"/>
                </a:endParaRPr>
              </a:p>
            </p:txBody>
          </p:sp>
          <p:sp>
            <p:nvSpPr>
              <p:cNvPr id="62" name="文本框 61"/>
              <p:cNvSpPr txBox="1"/>
              <p:nvPr/>
            </p:nvSpPr>
            <p:spPr>
              <a:xfrm>
                <a:off x="4870732" y="1878884"/>
                <a:ext cx="800219" cy="369332"/>
              </a:xfrm>
              <a:prstGeom prst="rect">
                <a:avLst/>
              </a:prstGeom>
              <a:noFill/>
            </p:spPr>
            <p:txBody>
              <a:bodyPr wrap="none" rtlCol="0">
                <a:spAutoFit/>
              </a:bodyPr>
              <a:lstStyle/>
              <a:p>
                <a:r>
                  <a:rPr lang="en-US" altLang="zh-CN" dirty="0">
                    <a:latin typeface="Times" panose="02020603060405020304" pitchFamily="18" charset="0"/>
                    <a:ea typeface="楷体" panose="02010609060101010101" pitchFamily="49" charset="-122"/>
                    <a:cs typeface="Times New Roman" panose="02020603050405020304" pitchFamily="18" charset="0"/>
                  </a:rPr>
                  <a:t>(</a:t>
                </a:r>
                <a:r>
                  <a:rPr lang="zh-CN" altLang="en-US" dirty="0">
                    <a:latin typeface="Times" panose="02020603060405020304" pitchFamily="18" charset="0"/>
                    <a:ea typeface="楷体" panose="02010609060101010101" pitchFamily="49" charset="-122"/>
                    <a:cs typeface="Times New Roman" panose="02020603050405020304" pitchFamily="18" charset="0"/>
                  </a:rPr>
                  <a:t>好瓜</a:t>
                </a:r>
                <a:r>
                  <a:rPr lang="en-US" altLang="zh-CN" dirty="0">
                    <a:latin typeface="Times" panose="02020603060405020304" pitchFamily="18" charset="0"/>
                    <a:ea typeface="楷体" panose="02010609060101010101" pitchFamily="49" charset="-122"/>
                    <a:cs typeface="Times New Roman" panose="02020603050405020304" pitchFamily="18" charset="0"/>
                  </a:rPr>
                  <a:t>)</a:t>
                </a:r>
                <a:endParaRPr lang="zh-CN" altLang="en-US" dirty="0">
                  <a:latin typeface="Times" panose="02020603060405020304" pitchFamily="18" charset="0"/>
                  <a:ea typeface="楷体" panose="02010609060101010101" pitchFamily="49" charset="-122"/>
                  <a:cs typeface="Times New Roman" panose="02020603050405020304" pitchFamily="18" charset="0"/>
                </a:endParaRPr>
              </a:p>
            </p:txBody>
          </p:sp>
        </p:grpSp>
        <p:sp>
          <p:nvSpPr>
            <p:cNvPr id="43" name="椭圆 42"/>
            <p:cNvSpPr/>
            <p:nvPr/>
          </p:nvSpPr>
          <p:spPr>
            <a:xfrm>
              <a:off x="1631156" y="1258217"/>
              <a:ext cx="946931" cy="4270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i="1" dirty="0">
                <a:latin typeface="楷体" panose="02010609060101010101" pitchFamily="49" charset="-122"/>
                <a:ea typeface="楷体" panose="02010609060101010101" pitchFamily="49" charset="-122"/>
                <a:cs typeface="Times New Roman" panose="02020603050405020304" pitchFamily="18" charset="0"/>
              </a:endParaRPr>
            </a:p>
          </p:txBody>
        </p:sp>
        <p:sp>
          <p:nvSpPr>
            <p:cNvPr id="44" name="文本框 43"/>
            <p:cNvSpPr txBox="1"/>
            <p:nvPr/>
          </p:nvSpPr>
          <p:spPr>
            <a:xfrm>
              <a:off x="1824038" y="1269924"/>
              <a:ext cx="808624" cy="369332"/>
            </a:xfrm>
            <a:prstGeom prst="rect">
              <a:avLst/>
            </a:prstGeom>
            <a:noFill/>
          </p:spPr>
          <p:txBody>
            <a:bodyPr wrap="squar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敲声</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45" name="组合 76"/>
            <p:cNvGrpSpPr/>
            <p:nvPr/>
          </p:nvGrpSpPr>
          <p:grpSpPr>
            <a:xfrm>
              <a:off x="3782347" y="306805"/>
              <a:ext cx="1036051" cy="427038"/>
              <a:chOff x="4802559" y="1862892"/>
              <a:chExt cx="767887" cy="427038"/>
            </a:xfrm>
          </p:grpSpPr>
          <p:sp>
            <p:nvSpPr>
              <p:cNvPr id="59" name="椭圆 58"/>
              <p:cNvSpPr/>
              <p:nvPr/>
            </p:nvSpPr>
            <p:spPr>
              <a:xfrm>
                <a:off x="4802559" y="1862892"/>
                <a:ext cx="726663" cy="4270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i="1" dirty="0">
                  <a:latin typeface="楷体" panose="02010609060101010101" pitchFamily="49" charset="-122"/>
                  <a:ea typeface="楷体" panose="02010609060101010101" pitchFamily="49" charset="-122"/>
                  <a:cs typeface="Times New Roman" panose="02020603050405020304" pitchFamily="18" charset="0"/>
                </a:endParaRPr>
              </a:p>
            </p:txBody>
          </p:sp>
          <p:sp>
            <p:nvSpPr>
              <p:cNvPr id="60" name="文本框 59"/>
              <p:cNvSpPr txBox="1"/>
              <p:nvPr/>
            </p:nvSpPr>
            <p:spPr>
              <a:xfrm>
                <a:off x="4953842" y="1886504"/>
                <a:ext cx="616604" cy="369332"/>
              </a:xfrm>
              <a:prstGeom prst="rect">
                <a:avLst/>
              </a:prstGeom>
              <a:noFill/>
            </p:spPr>
            <p:txBody>
              <a:bodyPr wrap="square" rtlCol="0">
                <a:spAutoFit/>
              </a:bodyPr>
              <a:lstStyle/>
              <a:p>
                <a:r>
                  <a:rPr lang="en-US" altLang="zh-CN" dirty="0">
                    <a:latin typeface="Times" panose="02020603060405020304" pitchFamily="18" charset="0"/>
                    <a:ea typeface="楷体" panose="02010609060101010101" pitchFamily="49" charset="-122"/>
                    <a:cs typeface="Times New Roman" panose="02020603050405020304" pitchFamily="18" charset="0"/>
                  </a:rPr>
                  <a:t>(</a:t>
                </a:r>
                <a:r>
                  <a:rPr lang="zh-CN" altLang="en-US" dirty="0">
                    <a:latin typeface="Times" panose="02020603060405020304" pitchFamily="18" charset="0"/>
                    <a:ea typeface="楷体" panose="02010609060101010101" pitchFamily="49" charset="-122"/>
                    <a:cs typeface="Times New Roman" panose="02020603050405020304" pitchFamily="18" charset="0"/>
                  </a:rPr>
                  <a:t>甜度</a:t>
                </a:r>
                <a:r>
                  <a:rPr lang="en-US" altLang="zh-CN" dirty="0">
                    <a:latin typeface="Times" panose="02020603060405020304" pitchFamily="18" charset="0"/>
                    <a:ea typeface="楷体" panose="02010609060101010101" pitchFamily="49" charset="-122"/>
                    <a:cs typeface="Times New Roman" panose="02020603050405020304" pitchFamily="18" charset="0"/>
                  </a:rPr>
                  <a:t>)</a:t>
                </a:r>
                <a:endParaRPr lang="zh-CN" altLang="en-US" dirty="0">
                  <a:latin typeface="Times" panose="02020603060405020304" pitchFamily="18" charset="0"/>
                  <a:ea typeface="楷体" panose="02010609060101010101" pitchFamily="49" charset="-122"/>
                  <a:cs typeface="Times New Roman" panose="02020603050405020304" pitchFamily="18" charset="0"/>
                </a:endParaRPr>
              </a:p>
            </p:txBody>
          </p:sp>
        </p:grpSp>
        <p:grpSp>
          <p:nvGrpSpPr>
            <p:cNvPr id="46" name="组合 77"/>
            <p:cNvGrpSpPr/>
            <p:nvPr/>
          </p:nvGrpSpPr>
          <p:grpSpPr>
            <a:xfrm>
              <a:off x="2931984" y="1279448"/>
              <a:ext cx="1005552" cy="427038"/>
              <a:chOff x="4802559" y="1862892"/>
              <a:chExt cx="1005552" cy="427038"/>
            </a:xfrm>
          </p:grpSpPr>
          <p:sp>
            <p:nvSpPr>
              <p:cNvPr id="57" name="椭圆 56"/>
              <p:cNvSpPr/>
              <p:nvPr/>
            </p:nvSpPr>
            <p:spPr>
              <a:xfrm>
                <a:off x="4802559" y="1862892"/>
                <a:ext cx="976441" cy="4270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i="1" dirty="0">
                  <a:latin typeface="楷体" panose="02010609060101010101" pitchFamily="49" charset="-122"/>
                  <a:ea typeface="楷体" panose="02010609060101010101" pitchFamily="49" charset="-122"/>
                  <a:cs typeface="Times New Roman" panose="02020603050405020304" pitchFamily="18" charset="0"/>
                </a:endParaRPr>
              </a:p>
            </p:txBody>
          </p:sp>
          <p:sp>
            <p:nvSpPr>
              <p:cNvPr id="58" name="文本框 57"/>
              <p:cNvSpPr txBox="1"/>
              <p:nvPr/>
            </p:nvSpPr>
            <p:spPr>
              <a:xfrm>
                <a:off x="5007892" y="1863644"/>
                <a:ext cx="800219" cy="369332"/>
              </a:xfrm>
              <a:prstGeom prst="rect">
                <a:avLst/>
              </a:prstGeom>
              <a:noFill/>
            </p:spPr>
            <p:txBody>
              <a:bodyPr wrap="non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色泽</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grpSp>
        <p:grpSp>
          <p:nvGrpSpPr>
            <p:cNvPr id="47" name="组合 78"/>
            <p:cNvGrpSpPr/>
            <p:nvPr/>
          </p:nvGrpSpPr>
          <p:grpSpPr>
            <a:xfrm>
              <a:off x="4386639" y="1245354"/>
              <a:ext cx="1022164" cy="427038"/>
              <a:chOff x="4802559" y="1862892"/>
              <a:chExt cx="747949" cy="427038"/>
            </a:xfrm>
          </p:grpSpPr>
          <p:sp>
            <p:nvSpPr>
              <p:cNvPr id="55" name="椭圆 54"/>
              <p:cNvSpPr/>
              <p:nvPr/>
            </p:nvSpPr>
            <p:spPr>
              <a:xfrm>
                <a:off x="4802559" y="1862892"/>
                <a:ext cx="726663" cy="4270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i="1" dirty="0">
                  <a:latin typeface="楷体" panose="02010609060101010101" pitchFamily="49" charset="-122"/>
                  <a:ea typeface="楷体" panose="02010609060101010101" pitchFamily="49" charset="-122"/>
                  <a:cs typeface="Times New Roman" panose="02020603050405020304" pitchFamily="18" charset="0"/>
                </a:endParaRPr>
              </a:p>
            </p:txBody>
          </p:sp>
          <p:sp>
            <p:nvSpPr>
              <p:cNvPr id="56" name="文本框 55"/>
              <p:cNvSpPr txBox="1"/>
              <p:nvPr/>
            </p:nvSpPr>
            <p:spPr>
              <a:xfrm>
                <a:off x="4964964" y="1878884"/>
                <a:ext cx="585544" cy="369332"/>
              </a:xfrm>
              <a:prstGeom prst="rect">
                <a:avLst/>
              </a:prstGeom>
              <a:noFill/>
            </p:spPr>
            <p:txBody>
              <a:bodyPr wrap="non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根蒂</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grpSp>
        <p:cxnSp>
          <p:nvCxnSpPr>
            <p:cNvPr id="48" name="直接箭头连接符 79"/>
            <p:cNvCxnSpPr/>
            <p:nvPr/>
          </p:nvCxnSpPr>
          <p:spPr>
            <a:xfrm>
              <a:off x="4443266" y="731917"/>
              <a:ext cx="439910" cy="51343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直接箭头连接符 80"/>
            <p:cNvCxnSpPr/>
            <p:nvPr/>
          </p:nvCxnSpPr>
          <p:spPr>
            <a:xfrm flipH="1">
              <a:off x="3537427" y="699749"/>
              <a:ext cx="569401" cy="580451"/>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aphicFrame>
          <p:nvGraphicFramePr>
            <p:cNvPr id="50" name="对象 49"/>
            <p:cNvGraphicFramePr>
              <a:graphicFrameLocks noChangeAspect="1"/>
            </p:cNvGraphicFramePr>
            <p:nvPr/>
          </p:nvGraphicFramePr>
          <p:xfrm>
            <a:off x="2424113" y="460375"/>
            <a:ext cx="211137" cy="185738"/>
          </p:xfrm>
          <a:graphic>
            <a:graphicData uri="http://schemas.openxmlformats.org/presentationml/2006/ole">
              <mc:AlternateContent xmlns:mc="http://schemas.openxmlformats.org/markup-compatibility/2006">
                <mc:Choice xmlns:v="urn:schemas-microsoft-com:vml" Requires="v">
                  <p:oleObj name="Formula" r:id="rId2" imgW="140040" imgH="124560" progId="Equation.Ribbit">
                    <p:embed/>
                  </p:oleObj>
                </mc:Choice>
                <mc:Fallback>
                  <p:oleObj name="Formula" r:id="rId2" imgW="140040" imgH="124560" progId="Equation.Ribbit">
                    <p:embed/>
                    <p:pic>
                      <p:nvPicPr>
                        <p:cNvPr id="50" name="对象 49"/>
                        <p:cNvPicPr/>
                        <p:nvPr/>
                      </p:nvPicPr>
                      <p:blipFill>
                        <a:blip r:embed="rId3"/>
                        <a:stretch>
                          <a:fillRect/>
                        </a:stretch>
                      </p:blipFill>
                      <p:spPr>
                        <a:xfrm>
                          <a:off x="2424113" y="460375"/>
                          <a:ext cx="211137" cy="185738"/>
                        </a:xfrm>
                        <a:prstGeom prst="rect">
                          <a:avLst/>
                        </a:prstGeom>
                      </p:spPr>
                    </p:pic>
                  </p:oleObj>
                </mc:Fallback>
              </mc:AlternateContent>
            </a:graphicData>
          </a:graphic>
        </p:graphicFrame>
        <p:graphicFrame>
          <p:nvGraphicFramePr>
            <p:cNvPr id="51" name="对象 50"/>
            <p:cNvGraphicFramePr>
              <a:graphicFrameLocks noChangeAspect="1"/>
            </p:cNvGraphicFramePr>
            <p:nvPr/>
          </p:nvGraphicFramePr>
          <p:xfrm>
            <a:off x="3844925" y="434975"/>
            <a:ext cx="215900" cy="188913"/>
          </p:xfrm>
          <a:graphic>
            <a:graphicData uri="http://schemas.openxmlformats.org/presentationml/2006/ole">
              <mc:AlternateContent xmlns:mc="http://schemas.openxmlformats.org/markup-compatibility/2006">
                <mc:Choice xmlns:v="urn:schemas-microsoft-com:vml" Requires="v">
                  <p:oleObj name="Formula" r:id="rId4" imgW="142560" imgH="124560" progId="Equation.Ribbit">
                    <p:embed/>
                  </p:oleObj>
                </mc:Choice>
                <mc:Fallback>
                  <p:oleObj name="Formula" r:id="rId4" imgW="142560" imgH="124560" progId="Equation.Ribbit">
                    <p:embed/>
                    <p:pic>
                      <p:nvPicPr>
                        <p:cNvPr id="51" name="对象 50"/>
                        <p:cNvPicPr/>
                        <p:nvPr/>
                      </p:nvPicPr>
                      <p:blipFill>
                        <a:blip r:embed="rId5"/>
                        <a:stretch>
                          <a:fillRect/>
                        </a:stretch>
                      </p:blipFill>
                      <p:spPr>
                        <a:xfrm>
                          <a:off x="3844925" y="434975"/>
                          <a:ext cx="215900" cy="188913"/>
                        </a:xfrm>
                        <a:prstGeom prst="rect">
                          <a:avLst/>
                        </a:prstGeom>
                      </p:spPr>
                    </p:pic>
                  </p:oleObj>
                </mc:Fallback>
              </mc:AlternateContent>
            </a:graphicData>
          </a:graphic>
        </p:graphicFrame>
        <p:graphicFrame>
          <p:nvGraphicFramePr>
            <p:cNvPr id="52" name="对象 51"/>
            <p:cNvGraphicFramePr>
              <a:graphicFrameLocks noChangeAspect="1"/>
            </p:cNvGraphicFramePr>
            <p:nvPr/>
          </p:nvGraphicFramePr>
          <p:xfrm>
            <a:off x="1693863" y="1382713"/>
            <a:ext cx="217487" cy="188912"/>
          </p:xfrm>
          <a:graphic>
            <a:graphicData uri="http://schemas.openxmlformats.org/presentationml/2006/ole">
              <mc:AlternateContent xmlns:mc="http://schemas.openxmlformats.org/markup-compatibility/2006">
                <mc:Choice xmlns:v="urn:schemas-microsoft-com:vml" Requires="v">
                  <p:oleObj name="Formula" r:id="rId6" imgW="142560" imgH="124560" progId="Equation.Ribbit">
                    <p:embed/>
                  </p:oleObj>
                </mc:Choice>
                <mc:Fallback>
                  <p:oleObj name="Formula" r:id="rId6" imgW="142560" imgH="124560" progId="Equation.Ribbit">
                    <p:embed/>
                    <p:pic>
                      <p:nvPicPr>
                        <p:cNvPr id="52" name="对象 51"/>
                        <p:cNvPicPr/>
                        <p:nvPr/>
                      </p:nvPicPr>
                      <p:blipFill>
                        <a:blip r:embed="rId7"/>
                        <a:stretch>
                          <a:fillRect/>
                        </a:stretch>
                      </p:blipFill>
                      <p:spPr>
                        <a:xfrm>
                          <a:off x="1693863" y="1382713"/>
                          <a:ext cx="217487" cy="188912"/>
                        </a:xfrm>
                        <a:prstGeom prst="rect">
                          <a:avLst/>
                        </a:prstGeom>
                      </p:spPr>
                    </p:pic>
                  </p:oleObj>
                </mc:Fallback>
              </mc:AlternateContent>
            </a:graphicData>
          </a:graphic>
        </p:graphicFrame>
        <p:graphicFrame>
          <p:nvGraphicFramePr>
            <p:cNvPr id="53" name="对象 52"/>
            <p:cNvGraphicFramePr>
              <a:graphicFrameLocks noChangeAspect="1"/>
            </p:cNvGraphicFramePr>
            <p:nvPr/>
          </p:nvGraphicFramePr>
          <p:xfrm>
            <a:off x="2999740" y="1398588"/>
            <a:ext cx="220663" cy="188912"/>
          </p:xfrm>
          <a:graphic>
            <a:graphicData uri="http://schemas.openxmlformats.org/presentationml/2006/ole">
              <mc:AlternateContent xmlns:mc="http://schemas.openxmlformats.org/markup-compatibility/2006">
                <mc:Choice xmlns:v="urn:schemas-microsoft-com:vml" Requires="v">
                  <p:oleObj name="Formula" r:id="rId8" imgW="145080" imgH="124560" progId="Equation.Ribbit">
                    <p:embed/>
                  </p:oleObj>
                </mc:Choice>
                <mc:Fallback>
                  <p:oleObj name="Formula" r:id="rId8" imgW="145080" imgH="124560" progId="Equation.Ribbit">
                    <p:embed/>
                    <p:pic>
                      <p:nvPicPr>
                        <p:cNvPr id="53" name="对象 52"/>
                        <p:cNvPicPr/>
                        <p:nvPr/>
                      </p:nvPicPr>
                      <p:blipFill>
                        <a:blip r:embed="rId9"/>
                        <a:stretch>
                          <a:fillRect/>
                        </a:stretch>
                      </p:blipFill>
                      <p:spPr>
                        <a:xfrm>
                          <a:off x="2999740" y="1398588"/>
                          <a:ext cx="220663" cy="188912"/>
                        </a:xfrm>
                        <a:prstGeom prst="rect">
                          <a:avLst/>
                        </a:prstGeom>
                      </p:spPr>
                    </p:pic>
                  </p:oleObj>
                </mc:Fallback>
              </mc:AlternateContent>
            </a:graphicData>
          </a:graphic>
        </p:graphicFrame>
        <p:graphicFrame>
          <p:nvGraphicFramePr>
            <p:cNvPr id="54" name="对象 53"/>
            <p:cNvGraphicFramePr>
              <a:graphicFrameLocks noChangeAspect="1"/>
            </p:cNvGraphicFramePr>
            <p:nvPr/>
          </p:nvGraphicFramePr>
          <p:xfrm>
            <a:off x="4463733" y="1383030"/>
            <a:ext cx="217487" cy="188913"/>
          </p:xfrm>
          <a:graphic>
            <a:graphicData uri="http://schemas.openxmlformats.org/presentationml/2006/ole">
              <mc:AlternateContent xmlns:mc="http://schemas.openxmlformats.org/markup-compatibility/2006">
                <mc:Choice xmlns:v="urn:schemas-microsoft-com:vml" Requires="v">
                  <p:oleObj name="Formula" r:id="rId10" imgW="142560" imgH="124560" progId="Equation.Ribbit">
                    <p:embed/>
                  </p:oleObj>
                </mc:Choice>
                <mc:Fallback>
                  <p:oleObj name="Formula" r:id="rId10" imgW="142560" imgH="124560" progId="Equation.Ribbit">
                    <p:embed/>
                    <p:pic>
                      <p:nvPicPr>
                        <p:cNvPr id="54" name="对象 53"/>
                        <p:cNvPicPr/>
                        <p:nvPr/>
                      </p:nvPicPr>
                      <p:blipFill>
                        <a:blip r:embed="rId11"/>
                        <a:stretch>
                          <a:fillRect/>
                        </a:stretch>
                      </p:blipFill>
                      <p:spPr>
                        <a:xfrm>
                          <a:off x="4463733" y="1383030"/>
                          <a:ext cx="217487" cy="188913"/>
                        </a:xfrm>
                        <a:prstGeom prst="rect">
                          <a:avLst/>
                        </a:prstGeom>
                      </p:spPr>
                    </p:pic>
                  </p:oleObj>
                </mc:Fallback>
              </mc:AlternateContent>
            </a:graphicData>
          </a:graphic>
        </p:graphicFrame>
      </p:grpSp>
      <p:pic>
        <p:nvPicPr>
          <p:cNvPr id="65" name="图片 64">
            <a:extLst>
              <a:ext uri="{FF2B5EF4-FFF2-40B4-BE49-F238E27FC236}">
                <a16:creationId xmlns:a16="http://schemas.microsoft.com/office/drawing/2014/main" id="{6481278B-6DDB-EBDC-E24A-BC5F4A9F93D3}"/>
              </a:ext>
            </a:extLst>
          </p:cNvPr>
          <p:cNvPicPr>
            <a:picLocks noChangeAspect="1"/>
          </p:cNvPicPr>
          <p:nvPr/>
        </p:nvPicPr>
        <p:blipFill>
          <a:blip r:embed="rId12">
            <a:extLst>
              <a:ext uri="{BEBA8EAE-BF5A-486C-A8C5-ECC9F3942E4B}">
                <a14:imgProps xmlns:a14="http://schemas.microsoft.com/office/drawing/2010/main">
                  <a14:imgLayer r:embed="rId13">
                    <a14:imgEffect>
                      <a14:sharpenSoften amount="50000"/>
                    </a14:imgEffect>
                  </a14:imgLayer>
                </a14:imgProps>
              </a:ext>
            </a:extLst>
          </a:blip>
          <a:stretch>
            <a:fillRect/>
          </a:stretch>
        </p:blipFill>
        <p:spPr>
          <a:xfrm>
            <a:off x="302723" y="3298677"/>
            <a:ext cx="8438785" cy="839038"/>
          </a:xfrm>
          <a:prstGeom prst="rect">
            <a:avLst/>
          </a:prstGeom>
        </p:spPr>
      </p:pic>
      <p:pic>
        <p:nvPicPr>
          <p:cNvPr id="67" name="图片 66">
            <a:extLst>
              <a:ext uri="{FF2B5EF4-FFF2-40B4-BE49-F238E27FC236}">
                <a16:creationId xmlns:a16="http://schemas.microsoft.com/office/drawing/2014/main" id="{E92CC921-BE41-E4C8-D02F-055F222D7143}"/>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50000"/>
                    </a14:imgEffect>
                  </a14:imgLayer>
                </a14:imgProps>
              </a:ext>
            </a:extLst>
          </a:blip>
          <a:stretch>
            <a:fillRect/>
          </a:stretch>
        </p:blipFill>
        <p:spPr>
          <a:xfrm>
            <a:off x="356364" y="4355070"/>
            <a:ext cx="8284740" cy="1768652"/>
          </a:xfrm>
          <a:prstGeom prst="rect">
            <a:avLst/>
          </a:prstGeom>
          <a:ln>
            <a:solidFill>
              <a:srgbClr val="FF0000"/>
            </a:solidFill>
          </a:ln>
        </p:spPr>
      </p:pic>
      <p:sp>
        <p:nvSpPr>
          <p:cNvPr id="68" name="椭圆 67">
            <a:extLst>
              <a:ext uri="{FF2B5EF4-FFF2-40B4-BE49-F238E27FC236}">
                <a16:creationId xmlns:a16="http://schemas.microsoft.com/office/drawing/2014/main" id="{3980A75A-A8C7-F5CE-9DFD-3B06D88ACBF1}"/>
              </a:ext>
            </a:extLst>
          </p:cNvPr>
          <p:cNvSpPr/>
          <p:nvPr/>
        </p:nvSpPr>
        <p:spPr>
          <a:xfrm>
            <a:off x="502897" y="5145367"/>
            <a:ext cx="2581562" cy="5118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046571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mj-ea"/>
                <a:ea typeface="+mj-ea"/>
                <a:cs typeface="黑体"/>
              </a:rPr>
              <a:t>贝叶斯网：学习</a:t>
            </a:r>
            <a:endParaRPr lang="zh-CN" altLang="en-US" dirty="0">
              <a:latin typeface="+mj-ea"/>
              <a:ea typeface="+mj-ea"/>
            </a:endParaRPr>
          </a:p>
        </p:txBody>
      </p:sp>
      <p:sp>
        <p:nvSpPr>
          <p:cNvPr id="2" name="内容占位符 1"/>
          <p:cNvSpPr>
            <a:spLocks noGrp="1"/>
          </p:cNvSpPr>
          <p:nvPr>
            <p:ph sz="quarter" idx="14"/>
          </p:nvPr>
        </p:nvSpPr>
        <p:spPr>
          <a:xfrm>
            <a:off x="173851" y="1040891"/>
            <a:ext cx="8808103" cy="5579365"/>
          </a:xfrm>
        </p:spPr>
        <p:txBody>
          <a:bodyPr>
            <a:normAutofit/>
          </a:bodyPr>
          <a:lstStyle/>
          <a:p>
            <a:r>
              <a:rPr lang="zh-CN" altLang="en-US" dirty="0">
                <a:latin typeface="宋体"/>
                <a:ea typeface="宋体"/>
                <a:cs typeface="宋体"/>
              </a:rPr>
              <a:t>贝叶斯网络首要任务：根据训练集找出结构最“恰当”的贝叶斯网。</a:t>
            </a:r>
            <a:endParaRPr kumimoji="1" lang="zh-CN" altLang="en-US" dirty="0">
              <a:latin typeface="+mn-ea"/>
              <a:ea typeface="+mn-ea"/>
            </a:endParaRPr>
          </a:p>
          <a:p>
            <a:r>
              <a:rPr lang="zh-CN" altLang="en-US" dirty="0">
                <a:latin typeface="+mn-ea"/>
                <a:ea typeface="+mn-ea"/>
                <a:cs typeface="宋体"/>
              </a:rPr>
              <a:t>用评分函数评估贝叶斯网与训练数据的契合程度。</a:t>
            </a:r>
          </a:p>
          <a:p>
            <a:pPr lvl="1"/>
            <a:r>
              <a:rPr lang="zh-CN" altLang="en-US" dirty="0">
                <a:latin typeface="+mn-ea"/>
                <a:ea typeface="+mn-ea"/>
                <a:cs typeface="宋体"/>
              </a:rPr>
              <a:t>“最小描述长度”（</a:t>
            </a:r>
            <a:r>
              <a:rPr lang="en-US" altLang="zh-CN" dirty="0">
                <a:latin typeface="+mj-lt"/>
                <a:ea typeface="+mn-ea"/>
                <a:cs typeface="Times"/>
              </a:rPr>
              <a:t>Minimal Description Length, MDL</a:t>
            </a:r>
            <a:r>
              <a:rPr lang="zh-CN" altLang="en-US" dirty="0">
                <a:latin typeface="+mn-ea"/>
                <a:ea typeface="+mn-ea"/>
                <a:cs typeface="宋体"/>
              </a:rPr>
              <a:t>）综合编码长度（包括描述网路和编码数据）最短</a:t>
            </a:r>
          </a:p>
          <a:p>
            <a:pPr lvl="1"/>
            <a:endParaRPr lang="zh-CN" altLang="en-US" dirty="0">
              <a:latin typeface="宋体"/>
              <a:ea typeface="宋体"/>
              <a:cs typeface="宋体"/>
            </a:endParaRPr>
          </a:p>
          <a:p>
            <a:pPr lvl="1"/>
            <a:endParaRPr lang="en-US" altLang="zh-CN" dirty="0">
              <a:latin typeface="宋体"/>
              <a:ea typeface="宋体"/>
              <a:cs typeface="宋体"/>
            </a:endParaRPr>
          </a:p>
          <a:p>
            <a:pPr lvl="1"/>
            <a:endParaRPr lang="en-US" altLang="zh-CN" dirty="0">
              <a:latin typeface="宋体"/>
              <a:ea typeface="宋体"/>
              <a:cs typeface="宋体"/>
            </a:endParaRPr>
          </a:p>
          <a:p>
            <a:endParaRPr kumimoji="1" lang="zh-CN" altLang="en-US" dirty="0">
              <a:latin typeface="+mn-ea"/>
              <a:ea typeface="+mn-ea"/>
            </a:endParaRPr>
          </a:p>
        </p:txBody>
      </p:sp>
    </p:spTree>
    <p:extLst>
      <p:ext uri="{BB962C8B-B14F-4D97-AF65-F5344CB8AC3E}">
        <p14:creationId xmlns:p14="http://schemas.microsoft.com/office/powerpoint/2010/main" val="12775169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mj-ea"/>
                <a:ea typeface="+mj-ea"/>
                <a:cs typeface="黑体"/>
              </a:rPr>
              <a:t>贝叶斯网：学习</a:t>
            </a:r>
            <a:endParaRPr lang="zh-CN" altLang="en-US" dirty="0">
              <a:latin typeface="+mj-ea"/>
              <a:ea typeface="+mj-ea"/>
            </a:endParaRPr>
          </a:p>
        </p:txBody>
      </p:sp>
      <p:sp>
        <p:nvSpPr>
          <p:cNvPr id="2" name="内容占位符 1"/>
          <p:cNvSpPr>
            <a:spLocks noGrp="1"/>
          </p:cNvSpPr>
          <p:nvPr>
            <p:ph sz="quarter" idx="14"/>
          </p:nvPr>
        </p:nvSpPr>
        <p:spPr>
          <a:xfrm>
            <a:off x="173851" y="1040891"/>
            <a:ext cx="8808103" cy="5579365"/>
          </a:xfrm>
        </p:spPr>
        <p:txBody>
          <a:bodyPr>
            <a:normAutofit/>
          </a:bodyPr>
          <a:lstStyle/>
          <a:p>
            <a:r>
              <a:rPr lang="zh-CN" altLang="en-US" dirty="0">
                <a:latin typeface="宋体"/>
                <a:ea typeface="宋体"/>
                <a:cs typeface="宋体"/>
              </a:rPr>
              <a:t>贝叶斯网络首要任务：根据训练集</a:t>
            </a:r>
            <a:r>
              <a:rPr lang="zh-CN" altLang="en-US" b="1" dirty="0">
                <a:solidFill>
                  <a:srgbClr val="C00000"/>
                </a:solidFill>
                <a:latin typeface="宋体"/>
                <a:ea typeface="宋体"/>
                <a:cs typeface="宋体"/>
              </a:rPr>
              <a:t>找出</a:t>
            </a:r>
            <a:r>
              <a:rPr lang="zh-CN" altLang="en-US" dirty="0">
                <a:latin typeface="宋体"/>
                <a:ea typeface="宋体"/>
                <a:cs typeface="宋体"/>
              </a:rPr>
              <a:t>结构</a:t>
            </a:r>
            <a:r>
              <a:rPr lang="zh-CN" altLang="en-US" b="1" dirty="0">
                <a:solidFill>
                  <a:srgbClr val="C00000"/>
                </a:solidFill>
                <a:latin typeface="宋体"/>
                <a:ea typeface="宋体"/>
                <a:cs typeface="宋体"/>
              </a:rPr>
              <a:t>最“恰当”的贝叶斯网</a:t>
            </a:r>
            <a:r>
              <a:rPr lang="zh-CN" altLang="en-US" dirty="0">
                <a:latin typeface="宋体"/>
                <a:ea typeface="宋体"/>
                <a:cs typeface="宋体"/>
              </a:rPr>
              <a:t>。</a:t>
            </a:r>
            <a:endParaRPr kumimoji="1" lang="zh-CN" altLang="en-US" dirty="0">
              <a:latin typeface="+mn-ea"/>
              <a:ea typeface="+mn-ea"/>
            </a:endParaRPr>
          </a:p>
          <a:p>
            <a:r>
              <a:rPr lang="zh-CN" altLang="en-US" dirty="0">
                <a:latin typeface="+mn-ea"/>
                <a:ea typeface="+mn-ea"/>
                <a:cs typeface="宋体"/>
              </a:rPr>
              <a:t>用评分函数评估贝叶斯网与训练数据的契合程度。</a:t>
            </a:r>
          </a:p>
          <a:p>
            <a:pPr lvl="1"/>
            <a:r>
              <a:rPr lang="zh-CN" altLang="en-US" dirty="0">
                <a:latin typeface="+mn-ea"/>
                <a:ea typeface="+mn-ea"/>
                <a:cs typeface="宋体"/>
              </a:rPr>
              <a:t>“最小描述长度”（</a:t>
            </a:r>
            <a:r>
              <a:rPr lang="en-US" altLang="zh-CN" dirty="0">
                <a:latin typeface="+mj-lt"/>
                <a:ea typeface="+mn-ea"/>
                <a:cs typeface="Times"/>
              </a:rPr>
              <a:t>Minimal Description Length, MDL</a:t>
            </a:r>
            <a:r>
              <a:rPr lang="zh-CN" altLang="en-US" dirty="0">
                <a:latin typeface="+mn-ea"/>
                <a:ea typeface="+mn-ea"/>
                <a:cs typeface="宋体"/>
              </a:rPr>
              <a:t>）综合编码长度（包括描述网路和编码数据）最短（类似前缀编码）</a:t>
            </a:r>
          </a:p>
          <a:p>
            <a:pPr lvl="1"/>
            <a:endParaRPr lang="zh-CN" altLang="en-US" dirty="0">
              <a:latin typeface="宋体"/>
              <a:ea typeface="宋体"/>
              <a:cs typeface="宋体"/>
            </a:endParaRPr>
          </a:p>
          <a:p>
            <a:r>
              <a:rPr lang="zh-CN" altLang="en-US" dirty="0">
                <a:latin typeface="+mn-ea"/>
                <a:ea typeface="+mn-ea"/>
                <a:cs typeface="宋体"/>
              </a:rPr>
              <a:t>给定训练集                  ，贝叶斯网</a:t>
            </a:r>
            <a:r>
              <a:rPr lang="en-US" altLang="zh-CN" dirty="0">
                <a:latin typeface="+mn-ea"/>
                <a:ea typeface="+mn-ea"/>
                <a:cs typeface="宋体"/>
              </a:rPr>
              <a:t>        </a:t>
            </a:r>
            <a:r>
              <a:rPr lang="zh-CN" altLang="en-US" dirty="0">
                <a:latin typeface="+mn-ea"/>
                <a:ea typeface="+mn-ea"/>
                <a:cs typeface="宋体"/>
              </a:rPr>
              <a:t>    </a:t>
            </a:r>
            <a:r>
              <a:rPr lang="en-US" altLang="zh-CN" dirty="0">
                <a:latin typeface="+mn-ea"/>
                <a:ea typeface="+mn-ea"/>
                <a:cs typeface="宋体"/>
              </a:rPr>
              <a:t>  </a:t>
            </a:r>
            <a:r>
              <a:rPr lang="zh-CN" altLang="en-US" dirty="0">
                <a:latin typeface="+mn-ea"/>
                <a:ea typeface="+mn-ea"/>
                <a:cs typeface="宋体"/>
              </a:rPr>
              <a:t>     </a:t>
            </a:r>
            <a:r>
              <a:rPr lang="en-US" altLang="zh-CN" dirty="0">
                <a:latin typeface="+mn-ea"/>
                <a:ea typeface="+mn-ea"/>
                <a:cs typeface="宋体"/>
              </a:rPr>
              <a:t> </a:t>
            </a:r>
            <a:r>
              <a:rPr lang="zh-CN" altLang="en-US" dirty="0">
                <a:latin typeface="+mn-ea"/>
                <a:ea typeface="+mn-ea"/>
                <a:cs typeface="宋体"/>
              </a:rPr>
              <a:t>在</a:t>
            </a:r>
            <a:r>
              <a:rPr lang="en-US" altLang="zh-CN" dirty="0">
                <a:latin typeface="+mn-ea"/>
                <a:ea typeface="+mn-ea"/>
                <a:cs typeface="宋体"/>
              </a:rPr>
              <a:t>  </a:t>
            </a:r>
            <a:r>
              <a:rPr lang="zh-CN" altLang="en-US" dirty="0">
                <a:latin typeface="+mn-ea"/>
                <a:ea typeface="+mn-ea"/>
                <a:cs typeface="宋体"/>
              </a:rPr>
              <a:t>上的评价函数可以写为</a:t>
            </a:r>
            <a:endParaRPr lang="en-US" altLang="zh-CN" dirty="0">
              <a:latin typeface="+mn-ea"/>
              <a:ea typeface="+mn-ea"/>
              <a:cs typeface="宋体"/>
            </a:endParaRPr>
          </a:p>
          <a:p>
            <a:pPr lvl="1"/>
            <a:endParaRPr lang="zh-CN" altLang="en-US" dirty="0">
              <a:latin typeface="+mn-ea"/>
              <a:ea typeface="+mn-ea"/>
              <a:cs typeface="宋体"/>
            </a:endParaRPr>
          </a:p>
          <a:p>
            <a:pPr lvl="1"/>
            <a:endParaRPr lang="zh-CN" altLang="en-US" dirty="0">
              <a:latin typeface="+mn-ea"/>
              <a:ea typeface="+mn-ea"/>
              <a:cs typeface="宋体"/>
            </a:endParaRPr>
          </a:p>
          <a:p>
            <a:pPr marL="325800" lvl="1" indent="0">
              <a:buNone/>
            </a:pPr>
            <a:endParaRPr lang="zh-CN" altLang="en-US" dirty="0">
              <a:latin typeface="+mn-ea"/>
              <a:ea typeface="+mn-ea"/>
              <a:cs typeface="宋体"/>
            </a:endParaRPr>
          </a:p>
          <a:p>
            <a:pPr lvl="1"/>
            <a:endParaRPr lang="zh-CN" altLang="en-US" dirty="0">
              <a:latin typeface="+mn-ea"/>
              <a:ea typeface="+mn-ea"/>
              <a:cs typeface="宋体"/>
            </a:endParaRPr>
          </a:p>
          <a:p>
            <a:pPr lvl="1"/>
            <a:endParaRPr lang="zh-CN" altLang="en-US" dirty="0">
              <a:latin typeface="+mn-ea"/>
              <a:ea typeface="+mn-ea"/>
              <a:cs typeface="宋体"/>
            </a:endParaRPr>
          </a:p>
          <a:p>
            <a:pPr marL="325800" lvl="1" indent="0">
              <a:buNone/>
            </a:pPr>
            <a:r>
              <a:rPr lang="zh-CN" altLang="en-US" dirty="0">
                <a:latin typeface="+mn-ea"/>
                <a:ea typeface="+mn-ea"/>
                <a:cs typeface="宋体"/>
              </a:rPr>
              <a:t>贝叶斯网的对数似然：</a:t>
            </a:r>
            <a:endParaRPr lang="en-US" altLang="zh-CN" dirty="0">
              <a:latin typeface="+mn-ea"/>
              <a:ea typeface="+mn-ea"/>
              <a:cs typeface="宋体"/>
            </a:endParaRPr>
          </a:p>
          <a:p>
            <a:pPr lvl="1"/>
            <a:endParaRPr lang="en-US" altLang="zh-CN" dirty="0">
              <a:latin typeface="宋体"/>
              <a:ea typeface="宋体"/>
              <a:cs typeface="宋体"/>
            </a:endParaRPr>
          </a:p>
          <a:p>
            <a:pPr lvl="1"/>
            <a:endParaRPr lang="en-US" altLang="zh-CN" dirty="0">
              <a:latin typeface="宋体"/>
              <a:ea typeface="宋体"/>
              <a:cs typeface="宋体"/>
            </a:endParaRPr>
          </a:p>
          <a:p>
            <a:endParaRPr kumimoji="1" lang="zh-CN" altLang="en-US" dirty="0">
              <a:latin typeface="+mn-ea"/>
              <a:ea typeface="+mn-ea"/>
            </a:endParaRPr>
          </a:p>
        </p:txBody>
      </p:sp>
      <p:pic>
        <p:nvPicPr>
          <p:cNvPr id="8" name="Picture 9"/>
          <p:cNvPicPr>
            <a:picLocks noChangeAspect="1"/>
          </p:cNvPicPr>
          <p:nvPr/>
        </p:nvPicPr>
        <p:blipFill>
          <a:blip r:embed="rId2"/>
          <a:stretch>
            <a:fillRect/>
          </a:stretch>
        </p:blipFill>
        <p:spPr>
          <a:xfrm>
            <a:off x="6591973" y="3624437"/>
            <a:ext cx="749300" cy="334941"/>
          </a:xfrm>
          <a:prstGeom prst="rect">
            <a:avLst/>
          </a:prstGeom>
        </p:spPr>
      </p:pic>
      <p:graphicFrame>
        <p:nvGraphicFramePr>
          <p:cNvPr id="17" name="对象 16"/>
          <p:cNvGraphicFramePr>
            <a:graphicFrameLocks noChangeAspect="1"/>
          </p:cNvGraphicFramePr>
          <p:nvPr/>
        </p:nvGraphicFramePr>
        <p:xfrm>
          <a:off x="2131542" y="2909370"/>
          <a:ext cx="2330450" cy="299588"/>
        </p:xfrm>
        <a:graphic>
          <a:graphicData uri="http://schemas.openxmlformats.org/presentationml/2006/ole">
            <mc:AlternateContent xmlns:mc="http://schemas.openxmlformats.org/markup-compatibility/2006">
              <mc:Choice xmlns:v="urn:schemas-microsoft-com:vml" Requires="v">
                <p:oleObj name="Formula" r:id="rId3" imgW="1378080" imgH="177840" progId="Equation.Ribbit">
                  <p:embed/>
                </p:oleObj>
              </mc:Choice>
              <mc:Fallback>
                <p:oleObj name="Formula" r:id="rId3" imgW="1378080" imgH="177840" progId="Equation.Ribbit">
                  <p:embed/>
                  <p:pic>
                    <p:nvPicPr>
                      <p:cNvPr id="17" name="对象 16"/>
                      <p:cNvPicPr/>
                      <p:nvPr/>
                    </p:nvPicPr>
                    <p:blipFill>
                      <a:blip r:embed="rId4"/>
                      <a:stretch>
                        <a:fillRect/>
                      </a:stretch>
                    </p:blipFill>
                    <p:spPr>
                      <a:xfrm>
                        <a:off x="2131542" y="2909370"/>
                        <a:ext cx="2330450" cy="299588"/>
                      </a:xfrm>
                      <a:prstGeom prst="rect">
                        <a:avLst/>
                      </a:prstGeom>
                    </p:spPr>
                  </p:pic>
                </p:oleObj>
              </mc:Fallback>
            </mc:AlternateContent>
          </a:graphicData>
        </a:graphic>
      </p:graphicFrame>
      <p:graphicFrame>
        <p:nvGraphicFramePr>
          <p:cNvPr id="18" name="对象 17"/>
          <p:cNvGraphicFramePr>
            <a:graphicFrameLocks noChangeAspect="1"/>
          </p:cNvGraphicFramePr>
          <p:nvPr/>
        </p:nvGraphicFramePr>
        <p:xfrm>
          <a:off x="6080395" y="2915998"/>
          <a:ext cx="1311275" cy="317500"/>
        </p:xfrm>
        <a:graphic>
          <a:graphicData uri="http://schemas.openxmlformats.org/presentationml/2006/ole">
            <mc:AlternateContent xmlns:mc="http://schemas.openxmlformats.org/markup-compatibility/2006">
              <mc:Choice xmlns:v="urn:schemas-microsoft-com:vml" Requires="v">
                <p:oleObj name="Formula" r:id="rId5" imgW="727920" imgH="177840" progId="Equation.Ribbit">
                  <p:embed/>
                </p:oleObj>
              </mc:Choice>
              <mc:Fallback>
                <p:oleObj name="Formula" r:id="rId5" imgW="727920" imgH="177840" progId="Equation.Ribbit">
                  <p:embed/>
                  <p:pic>
                    <p:nvPicPr>
                      <p:cNvPr id="18" name="对象 17"/>
                      <p:cNvPicPr/>
                      <p:nvPr/>
                    </p:nvPicPr>
                    <p:blipFill>
                      <a:blip r:embed="rId6"/>
                      <a:stretch>
                        <a:fillRect/>
                      </a:stretch>
                    </p:blipFill>
                    <p:spPr>
                      <a:xfrm>
                        <a:off x="6080395" y="2915998"/>
                        <a:ext cx="1311275" cy="317500"/>
                      </a:xfrm>
                      <a:prstGeom prst="rect">
                        <a:avLst/>
                      </a:prstGeom>
                    </p:spPr>
                  </p:pic>
                </p:oleObj>
              </mc:Fallback>
            </mc:AlternateContent>
          </a:graphicData>
        </a:graphic>
      </p:graphicFrame>
      <p:graphicFrame>
        <p:nvGraphicFramePr>
          <p:cNvPr id="19" name="对象 18"/>
          <p:cNvGraphicFramePr>
            <a:graphicFrameLocks noChangeAspect="1"/>
          </p:cNvGraphicFramePr>
          <p:nvPr/>
        </p:nvGraphicFramePr>
        <p:xfrm>
          <a:off x="807720" y="3233498"/>
          <a:ext cx="228600" cy="277813"/>
        </p:xfrm>
        <a:graphic>
          <a:graphicData uri="http://schemas.openxmlformats.org/presentationml/2006/ole">
            <mc:AlternateContent xmlns:mc="http://schemas.openxmlformats.org/markup-compatibility/2006">
              <mc:Choice xmlns:v="urn:schemas-microsoft-com:vml" Requires="v">
                <p:oleObj name="Formula" r:id="rId7" imgW="127080" imgH="155160" progId="Equation.Ribbit">
                  <p:embed/>
                </p:oleObj>
              </mc:Choice>
              <mc:Fallback>
                <p:oleObj name="Formula" r:id="rId7" imgW="127080" imgH="155160" progId="Equation.Ribbit">
                  <p:embed/>
                  <p:pic>
                    <p:nvPicPr>
                      <p:cNvPr id="19" name="对象 18"/>
                      <p:cNvPicPr/>
                      <p:nvPr/>
                    </p:nvPicPr>
                    <p:blipFill>
                      <a:blip r:embed="rId8"/>
                      <a:stretch>
                        <a:fillRect/>
                      </a:stretch>
                    </p:blipFill>
                    <p:spPr>
                      <a:xfrm>
                        <a:off x="807720" y="3233498"/>
                        <a:ext cx="228600" cy="277813"/>
                      </a:xfrm>
                      <a:prstGeom prst="rect">
                        <a:avLst/>
                      </a:prstGeom>
                    </p:spPr>
                  </p:pic>
                </p:oleObj>
              </mc:Fallback>
            </mc:AlternateContent>
          </a:graphicData>
        </a:graphic>
      </p:graphicFrame>
      <p:graphicFrame>
        <p:nvGraphicFramePr>
          <p:cNvPr id="20" name="对象 19"/>
          <p:cNvGraphicFramePr>
            <a:graphicFrameLocks noChangeAspect="1"/>
          </p:cNvGraphicFramePr>
          <p:nvPr/>
        </p:nvGraphicFramePr>
        <p:xfrm>
          <a:off x="1773561" y="3671823"/>
          <a:ext cx="4440087" cy="365439"/>
        </p:xfrm>
        <a:graphic>
          <a:graphicData uri="http://schemas.openxmlformats.org/presentationml/2006/ole">
            <mc:AlternateContent xmlns:mc="http://schemas.openxmlformats.org/markup-compatibility/2006">
              <mc:Choice xmlns:v="urn:schemas-microsoft-com:vml" Requires="v">
                <p:oleObj name="Formula" r:id="rId9" imgW="2142720" imgH="177840" progId="Equation.Ribbit">
                  <p:embed/>
                </p:oleObj>
              </mc:Choice>
              <mc:Fallback>
                <p:oleObj name="Formula" r:id="rId9" imgW="2142720" imgH="177840" progId="Equation.Ribbit">
                  <p:embed/>
                  <p:pic>
                    <p:nvPicPr>
                      <p:cNvPr id="20" name="对象 19"/>
                      <p:cNvPicPr/>
                      <p:nvPr/>
                    </p:nvPicPr>
                    <p:blipFill>
                      <a:blip r:embed="rId10"/>
                      <a:stretch>
                        <a:fillRect/>
                      </a:stretch>
                    </p:blipFill>
                    <p:spPr>
                      <a:xfrm>
                        <a:off x="1773561" y="3671823"/>
                        <a:ext cx="4440087" cy="365439"/>
                      </a:xfrm>
                      <a:prstGeom prst="rect">
                        <a:avLst/>
                      </a:prstGeom>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2244765971"/>
              </p:ext>
            </p:extLst>
          </p:nvPr>
        </p:nvGraphicFramePr>
        <p:xfrm>
          <a:off x="1983434" y="4364512"/>
          <a:ext cx="133350" cy="285750"/>
        </p:xfrm>
        <a:graphic>
          <a:graphicData uri="http://schemas.openxmlformats.org/presentationml/2006/ole">
            <mc:AlternateContent xmlns:mc="http://schemas.openxmlformats.org/markup-compatibility/2006">
              <mc:Choice xmlns:v="urn:schemas-microsoft-com:vml" Requires="v">
                <p:oleObj name="Formula" r:id="rId11" imgW="75240" imgH="160200" progId="Equation.Ribbit">
                  <p:embed/>
                </p:oleObj>
              </mc:Choice>
              <mc:Fallback>
                <p:oleObj name="Formula" r:id="rId11" imgW="75240" imgH="160200" progId="Equation.Ribbit">
                  <p:embed/>
                  <p:pic>
                    <p:nvPicPr>
                      <p:cNvPr id="23" name="对象 22"/>
                      <p:cNvPicPr/>
                      <p:nvPr/>
                    </p:nvPicPr>
                    <p:blipFill>
                      <a:blip r:embed="rId12"/>
                      <a:stretch>
                        <a:fillRect/>
                      </a:stretch>
                    </p:blipFill>
                    <p:spPr>
                      <a:xfrm>
                        <a:off x="1983434" y="4364512"/>
                        <a:ext cx="133350" cy="285750"/>
                      </a:xfrm>
                      <a:prstGeom prst="rect">
                        <a:avLst/>
                      </a:prstGeom>
                    </p:spPr>
                  </p:pic>
                </p:oleObj>
              </mc:Fallback>
            </mc:AlternateContent>
          </a:graphicData>
        </a:graphic>
      </p:graphicFrame>
      <p:grpSp>
        <p:nvGrpSpPr>
          <p:cNvPr id="5" name="组合 4"/>
          <p:cNvGrpSpPr/>
          <p:nvPr/>
        </p:nvGrpSpPr>
        <p:grpSpPr>
          <a:xfrm>
            <a:off x="1564314" y="5544416"/>
            <a:ext cx="5053059" cy="878430"/>
            <a:chOff x="2253462" y="4867599"/>
            <a:chExt cx="5053059" cy="878430"/>
          </a:xfrm>
        </p:grpSpPr>
        <p:graphicFrame>
          <p:nvGraphicFramePr>
            <p:cNvPr id="24" name="对象 23"/>
            <p:cNvGraphicFramePr>
              <a:graphicFrameLocks noChangeAspect="1"/>
            </p:cNvGraphicFramePr>
            <p:nvPr/>
          </p:nvGraphicFramePr>
          <p:xfrm>
            <a:off x="2253462" y="4867599"/>
            <a:ext cx="3592117" cy="878430"/>
          </p:xfrm>
          <a:graphic>
            <a:graphicData uri="http://schemas.openxmlformats.org/presentationml/2006/ole">
              <mc:AlternateContent xmlns:mc="http://schemas.openxmlformats.org/markup-compatibility/2006">
                <mc:Choice xmlns:v="urn:schemas-microsoft-com:vml" Requires="v">
                  <p:oleObj name="Formula" r:id="rId13" imgW="1778040" imgH="438480" progId="Equation.Ribbit">
                    <p:embed/>
                  </p:oleObj>
                </mc:Choice>
                <mc:Fallback>
                  <p:oleObj name="Formula" r:id="rId13" imgW="1778040" imgH="438480" progId="Equation.Ribbit">
                    <p:embed/>
                    <p:pic>
                      <p:nvPicPr>
                        <p:cNvPr id="24" name="对象 23"/>
                        <p:cNvPicPr/>
                        <p:nvPr/>
                      </p:nvPicPr>
                      <p:blipFill>
                        <a:blip r:embed="rId14"/>
                        <a:stretch>
                          <a:fillRect/>
                        </a:stretch>
                      </p:blipFill>
                      <p:spPr>
                        <a:xfrm>
                          <a:off x="2253462" y="4867599"/>
                          <a:ext cx="3592117" cy="878430"/>
                        </a:xfrm>
                        <a:prstGeom prst="rect">
                          <a:avLst/>
                        </a:prstGeom>
                      </p:spPr>
                    </p:pic>
                  </p:oleObj>
                </mc:Fallback>
              </mc:AlternateContent>
            </a:graphicData>
          </a:graphic>
        </p:graphicFrame>
        <p:pic>
          <p:nvPicPr>
            <p:cNvPr id="3" name="图片 2"/>
            <p:cNvPicPr>
              <a:picLocks noChangeAspect="1"/>
            </p:cNvPicPr>
            <p:nvPr/>
          </p:nvPicPr>
          <p:blipFill>
            <a:blip r:embed="rId15"/>
            <a:stretch>
              <a:fillRect/>
            </a:stretch>
          </p:blipFill>
          <p:spPr>
            <a:xfrm>
              <a:off x="6591973" y="5148911"/>
              <a:ext cx="714548" cy="315805"/>
            </a:xfrm>
            <a:prstGeom prst="rect">
              <a:avLst/>
            </a:prstGeom>
          </p:spPr>
        </p:pic>
      </p:grpSp>
      <p:sp>
        <p:nvSpPr>
          <p:cNvPr id="7" name="文本框 6">
            <a:extLst>
              <a:ext uri="{FF2B5EF4-FFF2-40B4-BE49-F238E27FC236}">
                <a16:creationId xmlns:a16="http://schemas.microsoft.com/office/drawing/2014/main" id="{93FD9F3B-55FA-4F60-8CD5-797835FF11EE}"/>
              </a:ext>
            </a:extLst>
          </p:cNvPr>
          <p:cNvSpPr txBox="1"/>
          <p:nvPr/>
        </p:nvSpPr>
        <p:spPr>
          <a:xfrm>
            <a:off x="4170079" y="4304751"/>
            <a:ext cx="2396008" cy="369332"/>
          </a:xfrm>
          <a:prstGeom prst="rect">
            <a:avLst/>
          </a:prstGeom>
          <a:noFill/>
          <a:ln w="22225">
            <a:solidFill>
              <a:srgbClr val="C00000"/>
            </a:solidFill>
          </a:ln>
        </p:spPr>
        <p:txBody>
          <a:bodyPr wrap="square">
            <a:spAutoFit/>
          </a:bodyPr>
          <a:lstStyle/>
          <a:p>
            <a:r>
              <a:rPr lang="zh-CN" altLang="en-US" dirty="0">
                <a:latin typeface="+mn-ea"/>
                <a:ea typeface="+mn-ea"/>
                <a:cs typeface="宋体"/>
              </a:rPr>
              <a:t>贝叶斯网的参数个数</a:t>
            </a:r>
            <a:endParaRPr lang="zh-CN" altLang="en-US" dirty="0"/>
          </a:p>
        </p:txBody>
      </p:sp>
      <p:sp>
        <p:nvSpPr>
          <p:cNvPr id="10" name="文本框 9">
            <a:extLst>
              <a:ext uri="{FF2B5EF4-FFF2-40B4-BE49-F238E27FC236}">
                <a16:creationId xmlns:a16="http://schemas.microsoft.com/office/drawing/2014/main" id="{DAAA973D-D47A-1269-E4A2-F5360568747B}"/>
              </a:ext>
            </a:extLst>
          </p:cNvPr>
          <p:cNvSpPr txBox="1"/>
          <p:nvPr/>
        </p:nvSpPr>
        <p:spPr>
          <a:xfrm>
            <a:off x="487165" y="4304751"/>
            <a:ext cx="3288754" cy="369332"/>
          </a:xfrm>
          <a:prstGeom prst="rect">
            <a:avLst/>
          </a:prstGeom>
          <a:noFill/>
          <a:ln w="25400">
            <a:solidFill>
              <a:srgbClr val="C00000"/>
            </a:solidFill>
          </a:ln>
        </p:spPr>
        <p:txBody>
          <a:bodyPr wrap="square">
            <a:spAutoFit/>
          </a:bodyPr>
          <a:lstStyle/>
          <a:p>
            <a:r>
              <a:rPr lang="zh-CN" altLang="en-US" dirty="0">
                <a:latin typeface="+mn-ea"/>
                <a:ea typeface="+mn-ea"/>
                <a:cs typeface="宋体"/>
              </a:rPr>
              <a:t>描述每个参数 </a:t>
            </a:r>
            <a:r>
              <a:rPr lang="en-US" altLang="zh-CN" dirty="0">
                <a:latin typeface="+mn-ea"/>
                <a:ea typeface="+mn-ea"/>
                <a:cs typeface="宋体"/>
              </a:rPr>
              <a:t> </a:t>
            </a:r>
            <a:r>
              <a:rPr lang="zh-CN" altLang="en-US" dirty="0">
                <a:latin typeface="+mn-ea"/>
                <a:ea typeface="+mn-ea"/>
                <a:cs typeface="宋体"/>
              </a:rPr>
              <a:t>所需的字节数</a:t>
            </a:r>
            <a:endParaRPr lang="zh-CN" altLang="en-US" dirty="0"/>
          </a:p>
        </p:txBody>
      </p:sp>
      <p:cxnSp>
        <p:nvCxnSpPr>
          <p:cNvPr id="12" name="直接箭头连接符 11">
            <a:extLst>
              <a:ext uri="{FF2B5EF4-FFF2-40B4-BE49-F238E27FC236}">
                <a16:creationId xmlns:a16="http://schemas.microsoft.com/office/drawing/2014/main" id="{94285F94-C662-18DA-A69B-72740889B59E}"/>
              </a:ext>
            </a:extLst>
          </p:cNvPr>
          <p:cNvCxnSpPr/>
          <p:nvPr/>
        </p:nvCxnSpPr>
        <p:spPr>
          <a:xfrm flipV="1">
            <a:off x="2971800" y="4037262"/>
            <a:ext cx="647700" cy="26748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EC967885-4255-460C-74BB-91F9ADB5A122}"/>
              </a:ext>
            </a:extLst>
          </p:cNvPr>
          <p:cNvCxnSpPr/>
          <p:nvPr/>
        </p:nvCxnSpPr>
        <p:spPr>
          <a:xfrm flipH="1" flipV="1">
            <a:off x="4170079" y="4037262"/>
            <a:ext cx="666143" cy="267489"/>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8084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mj-ea"/>
                <a:ea typeface="+mj-ea"/>
                <a:cs typeface="黑体"/>
              </a:rPr>
              <a:t>贝叶斯网：推断</a:t>
            </a:r>
            <a:endParaRPr lang="zh-CN" altLang="en-US" dirty="0">
              <a:latin typeface="+mj-ea"/>
              <a:ea typeface="+mj-ea"/>
            </a:endParaRPr>
          </a:p>
        </p:txBody>
      </p:sp>
      <p:sp>
        <p:nvSpPr>
          <p:cNvPr id="2" name="内容占位符 1"/>
          <p:cNvSpPr>
            <a:spLocks noGrp="1"/>
          </p:cNvSpPr>
          <p:nvPr>
            <p:ph sz="quarter" idx="14"/>
          </p:nvPr>
        </p:nvSpPr>
        <p:spPr>
          <a:xfrm>
            <a:off x="173851" y="1040891"/>
            <a:ext cx="8723013" cy="5817109"/>
          </a:xfrm>
        </p:spPr>
        <p:txBody>
          <a:bodyPr>
            <a:normAutofit/>
          </a:bodyPr>
          <a:lstStyle/>
          <a:p>
            <a:r>
              <a:rPr lang="zh-CN" altLang="en-US" dirty="0">
                <a:latin typeface="+mj-ea"/>
                <a:ea typeface="+mj-ea"/>
                <a:cs typeface="宋体"/>
              </a:rPr>
              <a:t>通过已知变量观测值来推测待推测查询变量的过程称为“推断” </a:t>
            </a:r>
            <a:r>
              <a:rPr lang="en-US" altLang="zh-CN" dirty="0">
                <a:latin typeface="+mj-ea"/>
                <a:ea typeface="+mj-ea"/>
                <a:cs typeface="宋体"/>
              </a:rPr>
              <a:t>(</a:t>
            </a:r>
            <a:r>
              <a:rPr lang="en-US" altLang="en-US" dirty="0">
                <a:latin typeface="+mj-lt"/>
                <a:ea typeface="+mj-ea"/>
                <a:cs typeface="宋体"/>
              </a:rPr>
              <a:t>inference</a:t>
            </a:r>
            <a:r>
              <a:rPr lang="zh-CN" altLang="en-US" dirty="0">
                <a:latin typeface="+mj-ea"/>
                <a:ea typeface="+mj-ea"/>
                <a:cs typeface="宋体"/>
              </a:rPr>
              <a:t>），已知变量观测值称为“证据” </a:t>
            </a:r>
            <a:r>
              <a:rPr lang="en-US" altLang="zh-CN" dirty="0">
                <a:latin typeface="+mj-ea"/>
                <a:ea typeface="+mj-ea"/>
                <a:cs typeface="宋体"/>
              </a:rPr>
              <a:t>(</a:t>
            </a:r>
            <a:r>
              <a:rPr lang="en-US" altLang="zh-CN" dirty="0">
                <a:latin typeface="+mj-lt"/>
                <a:ea typeface="+mj-ea"/>
                <a:cs typeface="宋体"/>
              </a:rPr>
              <a:t>evidence</a:t>
            </a:r>
            <a:r>
              <a:rPr lang="en-US" altLang="zh-CN" dirty="0">
                <a:latin typeface="+mj-ea"/>
                <a:ea typeface="+mj-ea"/>
                <a:cs typeface="宋体"/>
              </a:rPr>
              <a:t>)</a:t>
            </a:r>
            <a:r>
              <a:rPr lang="zh-CN" altLang="en-US" dirty="0">
                <a:latin typeface="+mj-ea"/>
                <a:ea typeface="+mj-ea"/>
                <a:cs typeface="宋体"/>
              </a:rPr>
              <a:t>。</a:t>
            </a:r>
            <a:endParaRPr lang="en-US" altLang="zh-CN" dirty="0">
              <a:latin typeface="+mj-ea"/>
              <a:ea typeface="+mj-ea"/>
              <a:cs typeface="宋体"/>
            </a:endParaRPr>
          </a:p>
          <a:p>
            <a:r>
              <a:rPr lang="zh-CN" altLang="en-US" dirty="0">
                <a:latin typeface="+mj-ea"/>
                <a:ea typeface="+mj-ea"/>
                <a:cs typeface="宋体"/>
              </a:rPr>
              <a:t>最理想的是根据贝叶斯网络定义的联合概率分布来精确计算后验概率，在现实应用中，贝叶斯网的近似推断常使用吉布斯采样</a:t>
            </a:r>
            <a:r>
              <a:rPr lang="en-US" altLang="zh-CN" dirty="0">
                <a:latin typeface="+mj-ea"/>
                <a:ea typeface="+mj-ea"/>
                <a:cs typeface="宋体"/>
              </a:rPr>
              <a:t>(Gibbs sampling)</a:t>
            </a:r>
            <a:r>
              <a:rPr lang="zh-CN" altLang="en-US" dirty="0">
                <a:latin typeface="+mj-ea"/>
                <a:ea typeface="+mj-ea"/>
                <a:cs typeface="宋体"/>
              </a:rPr>
              <a:t>来完成</a:t>
            </a:r>
            <a:r>
              <a:rPr lang="zh-CN" altLang="zh-CN" dirty="0">
                <a:latin typeface="+mj-ea"/>
                <a:ea typeface="+mj-ea"/>
                <a:cs typeface="宋体"/>
              </a:rPr>
              <a:t>。</a:t>
            </a:r>
            <a:endParaRPr lang="en-US" altLang="zh-CN" dirty="0">
              <a:latin typeface="+mj-ea"/>
              <a:ea typeface="+mj-ea"/>
              <a:cs typeface="宋体"/>
            </a:endParaRPr>
          </a:p>
          <a:p>
            <a:endParaRPr lang="en-US" altLang="zh-CN" dirty="0">
              <a:latin typeface="+mj-ea"/>
              <a:ea typeface="+mj-ea"/>
              <a:cs typeface="宋体"/>
            </a:endParaRPr>
          </a:p>
          <a:p>
            <a:endParaRPr kumimoji="1" lang="zh-CN" altLang="en-US" dirty="0">
              <a:latin typeface="+mj-ea"/>
              <a:ea typeface="+mj-ea"/>
            </a:endParaRPr>
          </a:p>
        </p:txBody>
      </p:sp>
    </p:spTree>
    <p:extLst>
      <p:ext uri="{BB962C8B-B14F-4D97-AF65-F5344CB8AC3E}">
        <p14:creationId xmlns:p14="http://schemas.microsoft.com/office/powerpoint/2010/main" val="14216737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mj-ea"/>
                <a:ea typeface="+mj-ea"/>
                <a:cs typeface="黑体"/>
              </a:rPr>
              <a:t>贝叶斯网：推断</a:t>
            </a:r>
            <a:endParaRPr lang="zh-CN" altLang="en-US" dirty="0">
              <a:latin typeface="+mj-ea"/>
              <a:ea typeface="+mj-ea"/>
            </a:endParaRPr>
          </a:p>
        </p:txBody>
      </p:sp>
      <p:sp>
        <p:nvSpPr>
          <p:cNvPr id="2" name="内容占位符 1"/>
          <p:cNvSpPr>
            <a:spLocks noGrp="1"/>
          </p:cNvSpPr>
          <p:nvPr>
            <p:ph sz="quarter" idx="14"/>
          </p:nvPr>
        </p:nvSpPr>
        <p:spPr>
          <a:xfrm>
            <a:off x="173851" y="1040891"/>
            <a:ext cx="8723013" cy="5817109"/>
          </a:xfrm>
        </p:spPr>
        <p:txBody>
          <a:bodyPr>
            <a:normAutofit/>
          </a:bodyPr>
          <a:lstStyle/>
          <a:p>
            <a:r>
              <a:rPr lang="zh-CN" altLang="en-US" dirty="0">
                <a:latin typeface="+mj-ea"/>
                <a:ea typeface="+mj-ea"/>
                <a:cs typeface="宋体"/>
              </a:rPr>
              <a:t>通过已知变量观测值来推测待推测查询变量的过程称为“推断” </a:t>
            </a:r>
            <a:r>
              <a:rPr lang="en-US" altLang="zh-CN" dirty="0">
                <a:latin typeface="+mj-ea"/>
                <a:ea typeface="+mj-ea"/>
                <a:cs typeface="宋体"/>
              </a:rPr>
              <a:t>(</a:t>
            </a:r>
            <a:r>
              <a:rPr lang="en-US" altLang="en-US" dirty="0">
                <a:latin typeface="+mj-lt"/>
                <a:ea typeface="+mj-ea"/>
                <a:cs typeface="宋体"/>
              </a:rPr>
              <a:t>inference</a:t>
            </a:r>
            <a:r>
              <a:rPr lang="zh-CN" altLang="en-US" dirty="0">
                <a:latin typeface="+mj-ea"/>
                <a:ea typeface="+mj-ea"/>
                <a:cs typeface="宋体"/>
              </a:rPr>
              <a:t>），已知变量观测值称为“证据” </a:t>
            </a:r>
            <a:r>
              <a:rPr lang="en-US" altLang="zh-CN" dirty="0">
                <a:latin typeface="+mj-ea"/>
                <a:ea typeface="+mj-ea"/>
                <a:cs typeface="宋体"/>
              </a:rPr>
              <a:t>(</a:t>
            </a:r>
            <a:r>
              <a:rPr lang="en-US" altLang="zh-CN" dirty="0">
                <a:latin typeface="+mj-lt"/>
                <a:ea typeface="+mj-ea"/>
                <a:cs typeface="宋体"/>
              </a:rPr>
              <a:t>evidence</a:t>
            </a:r>
            <a:r>
              <a:rPr lang="en-US" altLang="zh-CN" dirty="0">
                <a:latin typeface="+mj-ea"/>
                <a:ea typeface="+mj-ea"/>
                <a:cs typeface="宋体"/>
              </a:rPr>
              <a:t>)</a:t>
            </a:r>
            <a:r>
              <a:rPr lang="zh-CN" altLang="en-US" dirty="0">
                <a:latin typeface="+mj-ea"/>
                <a:ea typeface="+mj-ea"/>
                <a:cs typeface="宋体"/>
              </a:rPr>
              <a:t>。</a:t>
            </a:r>
            <a:endParaRPr lang="en-US" altLang="zh-CN" dirty="0">
              <a:latin typeface="+mj-ea"/>
              <a:ea typeface="+mj-ea"/>
              <a:cs typeface="宋体"/>
            </a:endParaRPr>
          </a:p>
          <a:p>
            <a:r>
              <a:rPr lang="zh-CN" altLang="en-US" dirty="0">
                <a:latin typeface="+mj-ea"/>
                <a:ea typeface="+mj-ea"/>
                <a:cs typeface="宋体"/>
              </a:rPr>
              <a:t>最理想的是根据贝叶斯网络定义的联合概率分布来精确计算后验概率，在现实应用中，贝叶斯网的</a:t>
            </a:r>
            <a:r>
              <a:rPr lang="zh-CN" altLang="en-US" b="1" dirty="0">
                <a:solidFill>
                  <a:srgbClr val="FF0000"/>
                </a:solidFill>
                <a:latin typeface="+mj-ea"/>
                <a:ea typeface="+mj-ea"/>
                <a:cs typeface="宋体"/>
              </a:rPr>
              <a:t>近似推断</a:t>
            </a:r>
            <a:r>
              <a:rPr lang="zh-CN" altLang="en-US" dirty="0">
                <a:latin typeface="+mj-ea"/>
                <a:ea typeface="+mj-ea"/>
                <a:cs typeface="宋体"/>
              </a:rPr>
              <a:t>常使用</a:t>
            </a:r>
            <a:r>
              <a:rPr lang="zh-CN" altLang="en-US" dirty="0">
                <a:solidFill>
                  <a:srgbClr val="FF0000"/>
                </a:solidFill>
                <a:latin typeface="+mj-ea"/>
                <a:ea typeface="+mj-ea"/>
                <a:cs typeface="宋体"/>
              </a:rPr>
              <a:t>吉布斯采样</a:t>
            </a:r>
            <a:r>
              <a:rPr lang="en-US" altLang="zh-CN" dirty="0">
                <a:latin typeface="+mj-ea"/>
                <a:ea typeface="+mj-ea"/>
                <a:cs typeface="宋体"/>
              </a:rPr>
              <a:t>(Gibbs sampling)</a:t>
            </a:r>
            <a:r>
              <a:rPr lang="zh-CN" altLang="en-US" dirty="0">
                <a:latin typeface="+mj-ea"/>
                <a:ea typeface="+mj-ea"/>
                <a:cs typeface="宋体"/>
              </a:rPr>
              <a:t>来完成</a:t>
            </a:r>
            <a:r>
              <a:rPr lang="zh-CN" altLang="zh-CN" dirty="0">
                <a:latin typeface="+mj-ea"/>
                <a:ea typeface="+mj-ea"/>
                <a:cs typeface="宋体"/>
              </a:rPr>
              <a:t>。</a:t>
            </a:r>
            <a:endParaRPr lang="en-US" altLang="zh-CN" dirty="0">
              <a:latin typeface="+mj-ea"/>
              <a:ea typeface="+mj-ea"/>
              <a:cs typeface="宋体"/>
            </a:endParaRPr>
          </a:p>
          <a:p>
            <a:endParaRPr lang="en-US" altLang="zh-CN" dirty="0">
              <a:latin typeface="+mj-ea"/>
              <a:ea typeface="+mj-ea"/>
              <a:cs typeface="宋体"/>
            </a:endParaRPr>
          </a:p>
          <a:p>
            <a:r>
              <a:rPr lang="zh-CN" altLang="en-US" dirty="0">
                <a:latin typeface="+mj-ea"/>
                <a:ea typeface="+mj-ea"/>
                <a:cs typeface="宋体"/>
              </a:rPr>
              <a:t>吉布斯采样随机产生一个与证据 </a:t>
            </a:r>
            <a:r>
              <a:rPr lang="en-US" altLang="zh-CN" dirty="0">
                <a:latin typeface="+mj-ea"/>
                <a:ea typeface="+mj-ea"/>
                <a:cs typeface="宋体"/>
              </a:rPr>
              <a:t>     </a:t>
            </a:r>
            <a:r>
              <a:rPr lang="zh-CN" altLang="en-US" dirty="0">
                <a:latin typeface="+mj-ea"/>
                <a:ea typeface="+mj-ea"/>
                <a:cs typeface="宋体"/>
              </a:rPr>
              <a:t>一致的样本  </a:t>
            </a:r>
            <a:r>
              <a:rPr lang="en-US" altLang="zh-CN" dirty="0">
                <a:latin typeface="+mj-ea"/>
                <a:ea typeface="+mj-ea"/>
                <a:cs typeface="宋体"/>
              </a:rPr>
              <a:t> </a:t>
            </a:r>
            <a:r>
              <a:rPr lang="zh-CN" altLang="en-US" dirty="0">
                <a:latin typeface="+mj-ea"/>
                <a:ea typeface="+mj-ea"/>
                <a:cs typeface="宋体"/>
              </a:rPr>
              <a:t>作为初始点，然后每步从当前样本出发产生下一个样本。假定经过</a:t>
            </a:r>
            <a:r>
              <a:rPr lang="en-US" altLang="zh-CN" dirty="0">
                <a:latin typeface="+mj-ea"/>
                <a:ea typeface="+mj-ea"/>
                <a:cs typeface="Times"/>
              </a:rPr>
              <a:t>  </a:t>
            </a:r>
            <a:r>
              <a:rPr lang="zh-CN" altLang="en-US" dirty="0">
                <a:latin typeface="+mj-ea"/>
                <a:ea typeface="+mj-ea"/>
                <a:cs typeface="宋体"/>
              </a:rPr>
              <a:t>次采样的得到与</a:t>
            </a:r>
            <a:r>
              <a:rPr lang="en-US" altLang="zh-CN" dirty="0">
                <a:latin typeface="+mj-ea"/>
                <a:ea typeface="+mj-ea"/>
                <a:cs typeface="Times"/>
              </a:rPr>
              <a:t>  </a:t>
            </a:r>
            <a:r>
              <a:rPr lang="zh-CN" altLang="en-US" dirty="0">
                <a:latin typeface="+mj-ea"/>
                <a:ea typeface="+mj-ea"/>
                <a:cs typeface="宋体"/>
              </a:rPr>
              <a:t>一致的样本共有 </a:t>
            </a:r>
            <a:r>
              <a:rPr lang="en-US" altLang="zh-CN" dirty="0">
                <a:latin typeface="+mj-ea"/>
                <a:ea typeface="+mj-ea"/>
                <a:cs typeface="Times"/>
              </a:rPr>
              <a:t> </a:t>
            </a:r>
            <a:r>
              <a:rPr lang="zh-CN" altLang="en-US" dirty="0">
                <a:latin typeface="+mj-ea"/>
                <a:ea typeface="+mj-ea"/>
                <a:cs typeface="宋体"/>
              </a:rPr>
              <a:t>个，则可近似估算出后验概率</a:t>
            </a:r>
          </a:p>
          <a:p>
            <a:endParaRPr lang="zh-CN" altLang="en-US" baseline="30000" dirty="0">
              <a:latin typeface="+mj-ea"/>
              <a:ea typeface="+mj-ea"/>
              <a:cs typeface="宋体"/>
            </a:endParaRPr>
          </a:p>
          <a:p>
            <a:endParaRPr lang="zh-CN" altLang="en-US" baseline="30000" dirty="0">
              <a:latin typeface="+mj-ea"/>
              <a:ea typeface="+mj-ea"/>
              <a:cs typeface="宋体"/>
            </a:endParaRPr>
          </a:p>
          <a:p>
            <a:endParaRPr lang="zh-CN" altLang="en-US" baseline="30000" dirty="0">
              <a:latin typeface="+mj-ea"/>
              <a:ea typeface="+mj-ea"/>
              <a:cs typeface="宋体"/>
            </a:endParaRPr>
          </a:p>
          <a:p>
            <a:r>
              <a:rPr lang="zh-CN" altLang="en-US" dirty="0">
                <a:latin typeface="+mj-ea"/>
                <a:ea typeface="+mj-ea"/>
                <a:cs typeface="Times"/>
              </a:rPr>
              <a:t>吉布斯采样可以看做，每一步仅依赖于前一步的状态，这是一个“马尔可夫链”</a:t>
            </a:r>
            <a:r>
              <a:rPr lang="en-US" altLang="zh-CN" dirty="0">
                <a:latin typeface="+mj-ea"/>
                <a:ea typeface="+mj-ea"/>
                <a:cs typeface="Times"/>
              </a:rPr>
              <a:t>(Markov Chain)</a:t>
            </a:r>
            <a:r>
              <a:rPr lang="zh-CN" altLang="en-US" dirty="0">
                <a:latin typeface="+mj-ea"/>
                <a:ea typeface="+mj-ea"/>
                <a:cs typeface="Times"/>
              </a:rPr>
              <a:t>。更多马尔可夫链和吉布斯采样内容参见</a:t>
            </a:r>
            <a:r>
              <a:rPr lang="en-US" altLang="zh-CN" dirty="0">
                <a:latin typeface="+mj-ea"/>
                <a:ea typeface="+mj-ea"/>
                <a:cs typeface="Times"/>
              </a:rPr>
              <a:t>14.5</a:t>
            </a:r>
            <a:r>
              <a:rPr lang="zh-CN" altLang="en-US" dirty="0">
                <a:latin typeface="+mj-ea"/>
                <a:ea typeface="+mj-ea"/>
                <a:cs typeface="Times"/>
              </a:rPr>
              <a:t>章节。</a:t>
            </a:r>
            <a:endParaRPr lang="en-US" altLang="zh-CN" baseline="30000" dirty="0">
              <a:latin typeface="+mj-ea"/>
              <a:ea typeface="+mj-ea"/>
              <a:cs typeface="宋体"/>
            </a:endParaRPr>
          </a:p>
          <a:p>
            <a:endParaRPr kumimoji="1" lang="zh-CN" altLang="en-US" dirty="0">
              <a:latin typeface="+mj-ea"/>
              <a:ea typeface="+mj-ea"/>
            </a:endParaRPr>
          </a:p>
        </p:txBody>
      </p:sp>
      <p:graphicFrame>
        <p:nvGraphicFramePr>
          <p:cNvPr id="6" name="对象 5"/>
          <p:cNvGraphicFramePr>
            <a:graphicFrameLocks noChangeAspect="1"/>
          </p:cNvGraphicFramePr>
          <p:nvPr/>
        </p:nvGraphicFramePr>
        <p:xfrm>
          <a:off x="4594543" y="3316161"/>
          <a:ext cx="700087" cy="277813"/>
        </p:xfrm>
        <a:graphic>
          <a:graphicData uri="http://schemas.openxmlformats.org/presentationml/2006/ole">
            <mc:AlternateContent xmlns:mc="http://schemas.openxmlformats.org/markup-compatibility/2006">
              <mc:Choice xmlns:v="urn:schemas-microsoft-com:vml" Requires="v">
                <p:oleObj name="Formula" r:id="rId2" imgW="388800" imgH="156240" progId="Equation.Ribbit">
                  <p:embed/>
                </p:oleObj>
              </mc:Choice>
              <mc:Fallback>
                <p:oleObj name="Formula" r:id="rId2" imgW="388800" imgH="156240" progId="Equation.Ribbit">
                  <p:embed/>
                  <p:pic>
                    <p:nvPicPr>
                      <p:cNvPr id="6" name="对象 5"/>
                      <p:cNvPicPr/>
                      <p:nvPr/>
                    </p:nvPicPr>
                    <p:blipFill>
                      <a:blip r:embed="rId3"/>
                      <a:stretch>
                        <a:fillRect/>
                      </a:stretch>
                    </p:blipFill>
                    <p:spPr>
                      <a:xfrm>
                        <a:off x="4594543" y="3316161"/>
                        <a:ext cx="700087" cy="277813"/>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6863971" y="3258154"/>
          <a:ext cx="231775" cy="325438"/>
        </p:xfrm>
        <a:graphic>
          <a:graphicData uri="http://schemas.openxmlformats.org/presentationml/2006/ole">
            <mc:AlternateContent xmlns:mc="http://schemas.openxmlformats.org/markup-compatibility/2006">
              <mc:Choice xmlns:v="urn:schemas-microsoft-com:vml" Requires="v">
                <p:oleObj name="Formula" r:id="rId4" imgW="128520" imgH="182880" progId="Equation.Ribbit">
                  <p:embed/>
                </p:oleObj>
              </mc:Choice>
              <mc:Fallback>
                <p:oleObj name="Formula" r:id="rId4" imgW="128520" imgH="182880" progId="Equation.Ribbit">
                  <p:embed/>
                  <p:pic>
                    <p:nvPicPr>
                      <p:cNvPr id="7" name="对象 6"/>
                      <p:cNvPicPr/>
                      <p:nvPr/>
                    </p:nvPicPr>
                    <p:blipFill>
                      <a:blip r:embed="rId5"/>
                      <a:stretch>
                        <a:fillRect/>
                      </a:stretch>
                    </p:blipFill>
                    <p:spPr>
                      <a:xfrm>
                        <a:off x="6863971" y="3258154"/>
                        <a:ext cx="231775" cy="325438"/>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6968050" y="3633725"/>
          <a:ext cx="180380" cy="239141"/>
        </p:xfrm>
        <a:graphic>
          <a:graphicData uri="http://schemas.openxmlformats.org/presentationml/2006/ole">
            <mc:AlternateContent xmlns:mc="http://schemas.openxmlformats.org/markup-compatibility/2006">
              <mc:Choice xmlns:v="urn:schemas-microsoft-com:vml" Requires="v">
                <p:oleObj name="Formula" r:id="rId6" imgW="115920" imgH="155160" progId="Equation.Ribbit">
                  <p:embed/>
                </p:oleObj>
              </mc:Choice>
              <mc:Fallback>
                <p:oleObj name="Formula" r:id="rId6" imgW="115920" imgH="155160" progId="Equation.Ribbit">
                  <p:embed/>
                  <p:pic>
                    <p:nvPicPr>
                      <p:cNvPr id="8" name="对象 7"/>
                      <p:cNvPicPr/>
                      <p:nvPr/>
                    </p:nvPicPr>
                    <p:blipFill>
                      <a:blip r:embed="rId7"/>
                      <a:stretch>
                        <a:fillRect/>
                      </a:stretch>
                    </p:blipFill>
                    <p:spPr>
                      <a:xfrm>
                        <a:off x="6968050" y="3633725"/>
                        <a:ext cx="180380" cy="239141"/>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1173480" y="3949445"/>
          <a:ext cx="133350" cy="212725"/>
        </p:xfrm>
        <a:graphic>
          <a:graphicData uri="http://schemas.openxmlformats.org/presentationml/2006/ole">
            <mc:AlternateContent xmlns:mc="http://schemas.openxmlformats.org/markup-compatibility/2006">
              <mc:Choice xmlns:v="urn:schemas-microsoft-com:vml" Requires="v">
                <p:oleObj name="Formula" r:id="rId8" imgW="75240" imgH="118440" progId="Equation.Ribbit">
                  <p:embed/>
                </p:oleObj>
              </mc:Choice>
              <mc:Fallback>
                <p:oleObj name="Formula" r:id="rId8" imgW="75240" imgH="118440" progId="Equation.Ribbit">
                  <p:embed/>
                  <p:pic>
                    <p:nvPicPr>
                      <p:cNvPr id="9" name="对象 8"/>
                      <p:cNvPicPr/>
                      <p:nvPr/>
                    </p:nvPicPr>
                    <p:blipFill>
                      <a:blip r:embed="rId9"/>
                      <a:stretch>
                        <a:fillRect/>
                      </a:stretch>
                    </p:blipFill>
                    <p:spPr>
                      <a:xfrm>
                        <a:off x="1173480" y="3949445"/>
                        <a:ext cx="133350" cy="212725"/>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3311741" y="3952938"/>
          <a:ext cx="265113" cy="234950"/>
        </p:xfrm>
        <a:graphic>
          <a:graphicData uri="http://schemas.openxmlformats.org/presentationml/2006/ole">
            <mc:AlternateContent xmlns:mc="http://schemas.openxmlformats.org/markup-compatibility/2006">
              <mc:Choice xmlns:v="urn:schemas-microsoft-com:vml" Requires="v">
                <p:oleObj name="Formula" r:id="rId10" imgW="147600" imgH="132120" progId="Equation.Ribbit">
                  <p:embed/>
                </p:oleObj>
              </mc:Choice>
              <mc:Fallback>
                <p:oleObj name="Formula" r:id="rId10" imgW="147600" imgH="132120" progId="Equation.Ribbit">
                  <p:embed/>
                  <p:pic>
                    <p:nvPicPr>
                      <p:cNvPr id="10" name="对象 9"/>
                      <p:cNvPicPr/>
                      <p:nvPr/>
                    </p:nvPicPr>
                    <p:blipFill>
                      <a:blip r:embed="rId11"/>
                      <a:stretch>
                        <a:fillRect/>
                      </a:stretch>
                    </p:blipFill>
                    <p:spPr>
                      <a:xfrm>
                        <a:off x="3311741" y="3952938"/>
                        <a:ext cx="265113" cy="234950"/>
                      </a:xfrm>
                      <a:prstGeom prst="rect">
                        <a:avLst/>
                      </a:prstGeom>
                    </p:spPr>
                  </p:pic>
                </p:oleObj>
              </mc:Fallback>
            </mc:AlternateContent>
          </a:graphicData>
        </a:graphic>
      </p:graphicFrame>
      <p:grpSp>
        <p:nvGrpSpPr>
          <p:cNvPr id="5" name="组合 4"/>
          <p:cNvGrpSpPr/>
          <p:nvPr/>
        </p:nvGrpSpPr>
        <p:grpSpPr>
          <a:xfrm>
            <a:off x="3063875" y="4523929"/>
            <a:ext cx="4479925" cy="533400"/>
            <a:chOff x="3063875" y="4523929"/>
            <a:chExt cx="4479925" cy="533400"/>
          </a:xfrm>
        </p:grpSpPr>
        <p:graphicFrame>
          <p:nvGraphicFramePr>
            <p:cNvPr id="11" name="对象 10"/>
            <p:cNvGraphicFramePr>
              <a:graphicFrameLocks noChangeAspect="1"/>
            </p:cNvGraphicFramePr>
            <p:nvPr/>
          </p:nvGraphicFramePr>
          <p:xfrm>
            <a:off x="3063875" y="4523929"/>
            <a:ext cx="2711450" cy="533400"/>
          </p:xfrm>
          <a:graphic>
            <a:graphicData uri="http://schemas.openxmlformats.org/presentationml/2006/ole">
              <mc:AlternateContent xmlns:mc="http://schemas.openxmlformats.org/markup-compatibility/2006">
                <mc:Choice xmlns:v="urn:schemas-microsoft-com:vml" Requires="v">
                  <p:oleObj name="Formula" r:id="rId12" imgW="1506240" imgH="298800" progId="Equation.Ribbit">
                    <p:embed/>
                  </p:oleObj>
                </mc:Choice>
                <mc:Fallback>
                  <p:oleObj name="Formula" r:id="rId12" imgW="1506240" imgH="298800" progId="Equation.Ribbit">
                    <p:embed/>
                    <p:pic>
                      <p:nvPicPr>
                        <p:cNvPr id="11" name="对象 10"/>
                        <p:cNvPicPr/>
                        <p:nvPr/>
                      </p:nvPicPr>
                      <p:blipFill>
                        <a:blip r:embed="rId13"/>
                        <a:stretch>
                          <a:fillRect/>
                        </a:stretch>
                      </p:blipFill>
                      <p:spPr>
                        <a:xfrm>
                          <a:off x="3063875" y="4523929"/>
                          <a:ext cx="2711450" cy="533400"/>
                        </a:xfrm>
                        <a:prstGeom prst="rect">
                          <a:avLst/>
                        </a:prstGeom>
                      </p:spPr>
                    </p:pic>
                  </p:oleObj>
                </mc:Fallback>
              </mc:AlternateContent>
            </a:graphicData>
          </a:graphic>
        </p:graphicFrame>
        <p:pic>
          <p:nvPicPr>
            <p:cNvPr id="3" name="图片 2"/>
            <p:cNvPicPr>
              <a:picLocks noChangeAspect="1"/>
            </p:cNvPicPr>
            <p:nvPr/>
          </p:nvPicPr>
          <p:blipFill>
            <a:blip r:embed="rId14"/>
            <a:stretch>
              <a:fillRect/>
            </a:stretch>
          </p:blipFill>
          <p:spPr>
            <a:xfrm>
              <a:off x="6863971" y="4634489"/>
              <a:ext cx="679829" cy="289997"/>
            </a:xfrm>
            <a:prstGeom prst="rect">
              <a:avLst/>
            </a:prstGeom>
          </p:spPr>
        </p:pic>
      </p:grpSp>
    </p:spTree>
    <p:extLst>
      <p:ext uri="{BB962C8B-B14F-4D97-AF65-F5344CB8AC3E}">
        <p14:creationId xmlns:p14="http://schemas.microsoft.com/office/powerpoint/2010/main" val="2909921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8CC7E8F-BF10-DD1F-57C9-9C07149AFB38}"/>
              </a:ext>
            </a:extLst>
          </p:cNvPr>
          <p:cNvSpPr txBox="1"/>
          <p:nvPr/>
        </p:nvSpPr>
        <p:spPr>
          <a:xfrm>
            <a:off x="508000" y="434369"/>
            <a:ext cx="7696200" cy="707886"/>
          </a:xfrm>
          <a:prstGeom prst="rect">
            <a:avLst/>
          </a:prstGeom>
          <a:noFill/>
          <a:ln>
            <a:solidFill>
              <a:srgbClr val="C00000"/>
            </a:solidFill>
          </a:ln>
        </p:spPr>
        <p:txBody>
          <a:bodyPr wrap="square">
            <a:spAutoFit/>
          </a:bodyPr>
          <a:lstStyle/>
          <a:p>
            <a:r>
              <a:rPr lang="en-US" altLang="zh-CN" sz="2000" b="0" i="0" dirty="0">
                <a:solidFill>
                  <a:srgbClr val="333333"/>
                </a:solidFill>
                <a:effectLst/>
                <a:latin typeface="方正粗黑宋简体" panose="02000000000000000000" pitchFamily="2" charset="-122"/>
                <a:ea typeface="方正粗黑宋简体" panose="02000000000000000000" pitchFamily="2" charset="-122"/>
              </a:rPr>
              <a:t>Gibbs</a:t>
            </a:r>
            <a:r>
              <a:rPr lang="zh-CN" altLang="en-US" sz="2000" b="0" i="0" dirty="0">
                <a:solidFill>
                  <a:srgbClr val="333333"/>
                </a:solidFill>
                <a:effectLst/>
                <a:latin typeface="方正粗黑宋简体" panose="02000000000000000000" pitchFamily="2" charset="-122"/>
                <a:ea typeface="方正粗黑宋简体" panose="02000000000000000000" pitchFamily="2" charset="-122"/>
              </a:rPr>
              <a:t>抽样是</a:t>
            </a:r>
            <a:r>
              <a:rPr lang="en-US" altLang="zh-CN" sz="2000" b="0" i="0" dirty="0">
                <a:solidFill>
                  <a:srgbClr val="333333"/>
                </a:solidFill>
                <a:effectLst/>
                <a:latin typeface="方正粗黑宋简体" panose="02000000000000000000" pitchFamily="2" charset="-122"/>
                <a:ea typeface="方正粗黑宋简体" panose="02000000000000000000" pitchFamily="2" charset="-122"/>
              </a:rPr>
              <a:t>MCMC</a:t>
            </a:r>
            <a:r>
              <a:rPr lang="zh-CN" altLang="en-US" sz="2000" b="0" i="0" dirty="0">
                <a:solidFill>
                  <a:srgbClr val="333333"/>
                </a:solidFill>
                <a:effectLst/>
                <a:latin typeface="方正粗黑宋简体" panose="02000000000000000000" pitchFamily="2" charset="-122"/>
                <a:ea typeface="方正粗黑宋简体" panose="02000000000000000000" pitchFamily="2" charset="-122"/>
              </a:rPr>
              <a:t>的一个特例，它交替的固定某一维度，然后通过其他维度的值来抽样该维度的值</a:t>
            </a:r>
            <a:endParaRPr lang="zh-CN" altLang="en-US" sz="2000" dirty="0">
              <a:latin typeface="方正粗黑宋简体" panose="02000000000000000000" pitchFamily="2" charset="-122"/>
              <a:ea typeface="方正粗黑宋简体" panose="02000000000000000000" pitchFamily="2" charset="-122"/>
            </a:endParaRPr>
          </a:p>
        </p:txBody>
      </p:sp>
      <p:sp>
        <p:nvSpPr>
          <p:cNvPr id="4" name="文本框 3">
            <a:extLst>
              <a:ext uri="{FF2B5EF4-FFF2-40B4-BE49-F238E27FC236}">
                <a16:creationId xmlns:a16="http://schemas.microsoft.com/office/drawing/2014/main" id="{DBD8B144-2AE0-9043-2C17-EF1AAC102B7D}"/>
              </a:ext>
            </a:extLst>
          </p:cNvPr>
          <p:cNvSpPr txBox="1"/>
          <p:nvPr/>
        </p:nvSpPr>
        <p:spPr>
          <a:xfrm>
            <a:off x="508000" y="1232744"/>
            <a:ext cx="7696200" cy="4610878"/>
          </a:xfrm>
          <a:prstGeom prst="rect">
            <a:avLst/>
          </a:prstGeom>
          <a:noFill/>
        </p:spPr>
        <p:txBody>
          <a:bodyPr wrap="square">
            <a:spAutoFit/>
          </a:bodyPr>
          <a:lstStyle/>
          <a:p>
            <a:pPr>
              <a:lnSpc>
                <a:spcPct val="150000"/>
              </a:lnSpc>
            </a:pPr>
            <a:r>
              <a:rPr lang="zh-CN" altLang="en-US" dirty="0">
                <a:effectLst/>
                <a:latin typeface="方正粗黑宋简体" panose="02000000000000000000" pitchFamily="2" charset="-122"/>
                <a:ea typeface="方正粗黑宋简体" panose="02000000000000000000" pitchFamily="2" charset="-122"/>
              </a:rPr>
              <a:t>吉布斯采样的通俗解释：就是以⼀定的概率分布，看发⽣什么事件。</a:t>
            </a:r>
            <a:endParaRPr lang="zh-CN" altLang="en-US" dirty="0">
              <a:latin typeface="方正粗黑宋简体" panose="02000000000000000000" pitchFamily="2" charset="-122"/>
              <a:ea typeface="方正粗黑宋简体" panose="02000000000000000000" pitchFamily="2" charset="-122"/>
            </a:endParaRPr>
          </a:p>
          <a:p>
            <a:pPr>
              <a:lnSpc>
                <a:spcPct val="150000"/>
              </a:lnSpc>
            </a:pPr>
            <a:r>
              <a:rPr lang="zh-CN" altLang="en-US" b="1" dirty="0">
                <a:solidFill>
                  <a:srgbClr val="C00000"/>
                </a:solidFill>
                <a:effectLst/>
                <a:latin typeface="方正粗黑宋简体" panose="02000000000000000000" pitchFamily="2" charset="-122"/>
                <a:ea typeface="方正粗黑宋简体" panose="02000000000000000000" pitchFamily="2" charset="-122"/>
              </a:rPr>
              <a:t>例⼦</a:t>
            </a:r>
            <a:endParaRPr lang="zh-CN" altLang="en-US" b="1" dirty="0">
              <a:solidFill>
                <a:srgbClr val="C00000"/>
              </a:solidFill>
              <a:latin typeface="方正粗黑宋简体" panose="02000000000000000000" pitchFamily="2" charset="-122"/>
              <a:ea typeface="方正粗黑宋简体" panose="02000000000000000000" pitchFamily="2" charset="-122"/>
            </a:endParaRPr>
          </a:p>
          <a:p>
            <a:pPr>
              <a:lnSpc>
                <a:spcPct val="150000"/>
              </a:lnSpc>
            </a:pPr>
            <a:r>
              <a:rPr lang="zh-CN" altLang="en-US" b="1" dirty="0">
                <a:solidFill>
                  <a:srgbClr val="C00000"/>
                </a:solidFill>
                <a:effectLst/>
                <a:latin typeface="方正粗黑宋简体" panose="02000000000000000000" pitchFamily="2" charset="-122"/>
                <a:ea typeface="方正粗黑宋简体" panose="02000000000000000000" pitchFamily="2" charset="-122"/>
              </a:rPr>
              <a:t>  甲的活动 </a:t>
            </a:r>
            <a:r>
              <a:rPr lang="en-US" altLang="zh-CN" b="1" dirty="0">
                <a:solidFill>
                  <a:srgbClr val="C00000"/>
                </a:solidFill>
                <a:effectLst/>
                <a:latin typeface="方正粗黑宋简体" panose="02000000000000000000" pitchFamily="2" charset="-122"/>
                <a:ea typeface="方正粗黑宋简体" panose="02000000000000000000" pitchFamily="2" charset="-122"/>
              </a:rPr>
              <a:t>E</a:t>
            </a:r>
            <a:r>
              <a:rPr lang="zh-CN" altLang="en-US" b="1" dirty="0">
                <a:solidFill>
                  <a:srgbClr val="C00000"/>
                </a:solidFill>
                <a:effectLst/>
                <a:latin typeface="方正粗黑宋简体" panose="02000000000000000000" pitchFamily="2" charset="-122"/>
                <a:ea typeface="方正粗黑宋简体" panose="02000000000000000000" pitchFamily="2" charset="-122"/>
              </a:rPr>
              <a:t>：吃饭、学习、打球，</a:t>
            </a:r>
            <a:endParaRPr lang="zh-CN" altLang="en-US" b="1" dirty="0">
              <a:solidFill>
                <a:srgbClr val="C00000"/>
              </a:solidFill>
              <a:latin typeface="方正粗黑宋简体" panose="02000000000000000000" pitchFamily="2" charset="-122"/>
              <a:ea typeface="方正粗黑宋简体" panose="02000000000000000000" pitchFamily="2" charset="-122"/>
            </a:endParaRPr>
          </a:p>
          <a:p>
            <a:pPr>
              <a:lnSpc>
                <a:spcPct val="150000"/>
              </a:lnSpc>
            </a:pPr>
            <a:r>
              <a:rPr lang="zh-CN" altLang="en-US" b="1" dirty="0">
                <a:solidFill>
                  <a:srgbClr val="C00000"/>
                </a:solidFill>
                <a:effectLst/>
                <a:latin typeface="方正粗黑宋简体" panose="02000000000000000000" pitchFamily="2" charset="-122"/>
                <a:ea typeface="方正粗黑宋简体" panose="02000000000000000000" pitchFamily="2" charset="-122"/>
              </a:rPr>
              <a:t>  时间 </a:t>
            </a:r>
            <a:r>
              <a:rPr lang="en-US" altLang="zh-CN" b="1" dirty="0">
                <a:solidFill>
                  <a:srgbClr val="C00000"/>
                </a:solidFill>
                <a:effectLst/>
                <a:latin typeface="方正粗黑宋简体" panose="02000000000000000000" pitchFamily="2" charset="-122"/>
                <a:ea typeface="方正粗黑宋简体" panose="02000000000000000000" pitchFamily="2" charset="-122"/>
              </a:rPr>
              <a:t>T</a:t>
            </a:r>
            <a:r>
              <a:rPr lang="zh-CN" altLang="en-US" b="1" dirty="0">
                <a:solidFill>
                  <a:srgbClr val="C00000"/>
                </a:solidFill>
                <a:effectLst/>
                <a:latin typeface="方正粗黑宋简体" panose="02000000000000000000" pitchFamily="2" charset="-122"/>
                <a:ea typeface="方正粗黑宋简体" panose="02000000000000000000" pitchFamily="2" charset="-122"/>
              </a:rPr>
              <a:t>：上午、下午、晚上，</a:t>
            </a:r>
            <a:endParaRPr lang="zh-CN" altLang="en-US" b="1" dirty="0">
              <a:solidFill>
                <a:srgbClr val="C00000"/>
              </a:solidFill>
              <a:latin typeface="方正粗黑宋简体" panose="02000000000000000000" pitchFamily="2" charset="-122"/>
              <a:ea typeface="方正粗黑宋简体" panose="02000000000000000000" pitchFamily="2" charset="-122"/>
            </a:endParaRPr>
          </a:p>
          <a:p>
            <a:pPr>
              <a:lnSpc>
                <a:spcPct val="150000"/>
              </a:lnSpc>
            </a:pPr>
            <a:r>
              <a:rPr lang="zh-CN" altLang="en-US" b="1" dirty="0">
                <a:solidFill>
                  <a:srgbClr val="C00000"/>
                </a:solidFill>
                <a:effectLst/>
                <a:latin typeface="方正粗黑宋简体" panose="02000000000000000000" pitchFamily="2" charset="-122"/>
                <a:ea typeface="方正粗黑宋简体" panose="02000000000000000000" pitchFamily="2" charset="-122"/>
              </a:rPr>
              <a:t>  天⽓  </a:t>
            </a:r>
            <a:r>
              <a:rPr lang="en-US" altLang="zh-CN" b="1" dirty="0">
                <a:solidFill>
                  <a:srgbClr val="C00000"/>
                </a:solidFill>
                <a:effectLst/>
                <a:latin typeface="方正粗黑宋简体" panose="02000000000000000000" pitchFamily="2" charset="-122"/>
                <a:ea typeface="方正粗黑宋简体" panose="02000000000000000000" pitchFamily="2" charset="-122"/>
              </a:rPr>
              <a:t>W</a:t>
            </a:r>
            <a:r>
              <a:rPr lang="zh-CN" altLang="en-US" b="1" dirty="0">
                <a:solidFill>
                  <a:srgbClr val="C00000"/>
                </a:solidFill>
                <a:effectLst/>
                <a:latin typeface="方正粗黑宋简体" panose="02000000000000000000" pitchFamily="2" charset="-122"/>
                <a:ea typeface="方正粗黑宋简体" panose="02000000000000000000" pitchFamily="2" charset="-122"/>
              </a:rPr>
              <a:t>：晴朗、刮风、下⾬</a:t>
            </a:r>
            <a:r>
              <a:rPr lang="zh-CN" altLang="en-US" dirty="0">
                <a:effectLst/>
                <a:latin typeface="方正粗黑宋简体" panose="02000000000000000000" pitchFamily="2" charset="-122"/>
                <a:ea typeface="方正粗黑宋简体" panose="02000000000000000000" pitchFamily="2" charset="-122"/>
              </a:rPr>
              <a:t>。</a:t>
            </a:r>
            <a:endParaRPr lang="zh-CN" altLang="en-US" dirty="0">
              <a:latin typeface="方正粗黑宋简体" panose="02000000000000000000" pitchFamily="2" charset="-122"/>
              <a:ea typeface="方正粗黑宋简体" panose="02000000000000000000" pitchFamily="2" charset="-122"/>
            </a:endParaRPr>
          </a:p>
          <a:p>
            <a:pPr>
              <a:lnSpc>
                <a:spcPct val="150000"/>
              </a:lnSpc>
            </a:pPr>
            <a:r>
              <a:rPr lang="zh-CN" altLang="en-US" dirty="0">
                <a:effectLst/>
                <a:latin typeface="方正粗黑宋简体" panose="02000000000000000000" pitchFamily="2" charset="-122"/>
                <a:ea typeface="方正粗黑宋简体" panose="02000000000000000000" pitchFamily="2" charset="-122"/>
              </a:rPr>
              <a:t>  现在要⼀个</a:t>
            </a:r>
            <a:r>
              <a:rPr lang="en-US" altLang="zh-CN" dirty="0">
                <a:effectLst/>
                <a:latin typeface="方正粗黑宋简体" panose="02000000000000000000" pitchFamily="2" charset="-122"/>
                <a:ea typeface="方正粗黑宋简体" panose="02000000000000000000" pitchFamily="2" charset="-122"/>
              </a:rPr>
              <a:t>sample</a:t>
            </a:r>
            <a:r>
              <a:rPr lang="zh-CN" altLang="en-US" dirty="0">
                <a:effectLst/>
                <a:latin typeface="方正粗黑宋简体" panose="02000000000000000000" pitchFamily="2" charset="-122"/>
                <a:ea typeface="方正粗黑宋简体" panose="02000000000000000000" pitchFamily="2" charset="-122"/>
              </a:rPr>
              <a:t>，这个</a:t>
            </a:r>
            <a:r>
              <a:rPr lang="en-US" altLang="zh-CN" dirty="0">
                <a:effectLst/>
                <a:latin typeface="方正粗黑宋简体" panose="02000000000000000000" pitchFamily="2" charset="-122"/>
                <a:ea typeface="方正粗黑宋简体" panose="02000000000000000000" pitchFamily="2" charset="-122"/>
              </a:rPr>
              <a:t>sample</a:t>
            </a:r>
            <a:r>
              <a:rPr lang="zh-CN" altLang="en-US" dirty="0">
                <a:effectLst/>
                <a:latin typeface="方正粗黑宋简体" panose="02000000000000000000" pitchFamily="2" charset="-122"/>
                <a:ea typeface="方正粗黑宋简体" panose="02000000000000000000" pitchFamily="2" charset="-122"/>
              </a:rPr>
              <a:t>可以是：打球</a:t>
            </a:r>
            <a:r>
              <a:rPr lang="en-US" altLang="zh-CN" dirty="0">
                <a:effectLst/>
                <a:latin typeface="方正粗黑宋简体" panose="02000000000000000000" pitchFamily="2" charset="-122"/>
                <a:ea typeface="方正粗黑宋简体" panose="02000000000000000000" pitchFamily="2" charset="-122"/>
              </a:rPr>
              <a:t>+</a:t>
            </a:r>
            <a:r>
              <a:rPr lang="zh-CN" altLang="en-US" dirty="0">
                <a:effectLst/>
                <a:latin typeface="方正粗黑宋简体" panose="02000000000000000000" pitchFamily="2" charset="-122"/>
                <a:ea typeface="方正粗黑宋简体" panose="02000000000000000000" pitchFamily="2" charset="-122"/>
              </a:rPr>
              <a:t>下午</a:t>
            </a:r>
            <a:r>
              <a:rPr lang="en-US" altLang="zh-CN" dirty="0">
                <a:effectLst/>
                <a:latin typeface="方正粗黑宋简体" panose="02000000000000000000" pitchFamily="2" charset="-122"/>
                <a:ea typeface="方正粗黑宋简体" panose="02000000000000000000" pitchFamily="2" charset="-122"/>
              </a:rPr>
              <a:t>+</a:t>
            </a:r>
            <a:r>
              <a:rPr lang="zh-CN" altLang="en-US" dirty="0">
                <a:effectLst/>
                <a:latin typeface="方正粗黑宋简体" panose="02000000000000000000" pitchFamily="2" charset="-122"/>
                <a:ea typeface="方正粗黑宋简体" panose="02000000000000000000" pitchFamily="2" charset="-122"/>
              </a:rPr>
              <a:t>晴朗。</a:t>
            </a:r>
            <a:endParaRPr lang="zh-CN" altLang="en-US" dirty="0">
              <a:latin typeface="方正粗黑宋简体" panose="02000000000000000000" pitchFamily="2" charset="-122"/>
              <a:ea typeface="方正粗黑宋简体" panose="02000000000000000000" pitchFamily="2" charset="-122"/>
            </a:endParaRPr>
          </a:p>
          <a:p>
            <a:pPr>
              <a:lnSpc>
                <a:spcPct val="150000"/>
              </a:lnSpc>
            </a:pPr>
            <a:r>
              <a:rPr lang="zh-CN" altLang="en-US" dirty="0">
                <a:effectLst/>
                <a:latin typeface="方正粗黑宋简体" panose="02000000000000000000" pitchFamily="2" charset="-122"/>
                <a:ea typeface="方正粗黑宋简体" panose="02000000000000000000" pitchFamily="2" charset="-122"/>
              </a:rPr>
              <a:t>  问题是我们不知道</a:t>
            </a:r>
            <a:r>
              <a:rPr lang="en-US" altLang="zh-CN" dirty="0">
                <a:effectLst/>
                <a:latin typeface="方正粗黑宋简体" panose="02000000000000000000" pitchFamily="2" charset="-122"/>
                <a:ea typeface="方正粗黑宋简体" panose="02000000000000000000" pitchFamily="2" charset="-122"/>
              </a:rPr>
              <a:t>p(E,T,W)</a:t>
            </a:r>
            <a:r>
              <a:rPr lang="zh-CN" altLang="en-US" dirty="0">
                <a:effectLst/>
                <a:latin typeface="方正粗黑宋简体" panose="02000000000000000000" pitchFamily="2" charset="-122"/>
                <a:ea typeface="方正粗黑宋简体" panose="02000000000000000000" pitchFamily="2" charset="-122"/>
              </a:rPr>
              <a:t>，或者说，不知道三件事的联合分布</a:t>
            </a:r>
            <a:r>
              <a:rPr lang="en-US" altLang="zh-CN" dirty="0">
                <a:effectLst/>
                <a:latin typeface="方正粗黑宋简体" panose="02000000000000000000" pitchFamily="2" charset="-122"/>
                <a:ea typeface="方正粗黑宋简体" panose="02000000000000000000" pitchFamily="2" charset="-122"/>
              </a:rPr>
              <a:t>joint distribution</a:t>
            </a:r>
            <a:r>
              <a:rPr lang="zh-CN" altLang="en-US" dirty="0">
                <a:effectLst/>
                <a:latin typeface="方正粗黑宋简体" panose="02000000000000000000" pitchFamily="2" charset="-122"/>
                <a:ea typeface="方正粗黑宋简体" panose="02000000000000000000" pitchFamily="2" charset="-122"/>
              </a:rPr>
              <a:t>。当然，如果知道的话，就没有必要⽤</a:t>
            </a:r>
            <a:r>
              <a:rPr lang="en-US" altLang="zh-CN" dirty="0" err="1">
                <a:effectLst/>
                <a:latin typeface="方正粗黑宋简体" panose="02000000000000000000" pitchFamily="2" charset="-122"/>
                <a:ea typeface="方正粗黑宋简体" panose="02000000000000000000" pitchFamily="2" charset="-122"/>
              </a:rPr>
              <a:t>gibbs</a:t>
            </a:r>
            <a:r>
              <a:rPr lang="en-US" altLang="zh-CN" dirty="0">
                <a:effectLst/>
                <a:latin typeface="方正粗黑宋简体" panose="02000000000000000000" pitchFamily="2" charset="-122"/>
                <a:ea typeface="方正粗黑宋简体" panose="02000000000000000000" pitchFamily="2" charset="-122"/>
              </a:rPr>
              <a:t> sampling </a:t>
            </a:r>
            <a:r>
              <a:rPr lang="zh-CN" altLang="en-US" dirty="0">
                <a:effectLst/>
                <a:latin typeface="方正粗黑宋简体" panose="02000000000000000000" pitchFamily="2" charset="-122"/>
                <a:ea typeface="方正粗黑宋简体" panose="02000000000000000000" pitchFamily="2" charset="-122"/>
              </a:rPr>
              <a:t>了。但是，我们知道三件事的条件分布</a:t>
            </a:r>
            <a:r>
              <a:rPr lang="en-US" altLang="zh-CN" dirty="0">
                <a:effectLst/>
                <a:latin typeface="方正粗黑宋简体" panose="02000000000000000000" pitchFamily="2" charset="-122"/>
                <a:ea typeface="方正粗黑宋简体" panose="02000000000000000000" pitchFamily="2" charset="-122"/>
              </a:rPr>
              <a:t>conditional distribution</a:t>
            </a:r>
            <a:r>
              <a:rPr lang="zh-CN" altLang="en-US" dirty="0">
                <a:effectLst/>
                <a:latin typeface="方正粗黑宋简体" panose="02000000000000000000" pitchFamily="2" charset="-122"/>
                <a:ea typeface="方正粗黑宋简体" panose="02000000000000000000" pitchFamily="2" charset="-122"/>
              </a:rPr>
              <a:t>。也就是说，</a:t>
            </a:r>
            <a:r>
              <a:rPr lang="en-US" altLang="zh-CN" dirty="0">
                <a:effectLst/>
                <a:latin typeface="Times New Roman" panose="02020603050405020304" pitchFamily="18" charset="0"/>
                <a:ea typeface="方正粗黑宋简体" panose="02000000000000000000" pitchFamily="2" charset="-122"/>
                <a:cs typeface="Times New Roman" panose="02020603050405020304" pitchFamily="18" charset="0"/>
              </a:rPr>
              <a:t>p(E|T,W),p(T|E,W),p(W|E,T)</a:t>
            </a:r>
            <a:r>
              <a:rPr lang="zh-CN" altLang="en-US" dirty="0">
                <a:effectLst/>
                <a:latin typeface="方正粗黑宋简体" panose="02000000000000000000" pitchFamily="2" charset="-122"/>
                <a:ea typeface="方正粗黑宋简体" panose="02000000000000000000" pitchFamily="2" charset="-122"/>
              </a:rPr>
              <a:t>。现在要做的就是通过这三个已知的条件分布，再⽤</a:t>
            </a:r>
            <a:r>
              <a:rPr lang="en-US" altLang="zh-CN" dirty="0" err="1">
                <a:effectLst/>
                <a:latin typeface="方正粗黑宋简体" panose="02000000000000000000" pitchFamily="2" charset="-122"/>
                <a:ea typeface="方正粗黑宋简体" panose="02000000000000000000" pitchFamily="2" charset="-122"/>
              </a:rPr>
              <a:t>gibbs</a:t>
            </a:r>
            <a:r>
              <a:rPr lang="en-US" altLang="zh-CN" dirty="0">
                <a:effectLst/>
                <a:latin typeface="方正粗黑宋简体" panose="02000000000000000000" pitchFamily="2" charset="-122"/>
                <a:ea typeface="方正粗黑宋简体" panose="02000000000000000000" pitchFamily="2" charset="-122"/>
              </a:rPr>
              <a:t> sampling</a:t>
            </a:r>
            <a:r>
              <a:rPr lang="zh-CN" altLang="en-US" dirty="0">
                <a:effectLst/>
                <a:latin typeface="方正粗黑宋简体" panose="02000000000000000000" pitchFamily="2" charset="-122"/>
                <a:ea typeface="方正粗黑宋简体" panose="02000000000000000000" pitchFamily="2" charset="-122"/>
              </a:rPr>
              <a:t>的⽅法，得到联合分布。</a:t>
            </a:r>
            <a:endParaRPr lang="zh-CN" altLang="en-US" dirty="0">
              <a:latin typeface="方正粗黑宋简体" panose="02000000000000000000" pitchFamily="2" charset="-122"/>
              <a:ea typeface="方正粗黑宋简体" panose="02000000000000000000" pitchFamily="2" charset="-122"/>
            </a:endParaRPr>
          </a:p>
        </p:txBody>
      </p:sp>
    </p:spTree>
    <p:extLst>
      <p:ext uri="{BB962C8B-B14F-4D97-AF65-F5344CB8AC3E}">
        <p14:creationId xmlns:p14="http://schemas.microsoft.com/office/powerpoint/2010/main" val="40556025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5F432EA-9AB9-1EDA-C6EE-21C3C753C55E}"/>
              </a:ext>
            </a:extLst>
          </p:cNvPr>
          <p:cNvSpPr txBox="1"/>
          <p:nvPr/>
        </p:nvSpPr>
        <p:spPr>
          <a:xfrm>
            <a:off x="412750" y="961697"/>
            <a:ext cx="8318500" cy="5324535"/>
          </a:xfrm>
          <a:prstGeom prst="rect">
            <a:avLst/>
          </a:prstGeom>
          <a:noFill/>
        </p:spPr>
        <p:txBody>
          <a:bodyPr wrap="square">
            <a:spAutoFit/>
          </a:bodyPr>
          <a:lstStyle/>
          <a:p>
            <a:r>
              <a:rPr lang="zh-CN" altLang="en-US" sz="2000" dirty="0">
                <a:effectLst/>
              </a:rPr>
              <a:t>具体⽅法</a:t>
            </a:r>
            <a:endParaRPr lang="zh-CN" altLang="en-US" sz="2000" dirty="0"/>
          </a:p>
          <a:p>
            <a:r>
              <a:rPr lang="zh-CN" altLang="en-US" sz="2000" dirty="0">
                <a:effectLst/>
              </a:rPr>
              <a:t>  ⾸先随便初始化⼀个组合</a:t>
            </a:r>
            <a:r>
              <a:rPr lang="en-US" altLang="zh-CN" sz="2000" dirty="0">
                <a:effectLst/>
              </a:rPr>
              <a:t>,i.e. &lt;E,T,W&gt;=&lt;</a:t>
            </a:r>
            <a:r>
              <a:rPr lang="zh-CN" altLang="en-US" sz="2000" dirty="0">
                <a:effectLst/>
              </a:rPr>
              <a:t>学习</a:t>
            </a:r>
            <a:r>
              <a:rPr lang="en-US" altLang="zh-CN" sz="2000" dirty="0"/>
              <a:t>,</a:t>
            </a:r>
            <a:r>
              <a:rPr lang="zh-CN" altLang="en-US" sz="2000" dirty="0">
                <a:effectLst/>
              </a:rPr>
              <a:t>晚上</a:t>
            </a:r>
            <a:r>
              <a:rPr lang="en-US" altLang="zh-CN" sz="2000" dirty="0">
                <a:effectLst/>
              </a:rPr>
              <a:t>,</a:t>
            </a:r>
            <a:r>
              <a:rPr lang="zh-CN" altLang="en-US" sz="2000" dirty="0">
                <a:effectLst/>
              </a:rPr>
              <a:t>刮风</a:t>
            </a:r>
            <a:r>
              <a:rPr lang="en-US" altLang="zh-CN" sz="2000" dirty="0">
                <a:effectLst/>
              </a:rPr>
              <a:t>&gt;</a:t>
            </a:r>
            <a:r>
              <a:rPr lang="zh-CN" altLang="en-US" sz="2000" dirty="0">
                <a:effectLst/>
              </a:rPr>
              <a:t>，</a:t>
            </a:r>
            <a:endParaRPr lang="en-US" altLang="zh-CN" sz="2000" dirty="0">
              <a:effectLst/>
            </a:endParaRPr>
          </a:p>
          <a:p>
            <a:endParaRPr lang="zh-CN" altLang="en-US" sz="2000" dirty="0"/>
          </a:p>
          <a:p>
            <a:r>
              <a:rPr lang="zh-CN" altLang="en-US" sz="2000" dirty="0">
                <a:effectLst/>
              </a:rPr>
              <a:t>  然后依条件概率改变其中的⼀个变量。</a:t>
            </a:r>
            <a:endParaRPr lang="en-US" altLang="zh-CN" sz="2000" dirty="0">
              <a:effectLst/>
            </a:endParaRPr>
          </a:p>
          <a:p>
            <a:endParaRPr lang="zh-CN" altLang="en-US" sz="2000" dirty="0"/>
          </a:p>
          <a:p>
            <a:pPr marL="342900" indent="-342900">
              <a:buFont typeface="Wingdings" panose="05000000000000000000" pitchFamily="2" charset="2"/>
              <a:buChar char="l"/>
            </a:pPr>
            <a:r>
              <a:rPr lang="zh-CN" altLang="en-US" sz="2000" dirty="0">
                <a:effectLst/>
              </a:rPr>
              <a:t>  具体说，假设我们知道</a:t>
            </a:r>
            <a:r>
              <a:rPr lang="en-US" altLang="zh-CN" sz="2000" dirty="0">
                <a:effectLst/>
              </a:rPr>
              <a:t>P(E|T=</a:t>
            </a:r>
            <a:r>
              <a:rPr lang="zh-CN" altLang="en-US" sz="2000" dirty="0">
                <a:effectLst/>
              </a:rPr>
              <a:t>晚上</a:t>
            </a:r>
            <a:r>
              <a:rPr lang="en-US" altLang="zh-CN" sz="2000" dirty="0">
                <a:effectLst/>
              </a:rPr>
              <a:t>,W=</a:t>
            </a:r>
            <a:r>
              <a:rPr lang="zh-CN" altLang="en-US" sz="2000" dirty="0">
                <a:effectLst/>
              </a:rPr>
              <a:t>刮风</a:t>
            </a:r>
            <a:r>
              <a:rPr lang="en-US" altLang="zh-CN" sz="2000" dirty="0">
                <a:effectLst/>
              </a:rPr>
              <a:t>)</a:t>
            </a:r>
            <a:r>
              <a:rPr lang="zh-CN" altLang="en-US" sz="2000" dirty="0">
                <a:effectLst/>
              </a:rPr>
              <a:t>，我们给</a:t>
            </a:r>
            <a:r>
              <a:rPr lang="en-US" altLang="zh-CN" sz="2000" dirty="0">
                <a:effectLst/>
              </a:rPr>
              <a:t>E⽣</a:t>
            </a:r>
            <a:r>
              <a:rPr lang="zh-CN" altLang="en-US" sz="2000" dirty="0">
                <a:effectLst/>
              </a:rPr>
              <a:t>成⼀个变量，⽐如，学习</a:t>
            </a:r>
            <a:r>
              <a:rPr lang="en-US" altLang="zh-CN" sz="2000" dirty="0">
                <a:effectLst/>
              </a:rPr>
              <a:t>-》</a:t>
            </a:r>
            <a:r>
              <a:rPr lang="zh-CN" altLang="en-US" sz="2000" dirty="0">
                <a:effectLst/>
              </a:rPr>
              <a:t>吃饭</a:t>
            </a:r>
            <a:r>
              <a:rPr lang="en-US" altLang="zh-CN" sz="2000" dirty="0">
                <a:effectLst/>
              </a:rPr>
              <a:t>,</a:t>
            </a:r>
            <a:r>
              <a:rPr lang="zh-CN" altLang="en-US" sz="2000" dirty="0">
                <a:effectLst/>
              </a:rPr>
              <a:t>则新的样本产生</a:t>
            </a:r>
            <a:r>
              <a:rPr lang="en-US" altLang="zh-CN" sz="2000" dirty="0">
                <a:effectLst/>
              </a:rPr>
              <a:t>&lt;E,T,W&gt;=&lt;</a:t>
            </a:r>
            <a:r>
              <a:rPr lang="zh-CN" altLang="en-US" sz="2000" dirty="0">
                <a:effectLst/>
              </a:rPr>
              <a:t>吃饭</a:t>
            </a:r>
            <a:r>
              <a:rPr lang="en-US" altLang="zh-CN" sz="2000" dirty="0"/>
              <a:t>,</a:t>
            </a:r>
            <a:r>
              <a:rPr lang="zh-CN" altLang="en-US" sz="2000" dirty="0">
                <a:effectLst/>
              </a:rPr>
              <a:t>晚上</a:t>
            </a:r>
            <a:r>
              <a:rPr lang="en-US" altLang="zh-CN" sz="2000" dirty="0">
                <a:effectLst/>
              </a:rPr>
              <a:t>,</a:t>
            </a:r>
            <a:r>
              <a:rPr lang="zh-CN" altLang="en-US" sz="2000" dirty="0">
                <a:effectLst/>
              </a:rPr>
              <a:t>刮风</a:t>
            </a:r>
            <a:r>
              <a:rPr lang="en-US" altLang="zh-CN" sz="2000" dirty="0">
                <a:effectLst/>
              </a:rPr>
              <a:t>&gt; </a:t>
            </a:r>
            <a:r>
              <a:rPr lang="zh-CN" altLang="en-US" sz="2000" dirty="0">
                <a:effectLst/>
              </a:rPr>
              <a:t>。</a:t>
            </a:r>
            <a:endParaRPr lang="en-US" altLang="zh-CN" sz="2000" dirty="0">
              <a:effectLst/>
            </a:endParaRPr>
          </a:p>
          <a:p>
            <a:pPr marL="342900" indent="-342900">
              <a:buFont typeface="Wingdings" panose="05000000000000000000" pitchFamily="2" charset="2"/>
              <a:buChar char="l"/>
            </a:pPr>
            <a:r>
              <a:rPr lang="en-US" altLang="zh-CN" sz="2000" dirty="0"/>
              <a:t>      </a:t>
            </a:r>
            <a:r>
              <a:rPr lang="zh-CN" altLang="en-US" sz="2000" dirty="0">
                <a:effectLst/>
              </a:rPr>
              <a:t>我们再依条件概率改下⼀个变量，根据</a:t>
            </a:r>
            <a:r>
              <a:rPr lang="en-US" altLang="zh-CN" sz="2000" dirty="0">
                <a:effectLst/>
              </a:rPr>
              <a:t>P(T|E=</a:t>
            </a:r>
            <a:r>
              <a:rPr lang="zh-CN" altLang="en-US" sz="2000" dirty="0">
                <a:effectLst/>
              </a:rPr>
              <a:t>吃饭，</a:t>
            </a:r>
            <a:r>
              <a:rPr lang="en-US" altLang="zh-CN" sz="2000" dirty="0">
                <a:effectLst/>
              </a:rPr>
              <a:t>W=</a:t>
            </a:r>
            <a:r>
              <a:rPr lang="zh-CN" altLang="en-US" sz="2000" dirty="0">
                <a:effectLst/>
              </a:rPr>
              <a:t>刮风</a:t>
            </a:r>
            <a:r>
              <a:rPr lang="en-US" altLang="zh-CN" sz="2000" dirty="0">
                <a:effectLst/>
              </a:rPr>
              <a:t>)</a:t>
            </a:r>
            <a:r>
              <a:rPr lang="zh-CN" altLang="en-US" sz="2000" dirty="0">
                <a:effectLst/>
              </a:rPr>
              <a:t>，把晚上变成上午，则产生一个样本：</a:t>
            </a:r>
            <a:r>
              <a:rPr lang="en-US" altLang="zh-CN" sz="2000" dirty="0">
                <a:effectLst/>
              </a:rPr>
              <a:t> &lt;E,T,W&gt;=&lt;</a:t>
            </a:r>
            <a:r>
              <a:rPr lang="zh-CN" altLang="en-US" sz="2000" dirty="0">
                <a:effectLst/>
              </a:rPr>
              <a:t>吃饭</a:t>
            </a:r>
            <a:r>
              <a:rPr lang="en-US" altLang="zh-CN" sz="2000" dirty="0"/>
              <a:t>,</a:t>
            </a:r>
            <a:r>
              <a:rPr lang="zh-CN" altLang="en-US" sz="2000" dirty="0">
                <a:effectLst/>
              </a:rPr>
              <a:t>上午</a:t>
            </a:r>
            <a:r>
              <a:rPr lang="en-US" altLang="zh-CN" sz="2000" dirty="0">
                <a:effectLst/>
              </a:rPr>
              <a:t>,</a:t>
            </a:r>
            <a:r>
              <a:rPr lang="zh-CN" altLang="en-US" sz="2000" dirty="0">
                <a:effectLst/>
              </a:rPr>
              <a:t>刮风</a:t>
            </a:r>
            <a:r>
              <a:rPr lang="en-US" altLang="zh-CN" sz="2000" dirty="0">
                <a:effectLst/>
              </a:rPr>
              <a:t>&gt; </a:t>
            </a:r>
            <a:r>
              <a:rPr lang="zh-CN" altLang="en-US" sz="2000" dirty="0">
                <a:effectLst/>
              </a:rPr>
              <a:t>。</a:t>
            </a:r>
            <a:endParaRPr lang="en-US" altLang="zh-CN" sz="2000" dirty="0">
              <a:effectLst/>
            </a:endParaRPr>
          </a:p>
          <a:p>
            <a:pPr marL="342900" indent="-342900">
              <a:buFont typeface="Wingdings" panose="05000000000000000000" pitchFamily="2" charset="2"/>
              <a:buChar char="l"/>
            </a:pPr>
            <a:r>
              <a:rPr lang="en-US" altLang="zh-CN" sz="2000" dirty="0"/>
              <a:t>      </a:t>
            </a:r>
            <a:r>
              <a:rPr lang="zh-CN" altLang="en-US" sz="2000" dirty="0">
                <a:effectLst/>
              </a:rPr>
              <a:t>类似地，把刮风变成刮风（当然可以变成相同的变量）。</a:t>
            </a:r>
            <a:r>
              <a:rPr lang="en-US" altLang="zh-CN" sz="2000" dirty="0">
                <a:effectLst/>
              </a:rPr>
              <a:t> </a:t>
            </a:r>
            <a:r>
              <a:rPr lang="zh-CN" altLang="en-US" sz="2000" dirty="0">
                <a:effectLst/>
              </a:rPr>
              <a:t>新的样本为</a:t>
            </a:r>
            <a:r>
              <a:rPr lang="en-US" altLang="zh-CN" sz="2000" dirty="0">
                <a:effectLst/>
              </a:rPr>
              <a:t>&lt;E,T,W&gt;=&lt;</a:t>
            </a:r>
            <a:r>
              <a:rPr lang="zh-CN" altLang="en-US" sz="2000" dirty="0">
                <a:effectLst/>
              </a:rPr>
              <a:t>吃饭</a:t>
            </a:r>
            <a:r>
              <a:rPr lang="en-US" altLang="zh-CN" sz="2000" dirty="0"/>
              <a:t>,</a:t>
            </a:r>
            <a:r>
              <a:rPr lang="zh-CN" altLang="en-US" sz="2000" dirty="0">
                <a:effectLst/>
              </a:rPr>
              <a:t>上午</a:t>
            </a:r>
            <a:r>
              <a:rPr lang="en-US" altLang="zh-CN" sz="2000" dirty="0">
                <a:effectLst/>
              </a:rPr>
              <a:t>,</a:t>
            </a:r>
            <a:r>
              <a:rPr lang="zh-CN" altLang="en-US" sz="2000" dirty="0">
                <a:effectLst/>
              </a:rPr>
              <a:t>刮风</a:t>
            </a:r>
            <a:r>
              <a:rPr lang="en-US" altLang="zh-CN" sz="2000" dirty="0">
                <a:effectLst/>
              </a:rPr>
              <a:t>&gt; </a:t>
            </a:r>
          </a:p>
          <a:p>
            <a:endParaRPr lang="zh-CN" altLang="en-US" sz="2000" dirty="0"/>
          </a:p>
          <a:p>
            <a:r>
              <a:rPr lang="zh-CN" altLang="en-US" sz="2000" dirty="0">
                <a:effectLst/>
              </a:rPr>
              <a:t>  同样的⽅法，得到⼀个序列，每个单元包含三个变量，也就是⼀个马尔可夫链。然后跳过初始的⼀定数量的单元（⽐如</a:t>
            </a:r>
            <a:r>
              <a:rPr lang="en-US" altLang="zh-CN" sz="2000" dirty="0">
                <a:effectLst/>
              </a:rPr>
              <a:t>100</a:t>
            </a:r>
            <a:r>
              <a:rPr lang="zh-CN" altLang="en-US" sz="2000" dirty="0">
                <a:effectLst/>
              </a:rPr>
              <a:t>个），然后隔⼀定的数量取⼀个单元（⽐如隔</a:t>
            </a:r>
            <a:r>
              <a:rPr lang="en-US" altLang="zh-CN" sz="2000" dirty="0">
                <a:effectLst/>
              </a:rPr>
              <a:t>20</a:t>
            </a:r>
            <a:r>
              <a:rPr lang="zh-CN" altLang="en-US" sz="2000" dirty="0">
                <a:effectLst/>
              </a:rPr>
              <a:t>个取</a:t>
            </a:r>
            <a:r>
              <a:rPr lang="en-US" altLang="zh-CN" sz="2000" dirty="0">
                <a:effectLst/>
              </a:rPr>
              <a:t>1</a:t>
            </a:r>
            <a:r>
              <a:rPr lang="zh-CN" altLang="en-US" sz="2000" dirty="0">
                <a:effectLst/>
              </a:rPr>
              <a:t>个）。这样</a:t>
            </a:r>
            <a:r>
              <a:rPr lang="en-US" altLang="zh-CN" sz="2000" dirty="0">
                <a:effectLst/>
              </a:rPr>
              <a:t>sample</a:t>
            </a:r>
            <a:r>
              <a:rPr lang="zh-CN" altLang="en-US" sz="2000" dirty="0">
                <a:effectLst/>
              </a:rPr>
              <a:t>到的单元，是逼近联合分布的。</a:t>
            </a:r>
            <a:endParaRPr lang="zh-CN" altLang="en-US" sz="2000" dirty="0"/>
          </a:p>
        </p:txBody>
      </p:sp>
    </p:spTree>
    <p:extLst>
      <p:ext uri="{BB962C8B-B14F-4D97-AF65-F5344CB8AC3E}">
        <p14:creationId xmlns:p14="http://schemas.microsoft.com/office/powerpoint/2010/main" val="1771073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6213" y="118235"/>
            <a:ext cx="7886700" cy="570310"/>
          </a:xfrm>
        </p:spPr>
        <p:txBody>
          <a:bodyPr vert="horz" lIns="91440" tIns="45720" rIns="91440" bIns="45720" rtlCol="0" anchor="ctr">
            <a:normAutofit fontScale="90000"/>
          </a:bodyPr>
          <a:lstStyle/>
          <a:p>
            <a:r>
              <a:rPr altLang="en-US" dirty="0" err="1"/>
              <a:t>全概率公式</a:t>
            </a:r>
            <a:endParaRPr altLang="zh-CN" dirty="0"/>
          </a:p>
        </p:txBody>
      </p:sp>
      <p:sp>
        <p:nvSpPr>
          <p:cNvPr id="23555" name="内容占位符 2"/>
          <p:cNvSpPr>
            <a:spLocks noGrp="1"/>
          </p:cNvSpPr>
          <p:nvPr>
            <p:ph idx="1"/>
          </p:nvPr>
        </p:nvSpPr>
        <p:spPr>
          <a:xfrm>
            <a:off x="202407" y="2079943"/>
            <a:ext cx="4861322" cy="819149"/>
          </a:xfrm>
        </p:spPr>
        <p:txBody>
          <a:bodyPr>
            <a:normAutofit/>
          </a:bodyPr>
          <a:lstStyle/>
          <a:p>
            <a:pPr eaLnBrk="1" hangingPunct="1">
              <a:lnSpc>
                <a:spcPct val="150000"/>
              </a:lnSpc>
            </a:pPr>
            <a:r>
              <a:rPr altLang="en-US" sz="2000" dirty="0">
                <a:latin typeface="+mn-ea"/>
                <a:ea typeface="+mn-ea"/>
              </a:rPr>
              <a:t> 继续推导</a:t>
            </a:r>
          </a:p>
          <a:p>
            <a:pPr eaLnBrk="1" hangingPunct="1">
              <a:lnSpc>
                <a:spcPct val="150000"/>
              </a:lnSpc>
            </a:pPr>
            <a:endParaRPr lang="en-US" altLang="zh-CN" sz="2000" dirty="0">
              <a:latin typeface="+mn-ea"/>
              <a:ea typeface="+mn-ea"/>
            </a:endParaRPr>
          </a:p>
        </p:txBody>
      </p:sp>
      <p:pic>
        <p:nvPicPr>
          <p:cNvPr id="23556"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36718" y="2129015"/>
            <a:ext cx="4533900" cy="52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79639" y="2986088"/>
            <a:ext cx="4029075" cy="45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图片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26406" y="3752850"/>
            <a:ext cx="5562600" cy="446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9" name="内容占位符 2"/>
          <p:cNvSpPr txBox="1">
            <a:spLocks/>
          </p:cNvSpPr>
          <p:nvPr/>
        </p:nvSpPr>
        <p:spPr bwMode="auto">
          <a:xfrm>
            <a:off x="202407" y="2897981"/>
            <a:ext cx="4861322"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800"/>
              </a:spcBef>
              <a:buClr>
                <a:schemeClr val="accent1"/>
              </a:buClr>
              <a:buFont typeface="Arial" panose="020B0604020202020204" pitchFamily="34" charset="0"/>
              <a:buChar char="•"/>
              <a:defRPr sz="2000">
                <a:solidFill>
                  <a:schemeClr val="tx1"/>
                </a:solidFill>
                <a:latin typeface="Century Schoolbook" panose="02040604050505020304" pitchFamily="18" charset="0"/>
                <a:ea typeface="Microsoft YaHei UI" panose="020B0503020204020204" pitchFamily="34" charset="-122"/>
              </a:defRPr>
            </a:lvl1pPr>
            <a:lvl2pPr indent="-228600">
              <a:lnSpc>
                <a:spcPct val="90000"/>
              </a:lnSpc>
              <a:spcBef>
                <a:spcPts val="1000"/>
              </a:spcBef>
              <a:buClr>
                <a:schemeClr val="accent1"/>
              </a:buClr>
              <a:buFont typeface="Arial" panose="020B0604020202020204" pitchFamily="34" charset="0"/>
              <a:buChar char="•"/>
              <a:defRPr>
                <a:solidFill>
                  <a:schemeClr val="tx1"/>
                </a:solidFill>
                <a:latin typeface="Century Schoolbook" panose="02040604050505020304" pitchFamily="18" charset="0"/>
                <a:ea typeface="Microsoft YaHei UI" panose="020B0503020204020204" pitchFamily="34" charset="-122"/>
              </a:defRPr>
            </a:lvl2pPr>
            <a:lvl3pPr marL="685800" indent="-182563">
              <a:lnSpc>
                <a:spcPct val="90000"/>
              </a:lnSpc>
              <a:spcBef>
                <a:spcPts val="800"/>
              </a:spcBef>
              <a:buClr>
                <a:schemeClr val="accent1"/>
              </a:buClr>
              <a:buFont typeface="Arial" panose="020B0604020202020204" pitchFamily="34" charset="0"/>
              <a:buChar char="•"/>
              <a:defRPr sz="1600">
                <a:solidFill>
                  <a:schemeClr val="tx1"/>
                </a:solidFill>
                <a:latin typeface="Century Schoolbook" panose="02040604050505020304" pitchFamily="18" charset="0"/>
                <a:ea typeface="Microsoft YaHei UI" panose="020B0503020204020204" pitchFamily="34" charset="-122"/>
              </a:defRPr>
            </a:lvl3pPr>
            <a:lvl4pPr marL="914400" indent="-182563">
              <a:lnSpc>
                <a:spcPct val="90000"/>
              </a:lnSpc>
              <a:spcBef>
                <a:spcPts val="800"/>
              </a:spcBef>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4pPr>
            <a:lvl5pPr marL="1143000" indent="-182563">
              <a:lnSpc>
                <a:spcPct val="90000"/>
              </a:lnSpc>
              <a:spcBef>
                <a:spcPts val="800"/>
              </a:spcBef>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5pPr>
            <a:lvl6pPr marL="16002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6pPr>
            <a:lvl7pPr marL="20574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7pPr>
            <a:lvl8pPr marL="25146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8pPr>
            <a:lvl9pPr marL="29718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9pPr>
          </a:lstStyle>
          <a:p>
            <a:pPr eaLnBrk="1" hangingPunct="1">
              <a:lnSpc>
                <a:spcPct val="150000"/>
              </a:lnSpc>
              <a:buFont typeface="Wingdings" panose="05000000000000000000" pitchFamily="2" charset="2"/>
              <a:buChar char="p"/>
            </a:pPr>
            <a:r>
              <a:rPr lang="zh-CN" altLang="en-US">
                <a:latin typeface="+mn-ea"/>
                <a:ea typeface="+mn-ea"/>
              </a:rPr>
              <a:t> 根据条件概率公式，已知：</a:t>
            </a:r>
          </a:p>
          <a:p>
            <a:pPr eaLnBrk="1" hangingPunct="1">
              <a:lnSpc>
                <a:spcPct val="150000"/>
              </a:lnSpc>
              <a:buFont typeface="Wingdings" panose="05000000000000000000" pitchFamily="2" charset="2"/>
              <a:buChar char="p"/>
            </a:pPr>
            <a:endParaRPr lang="zh-CN" altLang="en-US">
              <a:latin typeface="+mn-ea"/>
              <a:ea typeface="+mn-ea"/>
            </a:endParaRPr>
          </a:p>
        </p:txBody>
      </p:sp>
      <p:sp>
        <p:nvSpPr>
          <p:cNvPr id="23560" name="内容占位符 2"/>
          <p:cNvSpPr txBox="1">
            <a:spLocks/>
          </p:cNvSpPr>
          <p:nvPr/>
        </p:nvSpPr>
        <p:spPr bwMode="auto">
          <a:xfrm>
            <a:off x="190449" y="3657600"/>
            <a:ext cx="4860131"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800"/>
              </a:spcBef>
              <a:buClr>
                <a:schemeClr val="accent1"/>
              </a:buClr>
              <a:buFont typeface="Arial" panose="020B0604020202020204" pitchFamily="34" charset="0"/>
              <a:buChar char="•"/>
              <a:defRPr sz="2000">
                <a:solidFill>
                  <a:schemeClr val="tx1"/>
                </a:solidFill>
                <a:latin typeface="Century Schoolbook" panose="02040604050505020304" pitchFamily="18" charset="0"/>
                <a:ea typeface="Microsoft YaHei UI" panose="020B0503020204020204" pitchFamily="34" charset="-122"/>
              </a:defRPr>
            </a:lvl1pPr>
            <a:lvl2pPr indent="-228600">
              <a:lnSpc>
                <a:spcPct val="90000"/>
              </a:lnSpc>
              <a:spcBef>
                <a:spcPts val="1000"/>
              </a:spcBef>
              <a:buClr>
                <a:schemeClr val="accent1"/>
              </a:buClr>
              <a:buFont typeface="Arial" panose="020B0604020202020204" pitchFamily="34" charset="0"/>
              <a:buChar char="•"/>
              <a:defRPr>
                <a:solidFill>
                  <a:schemeClr val="tx1"/>
                </a:solidFill>
                <a:latin typeface="Century Schoolbook" panose="02040604050505020304" pitchFamily="18" charset="0"/>
                <a:ea typeface="Microsoft YaHei UI" panose="020B0503020204020204" pitchFamily="34" charset="-122"/>
              </a:defRPr>
            </a:lvl2pPr>
            <a:lvl3pPr marL="685800" indent="-182563">
              <a:lnSpc>
                <a:spcPct val="90000"/>
              </a:lnSpc>
              <a:spcBef>
                <a:spcPts val="800"/>
              </a:spcBef>
              <a:buClr>
                <a:schemeClr val="accent1"/>
              </a:buClr>
              <a:buFont typeface="Arial" panose="020B0604020202020204" pitchFamily="34" charset="0"/>
              <a:buChar char="•"/>
              <a:defRPr sz="1600">
                <a:solidFill>
                  <a:schemeClr val="tx1"/>
                </a:solidFill>
                <a:latin typeface="Century Schoolbook" panose="02040604050505020304" pitchFamily="18" charset="0"/>
                <a:ea typeface="Microsoft YaHei UI" panose="020B0503020204020204" pitchFamily="34" charset="-122"/>
              </a:defRPr>
            </a:lvl3pPr>
            <a:lvl4pPr marL="914400" indent="-182563">
              <a:lnSpc>
                <a:spcPct val="90000"/>
              </a:lnSpc>
              <a:spcBef>
                <a:spcPts val="800"/>
              </a:spcBef>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4pPr>
            <a:lvl5pPr marL="1143000" indent="-182563">
              <a:lnSpc>
                <a:spcPct val="90000"/>
              </a:lnSpc>
              <a:spcBef>
                <a:spcPts val="800"/>
              </a:spcBef>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5pPr>
            <a:lvl6pPr marL="16002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6pPr>
            <a:lvl7pPr marL="20574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7pPr>
            <a:lvl8pPr marL="25146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8pPr>
            <a:lvl9pPr marL="29718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9pPr>
          </a:lstStyle>
          <a:p>
            <a:pPr marL="0" indent="0" eaLnBrk="1" hangingPunct="1">
              <a:lnSpc>
                <a:spcPct val="150000"/>
              </a:lnSpc>
              <a:buNone/>
            </a:pPr>
            <a:r>
              <a:rPr lang="zh-CN" altLang="en-US" dirty="0">
                <a:latin typeface="+mn-ea"/>
                <a:ea typeface="+mn-ea"/>
              </a:rPr>
              <a:t>      所以：</a:t>
            </a:r>
          </a:p>
          <a:p>
            <a:pPr eaLnBrk="1" hangingPunct="1">
              <a:lnSpc>
                <a:spcPct val="150000"/>
              </a:lnSpc>
              <a:buFont typeface="Wingdings" panose="05000000000000000000" pitchFamily="2" charset="2"/>
              <a:buChar char="p"/>
            </a:pPr>
            <a:endParaRPr lang="zh-CN" altLang="en-US" dirty="0">
              <a:latin typeface="+mn-ea"/>
              <a:ea typeface="+mn-ea"/>
            </a:endParaRPr>
          </a:p>
        </p:txBody>
      </p:sp>
      <p:sp>
        <p:nvSpPr>
          <p:cNvPr id="23561" name="内容占位符 2"/>
          <p:cNvSpPr txBox="1">
            <a:spLocks/>
          </p:cNvSpPr>
          <p:nvPr/>
        </p:nvSpPr>
        <p:spPr bwMode="auto">
          <a:xfrm>
            <a:off x="1382713" y="4362451"/>
            <a:ext cx="5767387" cy="1078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800"/>
              </a:spcBef>
              <a:buClr>
                <a:schemeClr val="accent1"/>
              </a:buClr>
              <a:buFont typeface="Arial" panose="020B0604020202020204" pitchFamily="34" charset="0"/>
              <a:buChar char="•"/>
              <a:defRPr sz="2000">
                <a:solidFill>
                  <a:schemeClr val="tx1"/>
                </a:solidFill>
                <a:latin typeface="Century Schoolbook" panose="02040604050505020304" pitchFamily="18" charset="0"/>
                <a:ea typeface="Microsoft YaHei UI" panose="020B0503020204020204" pitchFamily="34" charset="-122"/>
              </a:defRPr>
            </a:lvl1pPr>
            <a:lvl2pPr indent="-228600">
              <a:lnSpc>
                <a:spcPct val="90000"/>
              </a:lnSpc>
              <a:spcBef>
                <a:spcPts val="1000"/>
              </a:spcBef>
              <a:buClr>
                <a:schemeClr val="accent1"/>
              </a:buClr>
              <a:buFont typeface="Arial" panose="020B0604020202020204" pitchFamily="34" charset="0"/>
              <a:buChar char="•"/>
              <a:defRPr>
                <a:solidFill>
                  <a:schemeClr val="tx1"/>
                </a:solidFill>
                <a:latin typeface="Century Schoolbook" panose="02040604050505020304" pitchFamily="18" charset="0"/>
                <a:ea typeface="Microsoft YaHei UI" panose="020B0503020204020204" pitchFamily="34" charset="-122"/>
              </a:defRPr>
            </a:lvl2pPr>
            <a:lvl3pPr marL="685800" indent="-182563">
              <a:lnSpc>
                <a:spcPct val="90000"/>
              </a:lnSpc>
              <a:spcBef>
                <a:spcPts val="800"/>
              </a:spcBef>
              <a:buClr>
                <a:schemeClr val="accent1"/>
              </a:buClr>
              <a:buFont typeface="Arial" panose="020B0604020202020204" pitchFamily="34" charset="0"/>
              <a:buChar char="•"/>
              <a:defRPr sz="1600">
                <a:solidFill>
                  <a:schemeClr val="tx1"/>
                </a:solidFill>
                <a:latin typeface="Century Schoolbook" panose="02040604050505020304" pitchFamily="18" charset="0"/>
                <a:ea typeface="Microsoft YaHei UI" panose="020B0503020204020204" pitchFamily="34" charset="-122"/>
              </a:defRPr>
            </a:lvl3pPr>
            <a:lvl4pPr marL="914400" indent="-182563">
              <a:lnSpc>
                <a:spcPct val="90000"/>
              </a:lnSpc>
              <a:spcBef>
                <a:spcPts val="800"/>
              </a:spcBef>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4pPr>
            <a:lvl5pPr marL="1143000" indent="-182563">
              <a:lnSpc>
                <a:spcPct val="90000"/>
              </a:lnSpc>
              <a:spcBef>
                <a:spcPts val="800"/>
              </a:spcBef>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5pPr>
            <a:lvl6pPr marL="16002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6pPr>
            <a:lvl7pPr marL="20574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7pPr>
            <a:lvl8pPr marL="25146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8pPr>
            <a:lvl9pPr marL="29718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9pPr>
          </a:lstStyle>
          <a:p>
            <a:pPr marL="0" indent="0" eaLnBrk="1" hangingPunct="1">
              <a:lnSpc>
                <a:spcPct val="150000"/>
              </a:lnSpc>
              <a:buNone/>
            </a:pPr>
            <a:r>
              <a:rPr lang="zh-CN" altLang="en-US" b="1" dirty="0">
                <a:solidFill>
                  <a:srgbClr val="FF0000"/>
                </a:solidFill>
                <a:latin typeface="+mn-ea"/>
                <a:ea typeface="+mn-ea"/>
              </a:rPr>
              <a:t>它的含义是</a:t>
            </a:r>
            <a:r>
              <a:rPr lang="zh-CN" altLang="en-US" dirty="0">
                <a:latin typeface="+mn-ea"/>
                <a:ea typeface="+mn-ea"/>
              </a:rPr>
              <a:t>，如果</a:t>
            </a:r>
            <a:r>
              <a:rPr lang="en-US" altLang="zh-CN" dirty="0">
                <a:latin typeface="+mn-ea"/>
                <a:ea typeface="+mn-ea"/>
              </a:rPr>
              <a:t>A</a:t>
            </a:r>
            <a:r>
              <a:rPr lang="zh-CN" altLang="en-US" dirty="0">
                <a:latin typeface="+mn-ea"/>
                <a:ea typeface="+mn-ea"/>
              </a:rPr>
              <a:t>和</a:t>
            </a:r>
            <a:r>
              <a:rPr lang="en-US" altLang="zh-CN" dirty="0">
                <a:latin typeface="+mn-ea"/>
                <a:ea typeface="+mn-ea"/>
              </a:rPr>
              <a:t>A'</a:t>
            </a:r>
            <a:r>
              <a:rPr lang="zh-CN" altLang="en-US" dirty="0">
                <a:latin typeface="+mn-ea"/>
                <a:ea typeface="+mn-ea"/>
              </a:rPr>
              <a:t>构成样本空间的一个划分，那么事件</a:t>
            </a:r>
            <a:r>
              <a:rPr lang="en-US" altLang="zh-CN" dirty="0">
                <a:latin typeface="+mn-ea"/>
                <a:ea typeface="+mn-ea"/>
              </a:rPr>
              <a:t>B</a:t>
            </a:r>
            <a:r>
              <a:rPr lang="zh-CN" altLang="en-US" dirty="0">
                <a:latin typeface="+mn-ea"/>
                <a:ea typeface="+mn-ea"/>
              </a:rPr>
              <a:t>的概率，就等于</a:t>
            </a:r>
            <a:r>
              <a:rPr lang="en-US" altLang="zh-CN" dirty="0">
                <a:latin typeface="+mn-ea"/>
                <a:ea typeface="+mn-ea"/>
              </a:rPr>
              <a:t>A</a:t>
            </a:r>
            <a:r>
              <a:rPr lang="zh-CN" altLang="en-US" dirty="0">
                <a:latin typeface="+mn-ea"/>
                <a:ea typeface="+mn-ea"/>
              </a:rPr>
              <a:t>和</a:t>
            </a:r>
            <a:r>
              <a:rPr lang="en-US" altLang="zh-CN" dirty="0">
                <a:latin typeface="+mn-ea"/>
                <a:ea typeface="+mn-ea"/>
              </a:rPr>
              <a:t>A'</a:t>
            </a:r>
            <a:r>
              <a:rPr lang="zh-CN" altLang="en-US" dirty="0">
                <a:latin typeface="+mn-ea"/>
                <a:ea typeface="+mn-ea"/>
              </a:rPr>
              <a:t>的概率分别乘以</a:t>
            </a:r>
            <a:r>
              <a:rPr lang="en-US" altLang="zh-CN" dirty="0">
                <a:latin typeface="+mn-ea"/>
                <a:ea typeface="+mn-ea"/>
              </a:rPr>
              <a:t>B</a:t>
            </a:r>
            <a:r>
              <a:rPr lang="zh-CN" altLang="en-US" dirty="0">
                <a:latin typeface="+mn-ea"/>
                <a:ea typeface="+mn-ea"/>
              </a:rPr>
              <a:t>对这两个事件的条件概率之和。</a:t>
            </a:r>
          </a:p>
          <a:p>
            <a:pPr eaLnBrk="1" hangingPunct="1">
              <a:lnSpc>
                <a:spcPct val="150000"/>
              </a:lnSpc>
              <a:buFont typeface="Wingdings" panose="05000000000000000000" pitchFamily="2" charset="2"/>
              <a:buChar char="p"/>
            </a:pPr>
            <a:endParaRPr lang="zh-CN" altLang="en-US" dirty="0">
              <a:latin typeface="+mn-ea"/>
              <a:ea typeface="+mn-ea"/>
            </a:endParaRPr>
          </a:p>
        </p:txBody>
      </p:sp>
      <p:pic>
        <p:nvPicPr>
          <p:cNvPr id="3" name="图片 4">
            <a:extLst>
              <a:ext uri="{FF2B5EF4-FFF2-40B4-BE49-F238E27FC236}">
                <a16:creationId xmlns:a16="http://schemas.microsoft.com/office/drawing/2014/main" id="{49F694CA-DA73-A308-0D95-5AC08D2F91E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48148" y="52229"/>
            <a:ext cx="2881452" cy="1946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02351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DE96633-4E12-6F3E-1C25-EDBC5E29FB87}"/>
              </a:ext>
            </a:extLst>
          </p:cNvPr>
          <p:cNvSpPr txBox="1"/>
          <p:nvPr/>
        </p:nvSpPr>
        <p:spPr>
          <a:xfrm>
            <a:off x="596900" y="934136"/>
            <a:ext cx="7721600" cy="646331"/>
          </a:xfrm>
          <a:prstGeom prst="rect">
            <a:avLst/>
          </a:prstGeom>
          <a:noFill/>
        </p:spPr>
        <p:txBody>
          <a:bodyPr wrap="square">
            <a:spAutoFit/>
          </a:bodyPr>
          <a:lstStyle/>
          <a:p>
            <a:r>
              <a:rPr lang="zh-CN" altLang="en-US" b="0" i="0" dirty="0">
                <a:solidFill>
                  <a:srgbClr val="121212"/>
                </a:solidFill>
                <a:effectLst/>
                <a:latin typeface="-apple-system"/>
              </a:rPr>
              <a:t>假设现在有四个变量，我们已知变量 </a:t>
            </a:r>
            <a:r>
              <a:rPr lang="en-US" altLang="zh-CN" b="0" i="0" dirty="0">
                <a:solidFill>
                  <a:srgbClr val="121212"/>
                </a:solidFill>
                <a:effectLst/>
                <a:latin typeface="-apple-system"/>
              </a:rPr>
              <a:t>a</a:t>
            </a:r>
            <a:r>
              <a:rPr lang="zh-CN" altLang="en-US" b="0" i="0" dirty="0">
                <a:solidFill>
                  <a:srgbClr val="121212"/>
                </a:solidFill>
                <a:effectLst/>
                <a:latin typeface="-apple-system"/>
              </a:rPr>
              <a:t>，</a:t>
            </a:r>
            <a:r>
              <a:rPr lang="en-US" altLang="zh-CN" b="0" i="0" dirty="0">
                <a:solidFill>
                  <a:srgbClr val="121212"/>
                </a:solidFill>
                <a:effectLst/>
                <a:latin typeface="-apple-system"/>
              </a:rPr>
              <a:t>b </a:t>
            </a:r>
            <a:r>
              <a:rPr lang="zh-CN" altLang="en-US" b="0" i="0" dirty="0">
                <a:solidFill>
                  <a:srgbClr val="121212"/>
                </a:solidFill>
                <a:effectLst/>
                <a:latin typeface="-apple-system"/>
              </a:rPr>
              <a:t>的取值，它们就是我们的证据变量，我们要求另外两个变量 </a:t>
            </a:r>
            <a:r>
              <a:rPr lang="en-US" altLang="zh-CN" b="0" i="0" dirty="0">
                <a:solidFill>
                  <a:srgbClr val="121212"/>
                </a:solidFill>
                <a:effectLst/>
                <a:latin typeface="-apple-system"/>
              </a:rPr>
              <a:t>c=1 </a:t>
            </a:r>
            <a:r>
              <a:rPr lang="zh-CN" altLang="en-US" b="0" i="0" dirty="0">
                <a:solidFill>
                  <a:srgbClr val="121212"/>
                </a:solidFill>
                <a:effectLst/>
                <a:latin typeface="-apple-system"/>
              </a:rPr>
              <a:t>和 </a:t>
            </a:r>
            <a:r>
              <a:rPr lang="en-US" altLang="zh-CN" b="0" i="0" dirty="0">
                <a:solidFill>
                  <a:srgbClr val="121212"/>
                </a:solidFill>
                <a:effectLst/>
                <a:latin typeface="-apple-system"/>
              </a:rPr>
              <a:t>d=0 </a:t>
            </a:r>
            <a:r>
              <a:rPr lang="zh-CN" altLang="en-US" b="0" i="0" dirty="0">
                <a:solidFill>
                  <a:srgbClr val="121212"/>
                </a:solidFill>
                <a:effectLst/>
                <a:latin typeface="-apple-system"/>
              </a:rPr>
              <a:t>的条件概率：</a:t>
            </a:r>
            <a:endParaRPr lang="zh-CN" altLang="en-US" dirty="0"/>
          </a:p>
        </p:txBody>
      </p:sp>
      <p:pic>
        <p:nvPicPr>
          <p:cNvPr id="6" name="图片 5">
            <a:extLst>
              <a:ext uri="{FF2B5EF4-FFF2-40B4-BE49-F238E27FC236}">
                <a16:creationId xmlns:a16="http://schemas.microsoft.com/office/drawing/2014/main" id="{CBA61972-0E17-903C-2BD7-AF0AE0E5B09E}"/>
              </a:ext>
            </a:extLst>
          </p:cNvPr>
          <p:cNvPicPr>
            <a:picLocks noChangeAspect="1"/>
          </p:cNvPicPr>
          <p:nvPr/>
        </p:nvPicPr>
        <p:blipFill>
          <a:blip r:embed="rId2"/>
          <a:stretch>
            <a:fillRect/>
          </a:stretch>
        </p:blipFill>
        <p:spPr>
          <a:xfrm>
            <a:off x="1943099" y="1632297"/>
            <a:ext cx="3523809" cy="666667"/>
          </a:xfrm>
          <a:prstGeom prst="rect">
            <a:avLst/>
          </a:prstGeom>
        </p:spPr>
      </p:pic>
      <p:sp>
        <p:nvSpPr>
          <p:cNvPr id="8" name="文本框 7">
            <a:extLst>
              <a:ext uri="{FF2B5EF4-FFF2-40B4-BE49-F238E27FC236}">
                <a16:creationId xmlns:a16="http://schemas.microsoft.com/office/drawing/2014/main" id="{4EC1784C-4A87-1354-E4AE-0F9D7EF84F6A}"/>
              </a:ext>
            </a:extLst>
          </p:cNvPr>
          <p:cNvSpPr txBox="1"/>
          <p:nvPr/>
        </p:nvSpPr>
        <p:spPr>
          <a:xfrm>
            <a:off x="1003300" y="2350794"/>
            <a:ext cx="6121400" cy="369332"/>
          </a:xfrm>
          <a:prstGeom prst="rect">
            <a:avLst/>
          </a:prstGeom>
          <a:noFill/>
        </p:spPr>
        <p:txBody>
          <a:bodyPr wrap="square">
            <a:spAutoFit/>
          </a:bodyPr>
          <a:lstStyle/>
          <a:p>
            <a:r>
              <a:rPr lang="zh-CN" altLang="en-US" b="0" i="0" dirty="0">
                <a:solidFill>
                  <a:srgbClr val="121212"/>
                </a:solidFill>
                <a:effectLst/>
                <a:latin typeface="-apple-system"/>
              </a:rPr>
              <a:t>首先画出初始取值和在该条件下 </a:t>
            </a:r>
            <a:r>
              <a:rPr lang="en-US" altLang="zh-CN" b="0" i="0" dirty="0">
                <a:solidFill>
                  <a:srgbClr val="121212"/>
                </a:solidFill>
                <a:effectLst/>
                <a:latin typeface="-apple-system"/>
              </a:rPr>
              <a:t>c </a:t>
            </a:r>
            <a:r>
              <a:rPr lang="zh-CN" altLang="en-US" b="0" i="0" dirty="0">
                <a:solidFill>
                  <a:srgbClr val="121212"/>
                </a:solidFill>
                <a:effectLst/>
                <a:latin typeface="-apple-system"/>
              </a:rPr>
              <a:t>和 </a:t>
            </a:r>
            <a:r>
              <a:rPr lang="en-US" altLang="zh-CN" b="0" i="0" dirty="0">
                <a:solidFill>
                  <a:srgbClr val="121212"/>
                </a:solidFill>
                <a:effectLst/>
                <a:latin typeface="-apple-system"/>
              </a:rPr>
              <a:t>d </a:t>
            </a:r>
            <a:r>
              <a:rPr lang="zh-CN" altLang="en-US" b="0" i="0" dirty="0">
                <a:solidFill>
                  <a:srgbClr val="121212"/>
                </a:solidFill>
                <a:effectLst/>
                <a:latin typeface="-apple-system"/>
              </a:rPr>
              <a:t>的取值概率：</a:t>
            </a:r>
            <a:endParaRPr lang="zh-CN" altLang="en-US" dirty="0"/>
          </a:p>
        </p:txBody>
      </p:sp>
      <p:pic>
        <p:nvPicPr>
          <p:cNvPr id="10" name="图片 9">
            <a:extLst>
              <a:ext uri="{FF2B5EF4-FFF2-40B4-BE49-F238E27FC236}">
                <a16:creationId xmlns:a16="http://schemas.microsoft.com/office/drawing/2014/main" id="{22898DBF-C78D-F0BE-43D1-79CAF4A265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0899" y="3069291"/>
            <a:ext cx="3505200" cy="2647950"/>
          </a:xfrm>
          <a:prstGeom prst="rect">
            <a:avLst/>
          </a:prstGeom>
        </p:spPr>
      </p:pic>
    </p:spTree>
    <p:extLst>
      <p:ext uri="{BB962C8B-B14F-4D97-AF65-F5344CB8AC3E}">
        <p14:creationId xmlns:p14="http://schemas.microsoft.com/office/powerpoint/2010/main" val="21617174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A933C-56B1-68CC-FF60-CDA2D2F5F385}"/>
              </a:ext>
            </a:extLst>
          </p:cNvPr>
          <p:cNvSpPr>
            <a:spLocks noGrp="1"/>
          </p:cNvSpPr>
          <p:nvPr>
            <p:ph type="title"/>
          </p:nvPr>
        </p:nvSpPr>
        <p:spPr/>
        <p:txBody>
          <a:bodyPr/>
          <a:lstStyle/>
          <a:p>
            <a:endParaRPr lang="zh-CN" altLang="en-US"/>
          </a:p>
        </p:txBody>
      </p:sp>
      <p:sp>
        <p:nvSpPr>
          <p:cNvPr id="4" name="文本框 3">
            <a:extLst>
              <a:ext uri="{FF2B5EF4-FFF2-40B4-BE49-F238E27FC236}">
                <a16:creationId xmlns:a16="http://schemas.microsoft.com/office/drawing/2014/main" id="{D59B3A99-7F36-6864-8EAE-1E04B8CE7309}"/>
              </a:ext>
            </a:extLst>
          </p:cNvPr>
          <p:cNvSpPr txBox="1"/>
          <p:nvPr/>
        </p:nvSpPr>
        <p:spPr>
          <a:xfrm>
            <a:off x="381000" y="1060608"/>
            <a:ext cx="7467600" cy="923330"/>
          </a:xfrm>
          <a:prstGeom prst="rect">
            <a:avLst/>
          </a:prstGeom>
          <a:noFill/>
        </p:spPr>
        <p:txBody>
          <a:bodyPr wrap="square">
            <a:spAutoFit/>
          </a:bodyPr>
          <a:lstStyle/>
          <a:p>
            <a:r>
              <a:rPr lang="zh-CN" altLang="en-US" b="0" i="0" dirty="0">
                <a:solidFill>
                  <a:srgbClr val="121212"/>
                </a:solidFill>
                <a:effectLst/>
                <a:latin typeface="-apple-system"/>
              </a:rPr>
              <a:t>现在让我们从变量 </a:t>
            </a:r>
            <a:r>
              <a:rPr lang="en-US" altLang="zh-CN" b="0" i="0" dirty="0">
                <a:solidFill>
                  <a:srgbClr val="121212"/>
                </a:solidFill>
                <a:effectLst/>
                <a:latin typeface="-apple-system"/>
              </a:rPr>
              <a:t>c </a:t>
            </a:r>
            <a:r>
              <a:rPr lang="zh-CN" altLang="en-US" b="0" i="0" dirty="0">
                <a:solidFill>
                  <a:srgbClr val="121212"/>
                </a:solidFill>
                <a:effectLst/>
                <a:latin typeface="-apple-system"/>
              </a:rPr>
              <a:t>开始进行抽样，即根据现在 </a:t>
            </a:r>
            <a:r>
              <a:rPr lang="en-US" altLang="zh-CN" b="0" i="0" dirty="0">
                <a:solidFill>
                  <a:srgbClr val="121212"/>
                </a:solidFill>
                <a:effectLst/>
                <a:latin typeface="-apple-system"/>
              </a:rPr>
              <a:t>c </a:t>
            </a:r>
            <a:r>
              <a:rPr lang="zh-CN" altLang="en-US" b="0" i="0" dirty="0">
                <a:solidFill>
                  <a:srgbClr val="121212"/>
                </a:solidFill>
                <a:effectLst/>
                <a:latin typeface="-apple-system"/>
              </a:rPr>
              <a:t>的取值的概率，随机抽取 </a:t>
            </a:r>
            <a:r>
              <a:rPr lang="en-US" altLang="zh-CN" b="0" i="0" dirty="0">
                <a:solidFill>
                  <a:srgbClr val="121212"/>
                </a:solidFill>
                <a:effectLst/>
                <a:latin typeface="-apple-system"/>
              </a:rPr>
              <a:t>c </a:t>
            </a:r>
            <a:r>
              <a:rPr lang="zh-CN" altLang="en-US" b="0" i="0" dirty="0">
                <a:solidFill>
                  <a:srgbClr val="121212"/>
                </a:solidFill>
                <a:effectLst/>
                <a:latin typeface="-apple-system"/>
              </a:rPr>
              <a:t>的取值，因此 </a:t>
            </a:r>
            <a:r>
              <a:rPr lang="en-US" altLang="zh-CN" b="0" i="0" dirty="0">
                <a:solidFill>
                  <a:srgbClr val="121212"/>
                </a:solidFill>
                <a:effectLst/>
                <a:latin typeface="-apple-system"/>
              </a:rPr>
              <a:t>c </a:t>
            </a:r>
            <a:r>
              <a:rPr lang="zh-CN" altLang="en-US" b="0" i="0" dirty="0">
                <a:solidFill>
                  <a:srgbClr val="121212"/>
                </a:solidFill>
                <a:effectLst/>
                <a:latin typeface="-apple-system"/>
              </a:rPr>
              <a:t>的取值为 </a:t>
            </a:r>
            <a:r>
              <a:rPr lang="en-US" altLang="zh-CN" b="0" i="0" dirty="0">
                <a:solidFill>
                  <a:srgbClr val="121212"/>
                </a:solidFill>
                <a:effectLst/>
                <a:latin typeface="-apple-system"/>
              </a:rPr>
              <a:t>0 </a:t>
            </a:r>
            <a:r>
              <a:rPr lang="zh-CN" altLang="en-US" b="0" i="0" dirty="0">
                <a:solidFill>
                  <a:srgbClr val="121212"/>
                </a:solidFill>
                <a:effectLst/>
                <a:latin typeface="-apple-system"/>
              </a:rPr>
              <a:t>或者 </a:t>
            </a:r>
            <a:r>
              <a:rPr lang="en-US" altLang="zh-CN" b="0" i="0" dirty="0">
                <a:solidFill>
                  <a:srgbClr val="121212"/>
                </a:solidFill>
                <a:effectLst/>
                <a:latin typeface="-apple-system"/>
              </a:rPr>
              <a:t>1 </a:t>
            </a:r>
            <a:r>
              <a:rPr lang="zh-CN" altLang="en-US" b="0" i="0" dirty="0">
                <a:solidFill>
                  <a:srgbClr val="121212"/>
                </a:solidFill>
                <a:effectLst/>
                <a:latin typeface="-apple-system"/>
              </a:rPr>
              <a:t>的概率都是 </a:t>
            </a:r>
            <a:r>
              <a:rPr lang="en-US" altLang="zh-CN" b="0" i="0" dirty="0">
                <a:solidFill>
                  <a:srgbClr val="121212"/>
                </a:solidFill>
                <a:effectLst/>
                <a:latin typeface="-apple-system"/>
              </a:rPr>
              <a:t>0.5</a:t>
            </a:r>
            <a:r>
              <a:rPr lang="zh-CN" altLang="en-US" b="0" i="0" dirty="0">
                <a:solidFill>
                  <a:srgbClr val="121212"/>
                </a:solidFill>
                <a:effectLst/>
                <a:latin typeface="-apple-system"/>
              </a:rPr>
              <a:t>，假设此刻随机抽样的结果为 </a:t>
            </a:r>
            <a:r>
              <a:rPr lang="en-US" altLang="zh-CN" b="0" i="0" dirty="0">
                <a:solidFill>
                  <a:srgbClr val="121212"/>
                </a:solidFill>
                <a:effectLst/>
                <a:latin typeface="-apple-system"/>
              </a:rPr>
              <a:t>c = 0</a:t>
            </a:r>
            <a:r>
              <a:rPr lang="zh-CN" altLang="en-US" b="0" i="0" dirty="0">
                <a:solidFill>
                  <a:srgbClr val="121212"/>
                </a:solidFill>
                <a:effectLst/>
                <a:latin typeface="-apple-system"/>
              </a:rPr>
              <a:t>，那么贝叶斯网络需要进行一次更新：</a:t>
            </a:r>
            <a:endParaRPr lang="zh-CN" altLang="en-US" dirty="0"/>
          </a:p>
        </p:txBody>
      </p:sp>
      <p:pic>
        <p:nvPicPr>
          <p:cNvPr id="6" name="图片 5">
            <a:extLst>
              <a:ext uri="{FF2B5EF4-FFF2-40B4-BE49-F238E27FC236}">
                <a16:creationId xmlns:a16="http://schemas.microsoft.com/office/drawing/2014/main" id="{3E2155EC-7664-C95B-20EA-FEB3008773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7524" y="2344737"/>
            <a:ext cx="3736975" cy="3576112"/>
          </a:xfrm>
          <a:prstGeom prst="rect">
            <a:avLst/>
          </a:prstGeom>
        </p:spPr>
      </p:pic>
    </p:spTree>
    <p:extLst>
      <p:ext uri="{BB962C8B-B14F-4D97-AF65-F5344CB8AC3E}">
        <p14:creationId xmlns:p14="http://schemas.microsoft.com/office/powerpoint/2010/main" val="21082153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225F8C-B8E6-EF45-8704-41E92EE482B9}"/>
              </a:ext>
            </a:extLst>
          </p:cNvPr>
          <p:cNvSpPr>
            <a:spLocks noGrp="1"/>
          </p:cNvSpPr>
          <p:nvPr>
            <p:ph type="title"/>
          </p:nvPr>
        </p:nvSpPr>
        <p:spPr/>
        <p:txBody>
          <a:bodyPr/>
          <a:lstStyle/>
          <a:p>
            <a:endParaRPr lang="zh-CN" altLang="en-US"/>
          </a:p>
        </p:txBody>
      </p:sp>
      <p:sp>
        <p:nvSpPr>
          <p:cNvPr id="4" name="文本框 3">
            <a:extLst>
              <a:ext uri="{FF2B5EF4-FFF2-40B4-BE49-F238E27FC236}">
                <a16:creationId xmlns:a16="http://schemas.microsoft.com/office/drawing/2014/main" id="{85A2F1E8-99B8-CFDF-D249-3B2C616EAEED}"/>
              </a:ext>
            </a:extLst>
          </p:cNvPr>
          <p:cNvSpPr txBox="1"/>
          <p:nvPr/>
        </p:nvSpPr>
        <p:spPr>
          <a:xfrm>
            <a:off x="812800" y="1420336"/>
            <a:ext cx="7747000" cy="923330"/>
          </a:xfrm>
          <a:prstGeom prst="rect">
            <a:avLst/>
          </a:prstGeom>
          <a:noFill/>
        </p:spPr>
        <p:txBody>
          <a:bodyPr wrap="square">
            <a:spAutoFit/>
          </a:bodyPr>
          <a:lstStyle/>
          <a:p>
            <a:r>
              <a:rPr lang="zh-CN" altLang="en-US" b="0" i="0" dirty="0">
                <a:solidFill>
                  <a:srgbClr val="121212"/>
                </a:solidFill>
                <a:effectLst/>
                <a:latin typeface="-apple-system"/>
              </a:rPr>
              <a:t>由于 </a:t>
            </a:r>
            <a:r>
              <a:rPr lang="en-US" altLang="zh-CN" b="0" i="0" dirty="0">
                <a:solidFill>
                  <a:srgbClr val="121212"/>
                </a:solidFill>
                <a:effectLst/>
                <a:latin typeface="-apple-system"/>
              </a:rPr>
              <a:t>c </a:t>
            </a:r>
            <a:r>
              <a:rPr lang="zh-CN" altLang="en-US" b="0" i="0" dirty="0">
                <a:solidFill>
                  <a:srgbClr val="121212"/>
                </a:solidFill>
                <a:effectLst/>
                <a:latin typeface="-apple-system"/>
              </a:rPr>
              <a:t>的取值固定，导致 </a:t>
            </a:r>
            <a:r>
              <a:rPr lang="en-US" altLang="zh-CN" b="0" i="0" dirty="0">
                <a:solidFill>
                  <a:srgbClr val="121212"/>
                </a:solidFill>
                <a:effectLst/>
                <a:latin typeface="-apple-system"/>
              </a:rPr>
              <a:t>d </a:t>
            </a:r>
            <a:r>
              <a:rPr lang="zh-CN" altLang="en-US" b="0" i="0" dirty="0">
                <a:solidFill>
                  <a:srgbClr val="121212"/>
                </a:solidFill>
                <a:effectLst/>
                <a:latin typeface="-apple-system"/>
              </a:rPr>
              <a:t>的概率分布发生了变化，此刻我们再在现有的条件下对 </a:t>
            </a:r>
            <a:r>
              <a:rPr lang="en-US" altLang="zh-CN" b="0" i="0" dirty="0">
                <a:solidFill>
                  <a:srgbClr val="121212"/>
                </a:solidFill>
                <a:effectLst/>
                <a:latin typeface="-apple-system"/>
              </a:rPr>
              <a:t>d </a:t>
            </a:r>
            <a:r>
              <a:rPr lang="zh-CN" altLang="en-US" b="0" i="0" dirty="0">
                <a:solidFill>
                  <a:srgbClr val="121212"/>
                </a:solidFill>
                <a:effectLst/>
                <a:latin typeface="-apple-system"/>
              </a:rPr>
              <a:t>进行随机抽样，与 </a:t>
            </a:r>
            <a:r>
              <a:rPr lang="en-US" altLang="zh-CN" b="0" i="0" dirty="0">
                <a:solidFill>
                  <a:srgbClr val="121212"/>
                </a:solidFill>
                <a:effectLst/>
                <a:latin typeface="-apple-system"/>
              </a:rPr>
              <a:t>c </a:t>
            </a:r>
            <a:r>
              <a:rPr lang="zh-CN" altLang="en-US" b="0" i="0" dirty="0">
                <a:solidFill>
                  <a:srgbClr val="121212"/>
                </a:solidFill>
                <a:effectLst/>
                <a:latin typeface="-apple-system"/>
              </a:rPr>
              <a:t>一样，</a:t>
            </a:r>
            <a:r>
              <a:rPr lang="en-US" altLang="zh-CN" b="0" i="0" dirty="0">
                <a:solidFill>
                  <a:srgbClr val="121212"/>
                </a:solidFill>
                <a:effectLst/>
                <a:latin typeface="-apple-system"/>
              </a:rPr>
              <a:t>d </a:t>
            </a:r>
            <a:r>
              <a:rPr lang="zh-CN" altLang="en-US" b="0" i="0" dirty="0">
                <a:solidFill>
                  <a:srgbClr val="121212"/>
                </a:solidFill>
                <a:effectLst/>
                <a:latin typeface="-apple-system"/>
              </a:rPr>
              <a:t>抽样为</a:t>
            </a:r>
            <a:r>
              <a:rPr lang="en-US" altLang="zh-CN" b="0" i="0" dirty="0">
                <a:solidFill>
                  <a:srgbClr val="121212"/>
                </a:solidFill>
                <a:effectLst/>
                <a:latin typeface="-apple-system"/>
              </a:rPr>
              <a:t>0</a:t>
            </a:r>
            <a:r>
              <a:rPr lang="zh-CN" altLang="en-US" b="0" i="0" dirty="0">
                <a:solidFill>
                  <a:srgbClr val="121212"/>
                </a:solidFill>
                <a:effectLst/>
                <a:latin typeface="-apple-system"/>
              </a:rPr>
              <a:t>的概率和为</a:t>
            </a:r>
            <a:r>
              <a:rPr lang="en-US" altLang="zh-CN" b="0" i="0" dirty="0">
                <a:solidFill>
                  <a:srgbClr val="121212"/>
                </a:solidFill>
                <a:effectLst/>
                <a:latin typeface="-apple-system"/>
              </a:rPr>
              <a:t>1</a:t>
            </a:r>
            <a:r>
              <a:rPr lang="zh-CN" altLang="en-US" b="0" i="0" dirty="0">
                <a:solidFill>
                  <a:srgbClr val="121212"/>
                </a:solidFill>
                <a:effectLst/>
                <a:latin typeface="-apple-system"/>
              </a:rPr>
              <a:t>的概率分别为</a:t>
            </a:r>
            <a:r>
              <a:rPr lang="en-US" altLang="zh-CN" b="0" i="0" dirty="0">
                <a:solidFill>
                  <a:srgbClr val="121212"/>
                </a:solidFill>
                <a:effectLst/>
                <a:latin typeface="-apple-system"/>
              </a:rPr>
              <a:t>0.6</a:t>
            </a:r>
            <a:r>
              <a:rPr lang="zh-CN" altLang="en-US" b="0" i="0" dirty="0">
                <a:solidFill>
                  <a:srgbClr val="121212"/>
                </a:solidFill>
                <a:effectLst/>
                <a:latin typeface="-apple-system"/>
              </a:rPr>
              <a:t>和</a:t>
            </a:r>
            <a:r>
              <a:rPr lang="en-US" altLang="zh-CN" b="0" i="0" dirty="0">
                <a:solidFill>
                  <a:srgbClr val="121212"/>
                </a:solidFill>
                <a:effectLst/>
                <a:latin typeface="-apple-system"/>
              </a:rPr>
              <a:t>0.4</a:t>
            </a:r>
            <a:r>
              <a:rPr lang="zh-CN" altLang="en-US" b="0" i="0" dirty="0">
                <a:solidFill>
                  <a:srgbClr val="121212"/>
                </a:solidFill>
                <a:effectLst/>
                <a:latin typeface="-apple-system"/>
              </a:rPr>
              <a:t>，假设此刻抽样结果为 </a:t>
            </a:r>
            <a:r>
              <a:rPr lang="en-US" altLang="zh-CN" b="0" i="0" dirty="0">
                <a:solidFill>
                  <a:srgbClr val="121212"/>
                </a:solidFill>
                <a:effectLst/>
                <a:latin typeface="-apple-system"/>
              </a:rPr>
              <a:t>d = 0</a:t>
            </a:r>
            <a:r>
              <a:rPr lang="zh-CN" altLang="en-US" b="0" i="0" dirty="0">
                <a:solidFill>
                  <a:srgbClr val="121212"/>
                </a:solidFill>
                <a:effectLst/>
                <a:latin typeface="-apple-system"/>
              </a:rPr>
              <a:t>：</a:t>
            </a:r>
            <a:endParaRPr lang="zh-CN" altLang="en-US" dirty="0"/>
          </a:p>
        </p:txBody>
      </p:sp>
      <p:pic>
        <p:nvPicPr>
          <p:cNvPr id="6" name="图片 5">
            <a:extLst>
              <a:ext uri="{FF2B5EF4-FFF2-40B4-BE49-F238E27FC236}">
                <a16:creationId xmlns:a16="http://schemas.microsoft.com/office/drawing/2014/main" id="{25F19C23-6AD1-F47E-0DDE-88306B8D8B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7258" y="2598221"/>
            <a:ext cx="4309484" cy="3383479"/>
          </a:xfrm>
          <a:prstGeom prst="rect">
            <a:avLst/>
          </a:prstGeom>
        </p:spPr>
      </p:pic>
    </p:spTree>
    <p:extLst>
      <p:ext uri="{BB962C8B-B14F-4D97-AF65-F5344CB8AC3E}">
        <p14:creationId xmlns:p14="http://schemas.microsoft.com/office/powerpoint/2010/main" val="5992113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FCFFCF-23C0-42DB-0AE0-AFBE7F89F4C7}"/>
              </a:ext>
            </a:extLst>
          </p:cNvPr>
          <p:cNvSpPr>
            <a:spLocks noGrp="1"/>
          </p:cNvSpPr>
          <p:nvPr>
            <p:ph type="title"/>
          </p:nvPr>
        </p:nvSpPr>
        <p:spPr/>
        <p:txBody>
          <a:bodyPr/>
          <a:lstStyle/>
          <a:p>
            <a:endParaRPr lang="zh-CN" altLang="en-US"/>
          </a:p>
        </p:txBody>
      </p:sp>
      <p:sp>
        <p:nvSpPr>
          <p:cNvPr id="4" name="文本框 3">
            <a:extLst>
              <a:ext uri="{FF2B5EF4-FFF2-40B4-BE49-F238E27FC236}">
                <a16:creationId xmlns:a16="http://schemas.microsoft.com/office/drawing/2014/main" id="{5C16FDC8-0671-9FA9-8BD5-ABF93E3C7083}"/>
              </a:ext>
            </a:extLst>
          </p:cNvPr>
          <p:cNvSpPr txBox="1"/>
          <p:nvPr/>
        </p:nvSpPr>
        <p:spPr>
          <a:xfrm>
            <a:off x="787400" y="1154837"/>
            <a:ext cx="8039100" cy="1477328"/>
          </a:xfrm>
          <a:prstGeom prst="rect">
            <a:avLst/>
          </a:prstGeom>
          <a:noFill/>
        </p:spPr>
        <p:txBody>
          <a:bodyPr wrap="square">
            <a:spAutoFit/>
          </a:bodyPr>
          <a:lstStyle/>
          <a:p>
            <a:pPr algn="l"/>
            <a:r>
              <a:rPr lang="zh-CN" altLang="en-US" b="0" i="0" dirty="0">
                <a:solidFill>
                  <a:srgbClr val="121212"/>
                </a:solidFill>
                <a:effectLst/>
                <a:latin typeface="-apple-system"/>
              </a:rPr>
              <a:t>现在目标变量都有取值，由于与我们要计算的目标变量取值不同，因此抽样数量</a:t>
            </a:r>
            <a:r>
              <a:rPr lang="en-US" altLang="zh-CN" b="0" i="0" dirty="0">
                <a:solidFill>
                  <a:srgbClr val="121212"/>
                </a:solidFill>
                <a:effectLst/>
                <a:latin typeface="-apple-system"/>
              </a:rPr>
              <a:t>+1</a:t>
            </a:r>
            <a:r>
              <a:rPr lang="zh-CN" altLang="en-US" b="0" i="0" dirty="0">
                <a:solidFill>
                  <a:srgbClr val="121212"/>
                </a:solidFill>
                <a:effectLst/>
                <a:latin typeface="-apple-system"/>
              </a:rPr>
              <a:t>，但 </a:t>
            </a:r>
            <a:r>
              <a:rPr lang="en-US" altLang="zh-CN" b="0" i="0" dirty="0">
                <a:solidFill>
                  <a:srgbClr val="121212"/>
                </a:solidFill>
                <a:effectLst/>
                <a:latin typeface="-apple-system"/>
              </a:rPr>
              <a:t>c=1,d=0 </a:t>
            </a:r>
            <a:r>
              <a:rPr lang="zh-CN" altLang="en-US" b="0" i="0" dirty="0">
                <a:solidFill>
                  <a:srgbClr val="121212"/>
                </a:solidFill>
                <a:effectLst/>
                <a:latin typeface="-apple-system"/>
              </a:rPr>
              <a:t>的样本数量不变，依然为</a:t>
            </a:r>
            <a:r>
              <a:rPr lang="en-US" altLang="zh-CN" b="0" i="0" dirty="0">
                <a:solidFill>
                  <a:srgbClr val="121212"/>
                </a:solidFill>
                <a:effectLst/>
                <a:latin typeface="-apple-system"/>
              </a:rPr>
              <a:t>0</a:t>
            </a:r>
            <a:r>
              <a:rPr lang="zh-CN" altLang="en-US" b="0" i="0" dirty="0">
                <a:solidFill>
                  <a:srgbClr val="121212"/>
                </a:solidFill>
                <a:effectLst/>
                <a:latin typeface="-apple-system"/>
              </a:rPr>
              <a:t>。</a:t>
            </a:r>
            <a:endParaRPr lang="en-US" altLang="zh-CN" b="0" i="0" dirty="0">
              <a:solidFill>
                <a:srgbClr val="121212"/>
              </a:solidFill>
              <a:effectLst/>
              <a:latin typeface="-apple-system"/>
            </a:endParaRPr>
          </a:p>
          <a:p>
            <a:pPr algn="l"/>
            <a:endParaRPr lang="zh-CN" altLang="en-US" b="0" i="0" dirty="0">
              <a:solidFill>
                <a:srgbClr val="121212"/>
              </a:solidFill>
              <a:effectLst/>
              <a:latin typeface="-apple-system"/>
            </a:endParaRPr>
          </a:p>
          <a:p>
            <a:pPr algn="l"/>
            <a:r>
              <a:rPr lang="zh-CN" altLang="en-US" b="0" i="0" dirty="0">
                <a:solidFill>
                  <a:srgbClr val="121212"/>
                </a:solidFill>
                <a:effectLst/>
                <a:latin typeface="-apple-system"/>
              </a:rPr>
              <a:t>同时由于 </a:t>
            </a:r>
            <a:r>
              <a:rPr lang="en-US" altLang="zh-CN" b="0" i="0" dirty="0">
                <a:solidFill>
                  <a:srgbClr val="121212"/>
                </a:solidFill>
                <a:effectLst/>
                <a:latin typeface="-apple-system"/>
              </a:rPr>
              <a:t>d </a:t>
            </a:r>
            <a:r>
              <a:rPr lang="zh-CN" altLang="en-US" b="0" i="0" dirty="0">
                <a:solidFill>
                  <a:srgbClr val="121212"/>
                </a:solidFill>
                <a:effectLst/>
                <a:latin typeface="-apple-system"/>
              </a:rPr>
              <a:t>的取值固定，</a:t>
            </a:r>
            <a:r>
              <a:rPr lang="en-US" altLang="zh-CN" b="0" i="0" dirty="0">
                <a:solidFill>
                  <a:srgbClr val="121212"/>
                </a:solidFill>
                <a:effectLst/>
                <a:latin typeface="-apple-system"/>
              </a:rPr>
              <a:t>c </a:t>
            </a:r>
            <a:r>
              <a:rPr lang="zh-CN" altLang="en-US" b="0" i="0" dirty="0">
                <a:solidFill>
                  <a:srgbClr val="121212"/>
                </a:solidFill>
                <a:effectLst/>
                <a:latin typeface="-apple-system"/>
              </a:rPr>
              <a:t>的概率分布发生了变化，我们现在对 </a:t>
            </a:r>
            <a:r>
              <a:rPr lang="en-US" altLang="zh-CN" b="0" i="0" dirty="0">
                <a:solidFill>
                  <a:srgbClr val="121212"/>
                </a:solidFill>
                <a:effectLst/>
                <a:latin typeface="-apple-system"/>
              </a:rPr>
              <a:t>c </a:t>
            </a:r>
            <a:r>
              <a:rPr lang="zh-CN" altLang="en-US" b="0" i="0" dirty="0">
                <a:solidFill>
                  <a:srgbClr val="121212"/>
                </a:solidFill>
                <a:effectLst/>
                <a:latin typeface="-apple-system"/>
              </a:rPr>
              <a:t>根据其概率分布再次进行抽样，假设此次抽样结果为 </a:t>
            </a:r>
            <a:r>
              <a:rPr lang="en-US" altLang="zh-CN" b="0" i="0" dirty="0">
                <a:solidFill>
                  <a:srgbClr val="121212"/>
                </a:solidFill>
                <a:effectLst/>
                <a:latin typeface="-apple-system"/>
              </a:rPr>
              <a:t>c = 1</a:t>
            </a:r>
            <a:r>
              <a:rPr lang="zh-CN" altLang="en-US" b="0" i="0" dirty="0">
                <a:solidFill>
                  <a:srgbClr val="121212"/>
                </a:solidFill>
                <a:effectLst/>
                <a:latin typeface="-apple-system"/>
              </a:rPr>
              <a:t>：</a:t>
            </a:r>
          </a:p>
        </p:txBody>
      </p:sp>
      <p:pic>
        <p:nvPicPr>
          <p:cNvPr id="6" name="图片 5">
            <a:extLst>
              <a:ext uri="{FF2B5EF4-FFF2-40B4-BE49-F238E27FC236}">
                <a16:creationId xmlns:a16="http://schemas.microsoft.com/office/drawing/2014/main" id="{E2F841DF-1E0B-9082-900E-978FAFEBF7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5712" y="2632165"/>
            <a:ext cx="3773488" cy="3643815"/>
          </a:xfrm>
          <a:prstGeom prst="rect">
            <a:avLst/>
          </a:prstGeom>
        </p:spPr>
      </p:pic>
    </p:spTree>
    <p:extLst>
      <p:ext uri="{BB962C8B-B14F-4D97-AF65-F5344CB8AC3E}">
        <p14:creationId xmlns:p14="http://schemas.microsoft.com/office/powerpoint/2010/main" val="16219060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3958DA-C237-9A92-4B1F-48F6463C3639}"/>
              </a:ext>
            </a:extLst>
          </p:cNvPr>
          <p:cNvSpPr>
            <a:spLocks noGrp="1"/>
          </p:cNvSpPr>
          <p:nvPr>
            <p:ph type="title"/>
          </p:nvPr>
        </p:nvSpPr>
        <p:spPr/>
        <p:txBody>
          <a:bodyPr/>
          <a:lstStyle/>
          <a:p>
            <a:endParaRPr lang="zh-CN" altLang="en-US"/>
          </a:p>
        </p:txBody>
      </p:sp>
      <p:sp>
        <p:nvSpPr>
          <p:cNvPr id="4" name="文本框 3">
            <a:extLst>
              <a:ext uri="{FF2B5EF4-FFF2-40B4-BE49-F238E27FC236}">
                <a16:creationId xmlns:a16="http://schemas.microsoft.com/office/drawing/2014/main" id="{D8A13694-EA9A-DF3B-5F1F-EC49AFB25B77}"/>
              </a:ext>
            </a:extLst>
          </p:cNvPr>
          <p:cNvSpPr txBox="1"/>
          <p:nvPr/>
        </p:nvSpPr>
        <p:spPr>
          <a:xfrm>
            <a:off x="628650" y="1093738"/>
            <a:ext cx="7886700" cy="1477328"/>
          </a:xfrm>
          <a:prstGeom prst="rect">
            <a:avLst/>
          </a:prstGeom>
          <a:noFill/>
        </p:spPr>
        <p:txBody>
          <a:bodyPr wrap="square">
            <a:spAutoFit/>
          </a:bodyPr>
          <a:lstStyle/>
          <a:p>
            <a:r>
              <a:rPr lang="zh-CN" altLang="en-US" b="0" i="0" dirty="0">
                <a:solidFill>
                  <a:srgbClr val="121212"/>
                </a:solidFill>
                <a:effectLst/>
                <a:latin typeface="-apple-system"/>
              </a:rPr>
              <a:t>此刻 </a:t>
            </a:r>
            <a:r>
              <a:rPr lang="en-US" altLang="zh-CN" b="0" i="0" dirty="0">
                <a:solidFill>
                  <a:srgbClr val="121212"/>
                </a:solidFill>
                <a:effectLst/>
                <a:latin typeface="-apple-system"/>
              </a:rPr>
              <a:t>c=1</a:t>
            </a:r>
            <a:r>
              <a:rPr lang="zh-CN" altLang="en-US" b="0" i="0" dirty="0">
                <a:solidFill>
                  <a:srgbClr val="121212"/>
                </a:solidFill>
                <a:effectLst/>
                <a:latin typeface="-apple-system"/>
              </a:rPr>
              <a:t>，</a:t>
            </a:r>
            <a:r>
              <a:rPr lang="en-US" altLang="zh-CN" b="0" i="0" dirty="0">
                <a:solidFill>
                  <a:srgbClr val="121212"/>
                </a:solidFill>
                <a:effectLst/>
                <a:latin typeface="-apple-system"/>
              </a:rPr>
              <a:t>d=0 </a:t>
            </a:r>
            <a:r>
              <a:rPr lang="zh-CN" altLang="en-US" b="0" i="0" dirty="0">
                <a:solidFill>
                  <a:srgbClr val="121212"/>
                </a:solidFill>
                <a:effectLst/>
                <a:latin typeface="-apple-system"/>
              </a:rPr>
              <a:t>是我们要求的取值，于是抽样数量</a:t>
            </a:r>
            <a:r>
              <a:rPr lang="en-US" altLang="zh-CN" b="0" i="0" dirty="0">
                <a:solidFill>
                  <a:srgbClr val="121212"/>
                </a:solidFill>
                <a:effectLst/>
                <a:latin typeface="-apple-system"/>
              </a:rPr>
              <a:t>+1</a:t>
            </a:r>
            <a:r>
              <a:rPr lang="zh-CN" altLang="en-US" b="0" i="0" dirty="0">
                <a:solidFill>
                  <a:srgbClr val="121212"/>
                </a:solidFill>
                <a:effectLst/>
                <a:latin typeface="-apple-system"/>
              </a:rPr>
              <a:t>，</a:t>
            </a:r>
            <a:r>
              <a:rPr lang="en-US" altLang="zh-CN" b="0" i="0" dirty="0">
                <a:solidFill>
                  <a:srgbClr val="121212"/>
                </a:solidFill>
                <a:effectLst/>
                <a:latin typeface="-apple-system"/>
              </a:rPr>
              <a:t>c=1,d=0 </a:t>
            </a:r>
            <a:r>
              <a:rPr lang="zh-CN" altLang="en-US" b="0" i="0" dirty="0">
                <a:solidFill>
                  <a:srgbClr val="121212"/>
                </a:solidFill>
                <a:effectLst/>
                <a:latin typeface="-apple-system"/>
              </a:rPr>
              <a:t>的样本数量也 </a:t>
            </a:r>
            <a:r>
              <a:rPr lang="en-US" altLang="zh-CN" b="0" i="0" dirty="0">
                <a:solidFill>
                  <a:srgbClr val="121212"/>
                </a:solidFill>
                <a:effectLst/>
                <a:latin typeface="-apple-system"/>
              </a:rPr>
              <a:t>+1</a:t>
            </a:r>
            <a:r>
              <a:rPr lang="zh-CN" altLang="en-US" b="0" i="0" dirty="0">
                <a:solidFill>
                  <a:srgbClr val="121212"/>
                </a:solidFill>
                <a:effectLst/>
                <a:latin typeface="-apple-system"/>
              </a:rPr>
              <a:t>，同时因为 </a:t>
            </a:r>
            <a:r>
              <a:rPr lang="en-US" altLang="zh-CN" b="0" i="0" dirty="0">
                <a:solidFill>
                  <a:srgbClr val="121212"/>
                </a:solidFill>
                <a:effectLst/>
                <a:latin typeface="-apple-system"/>
              </a:rPr>
              <a:t>c </a:t>
            </a:r>
            <a:r>
              <a:rPr lang="zh-CN" altLang="en-US" b="0" i="0" dirty="0">
                <a:solidFill>
                  <a:srgbClr val="121212"/>
                </a:solidFill>
                <a:effectLst/>
                <a:latin typeface="-apple-system"/>
              </a:rPr>
              <a:t>的取值改变，</a:t>
            </a:r>
            <a:r>
              <a:rPr lang="en-US" altLang="zh-CN" b="0" i="0" dirty="0">
                <a:solidFill>
                  <a:srgbClr val="121212"/>
                </a:solidFill>
                <a:effectLst/>
                <a:latin typeface="-apple-system"/>
              </a:rPr>
              <a:t>d </a:t>
            </a:r>
            <a:r>
              <a:rPr lang="zh-CN" altLang="en-US" b="0" i="0" dirty="0">
                <a:solidFill>
                  <a:srgbClr val="121212"/>
                </a:solidFill>
                <a:effectLst/>
                <a:latin typeface="-apple-system"/>
              </a:rPr>
              <a:t>的概率分布改变，于是对 </a:t>
            </a:r>
            <a:r>
              <a:rPr lang="en-US" altLang="zh-CN" b="0" i="0" dirty="0">
                <a:solidFill>
                  <a:srgbClr val="121212"/>
                </a:solidFill>
                <a:effectLst/>
                <a:latin typeface="-apple-system"/>
              </a:rPr>
              <a:t>d </a:t>
            </a:r>
            <a:r>
              <a:rPr lang="zh-CN" altLang="en-US" b="0" i="0" dirty="0">
                <a:solidFill>
                  <a:srgbClr val="121212"/>
                </a:solidFill>
                <a:effectLst/>
                <a:latin typeface="-apple-system"/>
              </a:rPr>
              <a:t>再进行一次随机抽样，如此循环往复，每一次根据一个目标变量的概率分布随机抽样，改变或是不改变其值，然后下一轮再对另一个目标变量进行抽样，在进行一定的次数后，结束抽样。</a:t>
            </a:r>
            <a:endParaRPr lang="zh-CN" altLang="en-US" dirty="0"/>
          </a:p>
        </p:txBody>
      </p:sp>
      <p:pic>
        <p:nvPicPr>
          <p:cNvPr id="6" name="图片 5">
            <a:extLst>
              <a:ext uri="{FF2B5EF4-FFF2-40B4-BE49-F238E27FC236}">
                <a16:creationId xmlns:a16="http://schemas.microsoft.com/office/drawing/2014/main" id="{7AE5ECDE-7B33-080B-D87A-38080EBA00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900" y="3030343"/>
            <a:ext cx="7442200" cy="1853715"/>
          </a:xfrm>
          <a:prstGeom prst="rect">
            <a:avLst/>
          </a:prstGeom>
        </p:spPr>
      </p:pic>
    </p:spTree>
    <p:extLst>
      <p:ext uri="{BB962C8B-B14F-4D97-AF65-F5344CB8AC3E}">
        <p14:creationId xmlns:p14="http://schemas.microsoft.com/office/powerpoint/2010/main" val="34652317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B119DC-0D43-0A78-5B0C-E3BF4BD77561}"/>
              </a:ext>
            </a:extLst>
          </p:cNvPr>
          <p:cNvSpPr>
            <a:spLocks noGrp="1"/>
          </p:cNvSpPr>
          <p:nvPr>
            <p:ph type="title"/>
          </p:nvPr>
        </p:nvSpPr>
        <p:spPr/>
        <p:txBody>
          <a:bodyPr/>
          <a:lstStyle/>
          <a:p>
            <a:endParaRPr lang="zh-CN" altLang="en-US"/>
          </a:p>
        </p:txBody>
      </p:sp>
      <p:sp>
        <p:nvSpPr>
          <p:cNvPr id="6" name="文本框 5">
            <a:extLst>
              <a:ext uri="{FF2B5EF4-FFF2-40B4-BE49-F238E27FC236}">
                <a16:creationId xmlns:a16="http://schemas.microsoft.com/office/drawing/2014/main" id="{B1D5D90F-5404-D6EA-79B3-5FCDB5301C70}"/>
              </a:ext>
            </a:extLst>
          </p:cNvPr>
          <p:cNvSpPr txBox="1"/>
          <p:nvPr/>
        </p:nvSpPr>
        <p:spPr>
          <a:xfrm>
            <a:off x="952500" y="1287144"/>
            <a:ext cx="8293100" cy="2031325"/>
          </a:xfrm>
          <a:prstGeom prst="rect">
            <a:avLst/>
          </a:prstGeom>
          <a:noFill/>
        </p:spPr>
        <p:txBody>
          <a:bodyPr wrap="square">
            <a:spAutoFit/>
          </a:bodyPr>
          <a:lstStyle/>
          <a:p>
            <a:pPr algn="l"/>
            <a:r>
              <a:rPr lang="zh-CN" altLang="en-US" b="0" i="0" dirty="0">
                <a:solidFill>
                  <a:srgbClr val="121212"/>
                </a:solidFill>
                <a:effectLst/>
                <a:latin typeface="-apple-system"/>
              </a:rPr>
              <a:t>假设结束抽样后，我们一共取得了 </a:t>
            </a:r>
            <a:r>
              <a:rPr lang="en-US" altLang="zh-CN" b="0" i="0" dirty="0">
                <a:solidFill>
                  <a:srgbClr val="121212"/>
                </a:solidFill>
                <a:effectLst/>
                <a:latin typeface="-apple-system"/>
              </a:rPr>
              <a:t>T </a:t>
            </a:r>
            <a:r>
              <a:rPr lang="zh-CN" altLang="en-US" b="0" i="0" dirty="0">
                <a:solidFill>
                  <a:srgbClr val="121212"/>
                </a:solidFill>
                <a:effectLst/>
                <a:latin typeface="-apple-system"/>
              </a:rPr>
              <a:t>个样本，其中有 </a:t>
            </a:r>
            <a:r>
              <a:rPr lang="en-US" altLang="zh-CN" b="0" i="0" dirty="0">
                <a:solidFill>
                  <a:srgbClr val="121212"/>
                </a:solidFill>
                <a:effectLst/>
                <a:latin typeface="-apple-system"/>
              </a:rPr>
              <a:t>n </a:t>
            </a:r>
            <a:r>
              <a:rPr lang="zh-CN" altLang="en-US" b="0" i="0" dirty="0">
                <a:solidFill>
                  <a:srgbClr val="121212"/>
                </a:solidFill>
                <a:effectLst/>
                <a:latin typeface="-apple-system"/>
              </a:rPr>
              <a:t>个样本与我们的要计算的取值一致，那么可以得到：</a:t>
            </a:r>
          </a:p>
          <a:p>
            <a:pPr algn="l"/>
            <a:r>
              <a:rPr lang="en-US" altLang="zh-CN" b="0" i="0" dirty="0">
                <a:solidFill>
                  <a:srgbClr val="121212"/>
                </a:solidFill>
                <a:effectLst/>
                <a:latin typeface="-apple-system"/>
              </a:rPr>
              <a:t> </a:t>
            </a:r>
          </a:p>
          <a:p>
            <a:pPr algn="l"/>
            <a:endParaRPr lang="en-US" altLang="zh-CN" dirty="0">
              <a:solidFill>
                <a:srgbClr val="121212"/>
              </a:solidFill>
              <a:latin typeface="-apple-system"/>
            </a:endParaRPr>
          </a:p>
          <a:p>
            <a:pPr algn="l"/>
            <a:endParaRPr lang="en-US" altLang="zh-CN" b="0" i="0" dirty="0">
              <a:solidFill>
                <a:srgbClr val="121212"/>
              </a:solidFill>
              <a:effectLst/>
              <a:latin typeface="-apple-system"/>
            </a:endParaRPr>
          </a:p>
          <a:p>
            <a:pPr algn="l"/>
            <a:endParaRPr lang="en-US" altLang="zh-CN" b="0" i="0" dirty="0">
              <a:solidFill>
                <a:srgbClr val="121212"/>
              </a:solidFill>
              <a:effectLst/>
              <a:latin typeface="-apple-system"/>
            </a:endParaRPr>
          </a:p>
          <a:p>
            <a:pPr algn="l"/>
            <a:r>
              <a:rPr lang="zh-CN" altLang="en-US" b="0" i="0" dirty="0">
                <a:solidFill>
                  <a:srgbClr val="121212"/>
                </a:solidFill>
                <a:effectLst/>
                <a:latin typeface="-apple-system"/>
              </a:rPr>
              <a:t>以上的采样算法，称之为吉布斯采样算法。</a:t>
            </a:r>
          </a:p>
        </p:txBody>
      </p:sp>
      <p:pic>
        <p:nvPicPr>
          <p:cNvPr id="8" name="图片 7">
            <a:extLst>
              <a:ext uri="{FF2B5EF4-FFF2-40B4-BE49-F238E27FC236}">
                <a16:creationId xmlns:a16="http://schemas.microsoft.com/office/drawing/2014/main" id="{9417FCAD-4C19-C45E-E0AC-6D5F49E5655E}"/>
              </a:ext>
            </a:extLst>
          </p:cNvPr>
          <p:cNvPicPr>
            <a:picLocks noChangeAspect="1"/>
          </p:cNvPicPr>
          <p:nvPr/>
        </p:nvPicPr>
        <p:blipFill>
          <a:blip r:embed="rId2"/>
          <a:stretch>
            <a:fillRect/>
          </a:stretch>
        </p:blipFill>
        <p:spPr>
          <a:xfrm>
            <a:off x="1838538" y="2051095"/>
            <a:ext cx="3409524" cy="723810"/>
          </a:xfrm>
          <a:prstGeom prst="rect">
            <a:avLst/>
          </a:prstGeom>
        </p:spPr>
      </p:pic>
      <p:sp>
        <p:nvSpPr>
          <p:cNvPr id="9" name="Rectangle 1">
            <a:extLst>
              <a:ext uri="{FF2B5EF4-FFF2-40B4-BE49-F238E27FC236}">
                <a16:creationId xmlns:a16="http://schemas.microsoft.com/office/drawing/2014/main" id="{4D3A79FB-15CF-B63A-F48D-05F5ADDAF0CD}"/>
              </a:ext>
            </a:extLst>
          </p:cNvPr>
          <p:cNvSpPr>
            <a:spLocks noChangeArrowheads="1"/>
          </p:cNvSpPr>
          <p:nvPr/>
        </p:nvSpPr>
        <p:spPr bwMode="auto">
          <a:xfrm>
            <a:off x="908050" y="4091856"/>
            <a:ext cx="72390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121212"/>
                </a:solidFill>
                <a:effectLst/>
                <a:latin typeface="Arial" panose="020B0604020202020204" pitchFamily="34" charset="0"/>
                <a:ea typeface="-apple-system"/>
              </a:rPr>
              <a:t>贝叶斯网络之所以要采用吉布斯采样算法，是因为：</a:t>
            </a: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chemeClr val="tx1"/>
                </a:solidFill>
                <a:effectLst/>
                <a:latin typeface="Arial" panose="020B0604020202020204" pitchFamily="34" charset="0"/>
              </a:rPr>
              <a:t>当网络的结点较多，连接较为稠密时，要根据联合概率分布精确推断后验概率是 NP 难问题，因此需要借助近似推断，通过降低精度要求，在有限的时间内求得近似解。 </a:t>
            </a:r>
          </a:p>
        </p:txBody>
      </p:sp>
    </p:spTree>
    <p:extLst>
      <p:ext uri="{BB962C8B-B14F-4D97-AF65-F5344CB8AC3E}">
        <p14:creationId xmlns:p14="http://schemas.microsoft.com/office/powerpoint/2010/main" val="31013285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41AA4F59-9F96-E8BC-1D81-ADC0F90ECC5D}"/>
              </a:ext>
            </a:extLst>
          </p:cNvPr>
          <p:cNvSpPr>
            <a:spLocks noChangeArrowheads="1"/>
          </p:cNvSpPr>
          <p:nvPr/>
        </p:nvSpPr>
        <p:spPr bwMode="auto">
          <a:xfrm>
            <a:off x="206441" y="514030"/>
            <a:ext cx="4509938" cy="1200329"/>
          </a:xfrm>
          <a:prstGeom prst="rect">
            <a:avLst/>
          </a:prstGeom>
          <a:solidFill>
            <a:schemeClr val="accent3">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1" i="0" u="none" strike="noStrike" cap="none" normalizeH="0" baseline="0" dirty="0">
                <a:ln>
                  <a:noFill/>
                </a:ln>
                <a:effectLst/>
                <a:latin typeface="Arial" panose="020B0604020202020204" pitchFamily="34" charset="0"/>
                <a:ea typeface="-apple-system"/>
              </a:rPr>
              <a:t>这个贝叶斯网络的联合概率是：</a:t>
            </a:r>
            <a:endParaRPr kumimoji="0" lang="en-US" altLang="zh-CN" sz="2400" b="1" i="0" u="none" strike="noStrike" cap="none" normalizeH="0" baseline="0" dirty="0">
              <a:ln>
                <a:noFill/>
              </a:ln>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2400" b="1"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1" i="0" u="none" strike="noStrike" cap="none" normalizeH="0" baseline="0" dirty="0">
                <a:ln>
                  <a:noFill/>
                </a:ln>
                <a:effectLst/>
                <a:latin typeface="Arial" panose="020B0604020202020204" pitchFamily="34" charset="0"/>
                <a:ea typeface="MathJax_Math-italic"/>
              </a:rPr>
              <a:t>P</a:t>
            </a:r>
            <a:r>
              <a:rPr kumimoji="0" lang="zh-CN" altLang="zh-CN" sz="2400" b="1" i="0" u="none" strike="noStrike" cap="none" normalizeH="0" baseline="0" dirty="0">
                <a:ln>
                  <a:noFill/>
                </a:ln>
                <a:effectLst/>
                <a:latin typeface="Arial" panose="020B0604020202020204" pitchFamily="34" charset="0"/>
                <a:ea typeface="MathJax_Main"/>
              </a:rPr>
              <a:t>(</a:t>
            </a:r>
            <a:r>
              <a:rPr kumimoji="0" lang="zh-CN" altLang="zh-CN" sz="2400" b="1" i="0" u="none" strike="noStrike" cap="none" normalizeH="0" baseline="0" dirty="0">
                <a:ln>
                  <a:noFill/>
                </a:ln>
                <a:effectLst/>
                <a:latin typeface="Arial" panose="020B0604020202020204" pitchFamily="34" charset="0"/>
                <a:ea typeface="MathJax_Math-italic"/>
              </a:rPr>
              <a:t>a</a:t>
            </a:r>
            <a:r>
              <a:rPr kumimoji="0" lang="en-US" altLang="zh-CN" sz="2400" b="1" i="0" u="none" strike="noStrike" cap="none" normalizeH="0" baseline="0" dirty="0">
                <a:ln>
                  <a:noFill/>
                </a:ln>
                <a:effectLst/>
                <a:latin typeface="Arial" panose="020B0604020202020204" pitchFamily="34" charset="0"/>
                <a:ea typeface="MathJax_Math-italic"/>
              </a:rPr>
              <a:t>,</a:t>
            </a:r>
            <a:r>
              <a:rPr kumimoji="0" lang="zh-CN" altLang="zh-CN" sz="2400" b="1" i="0" u="none" strike="noStrike" cap="none" normalizeH="0" baseline="0" dirty="0">
                <a:ln>
                  <a:noFill/>
                </a:ln>
                <a:effectLst/>
                <a:latin typeface="Arial" panose="020B0604020202020204" pitchFamily="34" charset="0"/>
                <a:ea typeface="MathJax_Math-italic"/>
              </a:rPr>
              <a:t>b</a:t>
            </a:r>
            <a:r>
              <a:rPr kumimoji="0" lang="en-US" altLang="zh-CN" sz="2400" b="1" i="0" u="none" strike="noStrike" cap="none" normalizeH="0" baseline="0" dirty="0">
                <a:ln>
                  <a:noFill/>
                </a:ln>
                <a:effectLst/>
                <a:latin typeface="Arial" panose="020B0604020202020204" pitchFamily="34" charset="0"/>
                <a:ea typeface="MathJax_Math-italic"/>
              </a:rPr>
              <a:t>,</a:t>
            </a:r>
            <a:r>
              <a:rPr kumimoji="0" lang="zh-CN" altLang="zh-CN" sz="2400" b="1" i="0" u="none" strike="noStrike" cap="none" normalizeH="0" baseline="0" dirty="0">
                <a:ln>
                  <a:noFill/>
                </a:ln>
                <a:effectLst/>
                <a:latin typeface="Arial" panose="020B0604020202020204" pitchFamily="34" charset="0"/>
                <a:ea typeface="MathJax_Math-italic"/>
              </a:rPr>
              <a:t>c</a:t>
            </a:r>
            <a:r>
              <a:rPr kumimoji="0" lang="zh-CN" altLang="zh-CN" sz="2400" b="1" i="0" u="none" strike="noStrike" cap="none" normalizeH="0" baseline="0" dirty="0">
                <a:ln>
                  <a:noFill/>
                </a:ln>
                <a:effectLst/>
                <a:latin typeface="Arial" panose="020B0604020202020204" pitchFamily="34" charset="0"/>
                <a:ea typeface="MathJax_Main"/>
              </a:rPr>
              <a:t>)=</a:t>
            </a:r>
            <a:r>
              <a:rPr kumimoji="0" lang="zh-CN" altLang="zh-CN" sz="2400" b="1" i="0" u="none" strike="noStrike" cap="none" normalizeH="0" baseline="0" dirty="0">
                <a:ln>
                  <a:noFill/>
                </a:ln>
                <a:effectLst/>
                <a:latin typeface="Arial" panose="020B0604020202020204" pitchFamily="34" charset="0"/>
                <a:ea typeface="MathJax_Math-italic"/>
              </a:rPr>
              <a:t>P</a:t>
            </a:r>
            <a:r>
              <a:rPr kumimoji="0" lang="zh-CN" altLang="zh-CN" sz="2400" b="1" i="0" u="none" strike="noStrike" cap="none" normalizeH="0" baseline="0" dirty="0">
                <a:ln>
                  <a:noFill/>
                </a:ln>
                <a:effectLst/>
                <a:latin typeface="Arial" panose="020B0604020202020204" pitchFamily="34" charset="0"/>
                <a:ea typeface="MathJax_Main"/>
              </a:rPr>
              <a:t>(</a:t>
            </a:r>
            <a:r>
              <a:rPr kumimoji="0" lang="zh-CN" altLang="zh-CN" sz="2400" b="1" i="0" u="none" strike="noStrike" cap="none" normalizeH="0" baseline="0" dirty="0">
                <a:ln>
                  <a:noFill/>
                </a:ln>
                <a:effectLst/>
                <a:latin typeface="Arial" panose="020B0604020202020204" pitchFamily="34" charset="0"/>
                <a:ea typeface="MathJax_Math-italic"/>
              </a:rPr>
              <a:t>a</a:t>
            </a:r>
            <a:r>
              <a:rPr kumimoji="0" lang="zh-CN" altLang="zh-CN" sz="2400" b="1" i="0" u="none" strike="noStrike" cap="none" normalizeH="0" baseline="0" dirty="0">
                <a:ln>
                  <a:noFill/>
                </a:ln>
                <a:effectLst/>
                <a:latin typeface="Arial" panose="020B0604020202020204" pitchFamily="34" charset="0"/>
                <a:ea typeface="MathJax_Main"/>
              </a:rPr>
              <a:t>)</a:t>
            </a:r>
            <a:r>
              <a:rPr kumimoji="0" lang="zh-CN" altLang="zh-CN" sz="2400" b="1" i="0" u="none" strike="noStrike" cap="none" normalizeH="0" baseline="0" dirty="0">
                <a:ln>
                  <a:noFill/>
                </a:ln>
                <a:effectLst/>
                <a:latin typeface="Arial" panose="020B0604020202020204" pitchFamily="34" charset="0"/>
                <a:ea typeface="MathJax_Math-italic"/>
              </a:rPr>
              <a:t>P</a:t>
            </a:r>
            <a:r>
              <a:rPr kumimoji="0" lang="zh-CN" altLang="zh-CN" sz="2400" b="1" i="0" u="none" strike="noStrike" cap="none" normalizeH="0" baseline="0" dirty="0">
                <a:ln>
                  <a:noFill/>
                </a:ln>
                <a:effectLst/>
                <a:latin typeface="Arial" panose="020B0604020202020204" pitchFamily="34" charset="0"/>
                <a:ea typeface="MathJax_Main"/>
              </a:rPr>
              <a:t>(</a:t>
            </a:r>
            <a:r>
              <a:rPr kumimoji="0" lang="zh-CN" altLang="zh-CN" sz="2400" b="1" i="0" u="none" strike="noStrike" cap="none" normalizeH="0" baseline="0" dirty="0">
                <a:ln>
                  <a:noFill/>
                </a:ln>
                <a:effectLst/>
                <a:latin typeface="Arial" panose="020B0604020202020204" pitchFamily="34" charset="0"/>
                <a:ea typeface="MathJax_Math-italic"/>
              </a:rPr>
              <a:t>b</a:t>
            </a:r>
            <a:r>
              <a:rPr kumimoji="0" lang="en-US" altLang="zh-CN" sz="2400" b="1" i="0" u="none" strike="noStrike" cap="none" normalizeH="0" baseline="0" dirty="0">
                <a:ln>
                  <a:noFill/>
                </a:ln>
                <a:effectLst/>
                <a:latin typeface="Arial" panose="020B0604020202020204" pitchFamily="34" charset="0"/>
                <a:ea typeface="MathJax_Main"/>
              </a:rPr>
              <a:t>|</a:t>
            </a:r>
            <a:r>
              <a:rPr kumimoji="0" lang="zh-CN" altLang="zh-CN" sz="2400" b="1" i="0" u="none" strike="noStrike" cap="none" normalizeH="0" baseline="0" dirty="0">
                <a:ln>
                  <a:noFill/>
                </a:ln>
                <a:effectLst/>
                <a:latin typeface="Arial" panose="020B0604020202020204" pitchFamily="34" charset="0"/>
                <a:ea typeface="MathJax_Math-italic"/>
              </a:rPr>
              <a:t>a</a:t>
            </a:r>
            <a:r>
              <a:rPr kumimoji="0" lang="zh-CN" altLang="zh-CN" sz="2400" b="1" i="0" u="none" strike="noStrike" cap="none" normalizeH="0" baseline="0" dirty="0">
                <a:ln>
                  <a:noFill/>
                </a:ln>
                <a:effectLst/>
                <a:latin typeface="Arial" panose="020B0604020202020204" pitchFamily="34" charset="0"/>
                <a:ea typeface="MathJax_Main"/>
              </a:rPr>
              <a:t>)</a:t>
            </a:r>
            <a:r>
              <a:rPr kumimoji="0" lang="zh-CN" altLang="zh-CN" sz="2400" b="1" i="0" u="none" strike="noStrike" cap="none" normalizeH="0" baseline="0" dirty="0">
                <a:ln>
                  <a:noFill/>
                </a:ln>
                <a:effectLst/>
                <a:latin typeface="Arial" panose="020B0604020202020204" pitchFamily="34" charset="0"/>
                <a:ea typeface="MathJax_Math-italic"/>
              </a:rPr>
              <a:t>P</a:t>
            </a:r>
            <a:r>
              <a:rPr kumimoji="0" lang="zh-CN" altLang="zh-CN" sz="2400" b="1" i="0" u="none" strike="noStrike" cap="none" normalizeH="0" baseline="0" dirty="0">
                <a:ln>
                  <a:noFill/>
                </a:ln>
                <a:effectLst/>
                <a:latin typeface="Arial" panose="020B0604020202020204" pitchFamily="34" charset="0"/>
                <a:ea typeface="MathJax_Main"/>
              </a:rPr>
              <a:t>(</a:t>
            </a:r>
            <a:r>
              <a:rPr kumimoji="0" lang="zh-CN" altLang="zh-CN" sz="2400" b="1" i="0" u="none" strike="noStrike" cap="none" normalizeH="0" baseline="0" dirty="0">
                <a:ln>
                  <a:noFill/>
                </a:ln>
                <a:effectLst/>
                <a:latin typeface="Arial" panose="020B0604020202020204" pitchFamily="34" charset="0"/>
                <a:ea typeface="MathJax_Math-italic"/>
              </a:rPr>
              <a:t>c</a:t>
            </a:r>
            <a:r>
              <a:rPr kumimoji="0" lang="en-US" altLang="zh-CN" sz="2400" b="1" i="0" u="none" strike="noStrike" cap="none" normalizeH="0" baseline="0" dirty="0">
                <a:ln>
                  <a:noFill/>
                </a:ln>
                <a:effectLst/>
                <a:latin typeface="Arial" panose="020B0604020202020204" pitchFamily="34" charset="0"/>
                <a:ea typeface="MathJax_Math-italic"/>
              </a:rPr>
              <a:t>|</a:t>
            </a:r>
            <a:r>
              <a:rPr kumimoji="0" lang="zh-CN" altLang="zh-CN" sz="2400" b="1" i="0" u="none" strike="noStrike" cap="none" normalizeH="0" baseline="0" dirty="0">
                <a:ln>
                  <a:noFill/>
                </a:ln>
                <a:effectLst/>
                <a:latin typeface="Arial" panose="020B0604020202020204" pitchFamily="34" charset="0"/>
                <a:ea typeface="MathJax_Math-italic"/>
              </a:rPr>
              <a:t>a</a:t>
            </a:r>
            <a:r>
              <a:rPr kumimoji="0" lang="zh-CN" altLang="zh-CN" sz="2400" b="1" i="0" u="none" strike="noStrike" cap="none" normalizeH="0" baseline="0" dirty="0">
                <a:ln>
                  <a:noFill/>
                </a:ln>
                <a:effectLst/>
                <a:latin typeface="Arial" panose="020B0604020202020204" pitchFamily="34" charset="0"/>
                <a:ea typeface="MathJax_Main"/>
              </a:rPr>
              <a:t>)</a:t>
            </a:r>
            <a:endParaRPr kumimoji="0" lang="zh-CN" altLang="zh-CN" sz="2400" b="1" i="0" u="none" strike="noStrike" cap="none" normalizeH="0" baseline="0" dirty="0">
              <a:ln>
                <a:noFill/>
              </a:ln>
              <a:effectLst/>
              <a:latin typeface="Arial" panose="020B0604020202020204" pitchFamily="34" charset="0"/>
            </a:endParaRPr>
          </a:p>
        </p:txBody>
      </p:sp>
      <p:pic>
        <p:nvPicPr>
          <p:cNvPr id="4" name="Picture 2">
            <a:extLst>
              <a:ext uri="{FF2B5EF4-FFF2-40B4-BE49-F238E27FC236}">
                <a16:creationId xmlns:a16="http://schemas.microsoft.com/office/drawing/2014/main" id="{090961FF-EE05-E359-213C-44E722B7BA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4023" y="363840"/>
            <a:ext cx="2669833" cy="211239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a:extLst>
              <a:ext uri="{FF2B5EF4-FFF2-40B4-BE49-F238E27FC236}">
                <a16:creationId xmlns:a16="http://schemas.microsoft.com/office/drawing/2014/main" id="{20249A1E-A74F-8FC5-BC02-1DA95126A293}"/>
              </a:ext>
            </a:extLst>
          </p:cNvPr>
          <p:cNvSpPr>
            <a:spLocks noChangeArrowheads="1"/>
          </p:cNvSpPr>
          <p:nvPr/>
        </p:nvSpPr>
        <p:spPr bwMode="auto">
          <a:xfrm>
            <a:off x="469232" y="1910754"/>
            <a:ext cx="6769802" cy="2242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2400" b="1" i="0" u="none" strike="noStrike" cap="none" normalizeH="0" baseline="0" dirty="0">
                <a:ln>
                  <a:noFill/>
                </a:ln>
                <a:solidFill>
                  <a:srgbClr val="C00000"/>
                </a:solidFill>
                <a:effectLst/>
                <a:latin typeface="Arial" panose="020B0604020202020204" pitchFamily="34" charset="0"/>
                <a:ea typeface="-apple-system"/>
              </a:rPr>
              <a:t>这个联合概率公式到底有什么用？</a:t>
            </a:r>
            <a:endParaRPr kumimoji="0" lang="en-US" altLang="zh-CN" sz="2400" b="1" i="0" u="none" strike="noStrike" cap="none" normalizeH="0" baseline="0" dirty="0">
              <a:ln>
                <a:noFill/>
              </a:ln>
              <a:solidFill>
                <a:srgbClr val="C00000"/>
              </a:solidFill>
              <a:effectLst/>
              <a:latin typeface="Arial" panose="020B0604020202020204" pitchFamily="34" charset="0"/>
              <a:ea typeface="-apple-system"/>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2400" b="0" i="0" u="none" strike="noStrike" cap="none" normalizeH="0" baseline="0" dirty="0">
                <a:ln>
                  <a:noFill/>
                </a:ln>
                <a:effectLst/>
                <a:latin typeface="Arial" panose="020B0604020202020204" pitchFamily="34" charset="0"/>
                <a:ea typeface="-apple-system"/>
              </a:rPr>
              <a:t>用处就是根据某个或者某些结点的当前状态推断</a:t>
            </a:r>
            <a:endParaRPr kumimoji="0" lang="en-US" altLang="zh-CN" sz="2400" b="0" i="0" u="none" strike="noStrike" cap="none" normalizeH="0" baseline="0" dirty="0">
              <a:ln>
                <a:noFill/>
              </a:ln>
              <a:effectLst/>
              <a:latin typeface="Arial" panose="020B0604020202020204" pitchFamily="34" charset="0"/>
              <a:ea typeface="-apple-system"/>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2400" b="0" i="0" u="none" strike="noStrike" cap="none" normalizeH="0" baseline="0" dirty="0">
                <a:ln>
                  <a:noFill/>
                </a:ln>
                <a:effectLst/>
                <a:latin typeface="Arial" panose="020B0604020202020204" pitchFamily="34" charset="0"/>
                <a:ea typeface="-apple-system"/>
              </a:rPr>
              <a:t>其他结点取值某种状态的概率。比如假设上图中</a:t>
            </a:r>
            <a:endParaRPr kumimoji="0" lang="en-US" altLang="zh-CN" sz="2400" b="0" i="0" u="none" strike="noStrike" cap="none" normalizeH="0" baseline="0" dirty="0">
              <a:ln>
                <a:noFill/>
              </a:ln>
              <a:effectLst/>
              <a:latin typeface="Arial" panose="020B0604020202020204" pitchFamily="34" charset="0"/>
              <a:ea typeface="-apple-system"/>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2400" b="0" i="0" u="none" strike="noStrike" cap="none" normalizeH="0" baseline="0" dirty="0">
                <a:ln>
                  <a:noFill/>
                </a:ln>
                <a:effectLst/>
                <a:latin typeface="Arial" panose="020B0604020202020204" pitchFamily="34" charset="0"/>
                <a:ea typeface="-apple-system"/>
              </a:rPr>
              <a:t>已知b=</a:t>
            </a:r>
            <a:r>
              <a:rPr kumimoji="0" lang="zh-CN" altLang="zh-CN" sz="2400" b="0" i="0" u="none" strike="noStrike" cap="none" normalizeH="0" baseline="0" dirty="0">
                <a:ln>
                  <a:noFill/>
                </a:ln>
                <a:effectLst/>
                <a:latin typeface="Arial" panose="020B0604020202020204" pitchFamily="34" charset="0"/>
                <a:ea typeface="MathJax_Math-italic"/>
              </a:rPr>
              <a:t>B</a:t>
            </a:r>
            <a:r>
              <a:rPr kumimoji="0" lang="zh-CN" altLang="zh-CN" sz="2400" b="0" i="0" u="none" strike="noStrike" cap="none" normalizeH="0" baseline="0" dirty="0">
                <a:ln>
                  <a:noFill/>
                </a:ln>
                <a:effectLst/>
                <a:latin typeface="Arial" panose="020B0604020202020204" pitchFamily="34" charset="0"/>
                <a:ea typeface="MathJax_Main"/>
              </a:rPr>
              <a:t>1</a:t>
            </a:r>
            <a:r>
              <a:rPr kumimoji="0" lang="zh-CN" altLang="zh-CN" sz="2400" b="0" i="0" u="none" strike="noStrike" cap="none" normalizeH="0" baseline="0" dirty="0">
                <a:ln>
                  <a:noFill/>
                </a:ln>
                <a:effectLst/>
                <a:latin typeface="Arial" panose="020B0604020202020204" pitchFamily="34" charset="0"/>
                <a:ea typeface="-apple-system"/>
              </a:rPr>
              <a:t>，问c=</a:t>
            </a:r>
            <a:r>
              <a:rPr kumimoji="0" lang="zh-CN" altLang="zh-CN" sz="2400" b="0" i="0" u="none" strike="noStrike" cap="none" normalizeH="0" baseline="0" dirty="0">
                <a:ln>
                  <a:noFill/>
                </a:ln>
                <a:effectLst/>
                <a:latin typeface="Arial" panose="020B0604020202020204" pitchFamily="34" charset="0"/>
                <a:ea typeface="MathJax_Math-italic"/>
              </a:rPr>
              <a:t>C</a:t>
            </a:r>
            <a:r>
              <a:rPr kumimoji="0" lang="zh-CN" altLang="zh-CN" sz="2400" b="0" i="0" u="none" strike="noStrike" cap="none" normalizeH="0" baseline="0" dirty="0">
                <a:ln>
                  <a:noFill/>
                </a:ln>
                <a:effectLst/>
                <a:latin typeface="Arial" panose="020B0604020202020204" pitchFamily="34" charset="0"/>
                <a:ea typeface="MathJax_Main"/>
              </a:rPr>
              <a:t>2</a:t>
            </a:r>
            <a:r>
              <a:rPr kumimoji="0" lang="zh-CN" altLang="zh-CN" sz="2400" b="0" i="0" u="none" strike="noStrike" cap="none" normalizeH="0" baseline="0" dirty="0">
                <a:ln>
                  <a:noFill/>
                </a:ln>
                <a:effectLst/>
                <a:latin typeface="Arial" panose="020B0604020202020204" pitchFamily="34" charset="0"/>
                <a:ea typeface="-apple-system"/>
              </a:rPr>
              <a:t>的概率即P(C2</a:t>
            </a:r>
            <a:r>
              <a:rPr kumimoji="0" lang="en-US" altLang="zh-CN" sz="2400" b="0" i="0" u="none" strike="noStrike" cap="none" normalizeH="0" baseline="0" dirty="0">
                <a:ln>
                  <a:noFill/>
                </a:ln>
                <a:effectLst/>
                <a:latin typeface="Arial" panose="020B0604020202020204" pitchFamily="34" charset="0"/>
                <a:ea typeface="-apple-system"/>
              </a:rPr>
              <a:t>|</a:t>
            </a:r>
            <a:r>
              <a:rPr kumimoji="0" lang="zh-CN" altLang="zh-CN" sz="2400" b="0" i="0" u="none" strike="noStrike" cap="none" normalizeH="0" baseline="0" dirty="0">
                <a:ln>
                  <a:noFill/>
                </a:ln>
                <a:effectLst/>
                <a:latin typeface="Arial" panose="020B0604020202020204" pitchFamily="34" charset="0"/>
                <a:ea typeface="-apple-system"/>
              </a:rPr>
              <a:t>B1)是多少？ </a:t>
            </a:r>
            <a:r>
              <a:rPr kumimoji="0" lang="zh-CN" altLang="zh-CN" sz="2400" b="0" i="0" u="none" strike="noStrike" cap="none" normalizeH="0" baseline="0" dirty="0">
                <a:ln>
                  <a:noFill/>
                </a:ln>
                <a:effectLst/>
                <a:latin typeface="Arial" panose="020B0604020202020204" pitchFamily="34" charset="0"/>
              </a:rPr>
              <a:t> </a:t>
            </a:r>
          </a:p>
        </p:txBody>
      </p:sp>
    </p:spTree>
    <p:extLst>
      <p:ext uri="{BB962C8B-B14F-4D97-AF65-F5344CB8AC3E}">
        <p14:creationId xmlns:p14="http://schemas.microsoft.com/office/powerpoint/2010/main" val="2576765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E62F77-2D6B-6CA1-95E2-A574CA3AFEE9}"/>
              </a:ext>
            </a:extLst>
          </p:cNvPr>
          <p:cNvSpPr>
            <a:spLocks noGrp="1"/>
          </p:cNvSpPr>
          <p:nvPr>
            <p:ph type="title"/>
          </p:nvPr>
        </p:nvSpPr>
        <p:spPr/>
        <p:txBody>
          <a:bodyPr/>
          <a:lstStyle/>
          <a:p>
            <a:r>
              <a:rPr lang="zh-CN" altLang="en-US" dirty="0"/>
              <a:t>举个例子</a:t>
            </a:r>
          </a:p>
        </p:txBody>
      </p:sp>
      <p:pic>
        <p:nvPicPr>
          <p:cNvPr id="4" name="图片 3">
            <a:extLst>
              <a:ext uri="{FF2B5EF4-FFF2-40B4-BE49-F238E27FC236}">
                <a16:creationId xmlns:a16="http://schemas.microsoft.com/office/drawing/2014/main" id="{BA5619F3-567D-1338-37E5-D144646EB1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909762"/>
            <a:ext cx="6858000" cy="3038475"/>
          </a:xfrm>
          <a:prstGeom prst="rect">
            <a:avLst/>
          </a:prstGeom>
        </p:spPr>
      </p:pic>
      <p:sp>
        <p:nvSpPr>
          <p:cNvPr id="6" name="文本框 5">
            <a:extLst>
              <a:ext uri="{FF2B5EF4-FFF2-40B4-BE49-F238E27FC236}">
                <a16:creationId xmlns:a16="http://schemas.microsoft.com/office/drawing/2014/main" id="{B98C6BF6-E3A7-9DE0-BCE9-9DA5ECEDA364}"/>
              </a:ext>
            </a:extLst>
          </p:cNvPr>
          <p:cNvSpPr txBox="1"/>
          <p:nvPr/>
        </p:nvSpPr>
        <p:spPr>
          <a:xfrm>
            <a:off x="406400" y="1070570"/>
            <a:ext cx="7886700" cy="1015663"/>
          </a:xfrm>
          <a:prstGeom prst="rect">
            <a:avLst/>
          </a:prstGeom>
          <a:noFill/>
        </p:spPr>
        <p:txBody>
          <a:bodyPr wrap="square">
            <a:spAutoFit/>
          </a:bodyPr>
          <a:lstStyle/>
          <a:p>
            <a:pPr algn="l"/>
            <a:r>
              <a:rPr lang="zh-CN" altLang="en-US" sz="2000" b="0" i="0" dirty="0">
                <a:solidFill>
                  <a:srgbClr val="121212"/>
                </a:solidFill>
                <a:effectLst/>
                <a:latin typeface="方正粗黑宋简体" panose="02000000000000000000" pitchFamily="2" charset="-122"/>
                <a:ea typeface="方正粗黑宋简体" panose="02000000000000000000" pitchFamily="2" charset="-122"/>
              </a:rPr>
              <a:t>给出下面这个关系图，图中共有</a:t>
            </a:r>
            <a:r>
              <a:rPr lang="en-US" altLang="zh-CN" sz="2000" b="0" i="0" dirty="0">
                <a:solidFill>
                  <a:srgbClr val="121212"/>
                </a:solidFill>
                <a:effectLst/>
                <a:latin typeface="方正粗黑宋简体" panose="02000000000000000000" pitchFamily="2" charset="-122"/>
                <a:ea typeface="方正粗黑宋简体" panose="02000000000000000000" pitchFamily="2" charset="-122"/>
              </a:rPr>
              <a:t>4</a:t>
            </a:r>
            <a:r>
              <a:rPr lang="zh-CN" altLang="en-US" sz="2000" b="0" i="0" dirty="0">
                <a:solidFill>
                  <a:srgbClr val="121212"/>
                </a:solidFill>
                <a:effectLst/>
                <a:latin typeface="方正粗黑宋简体" panose="02000000000000000000" pitchFamily="2" charset="-122"/>
                <a:ea typeface="方正粗黑宋简体" panose="02000000000000000000" pitchFamily="2" charset="-122"/>
              </a:rPr>
              <a:t>个事件：下雨、洗车、地湿、滑倒</a:t>
            </a:r>
          </a:p>
          <a:p>
            <a:pPr algn="l"/>
            <a:endParaRPr lang="en-US" altLang="zh-CN" sz="2000" b="0" i="0" dirty="0">
              <a:solidFill>
                <a:srgbClr val="121212"/>
              </a:solidFill>
              <a:effectLst/>
              <a:latin typeface="方正粗黑宋简体" panose="02000000000000000000" pitchFamily="2" charset="-122"/>
              <a:ea typeface="方正粗黑宋简体" panose="02000000000000000000" pitchFamily="2" charset="-122"/>
            </a:endParaRPr>
          </a:p>
          <a:p>
            <a:pPr algn="l"/>
            <a:r>
              <a:rPr lang="zh-CN" altLang="en-US" sz="2000" b="0" i="0" dirty="0">
                <a:solidFill>
                  <a:schemeClr val="accent6">
                    <a:lumMod val="90000"/>
                    <a:lumOff val="10000"/>
                  </a:schemeClr>
                </a:solidFill>
                <a:effectLst/>
                <a:latin typeface="方正粗黑宋简体" panose="02000000000000000000" pitchFamily="2" charset="-122"/>
                <a:ea typeface="方正粗黑宋简体" panose="02000000000000000000" pitchFamily="2" charset="-122"/>
              </a:rPr>
              <a:t>求</a:t>
            </a:r>
            <a:r>
              <a:rPr lang="en-US" altLang="zh-CN" sz="2000" b="0" i="0" dirty="0">
                <a:solidFill>
                  <a:schemeClr val="accent6">
                    <a:lumMod val="90000"/>
                    <a:lumOff val="10000"/>
                  </a:schemeClr>
                </a:solidFill>
                <a:effectLst/>
                <a:latin typeface="方正粗黑宋简体" panose="02000000000000000000" pitchFamily="2" charset="-122"/>
                <a:ea typeface="方正粗黑宋简体" panose="02000000000000000000" pitchFamily="2" charset="-122"/>
              </a:rPr>
              <a:t>P(</a:t>
            </a:r>
            <a:r>
              <a:rPr lang="zh-CN" altLang="en-US" sz="2000" b="0" i="0" dirty="0">
                <a:solidFill>
                  <a:schemeClr val="accent6">
                    <a:lumMod val="90000"/>
                    <a:lumOff val="10000"/>
                  </a:schemeClr>
                </a:solidFill>
                <a:effectLst/>
                <a:latin typeface="方正粗黑宋简体" panose="02000000000000000000" pitchFamily="2" charset="-122"/>
                <a:ea typeface="方正粗黑宋简体" panose="02000000000000000000" pitchFamily="2" charset="-122"/>
              </a:rPr>
              <a:t>下雨</a:t>
            </a:r>
            <a:r>
              <a:rPr lang="en-US" altLang="zh-CN" sz="2000" b="0" i="0" dirty="0">
                <a:solidFill>
                  <a:schemeClr val="accent6">
                    <a:lumMod val="90000"/>
                    <a:lumOff val="10000"/>
                  </a:schemeClr>
                </a:solidFill>
                <a:effectLst/>
                <a:latin typeface="方正粗黑宋简体" panose="02000000000000000000" pitchFamily="2" charset="-122"/>
                <a:ea typeface="方正粗黑宋简体" panose="02000000000000000000" pitchFamily="2" charset="-122"/>
              </a:rPr>
              <a:t>,</a:t>
            </a:r>
            <a:r>
              <a:rPr lang="zh-CN" altLang="en-US" sz="2000" b="0" i="0" dirty="0">
                <a:solidFill>
                  <a:schemeClr val="accent6">
                    <a:lumMod val="90000"/>
                    <a:lumOff val="10000"/>
                  </a:schemeClr>
                </a:solidFill>
                <a:effectLst/>
                <a:latin typeface="方正粗黑宋简体" panose="02000000000000000000" pitchFamily="2" charset="-122"/>
                <a:ea typeface="方正粗黑宋简体" panose="02000000000000000000" pitchFamily="2" charset="-122"/>
              </a:rPr>
              <a:t>洗车</a:t>
            </a:r>
            <a:r>
              <a:rPr lang="en-US" altLang="zh-CN" sz="2000" b="0" i="0" dirty="0">
                <a:solidFill>
                  <a:schemeClr val="accent6">
                    <a:lumMod val="90000"/>
                    <a:lumOff val="10000"/>
                  </a:schemeClr>
                </a:solidFill>
                <a:effectLst/>
                <a:latin typeface="方正粗黑宋简体" panose="02000000000000000000" pitchFamily="2" charset="-122"/>
                <a:ea typeface="方正粗黑宋简体" panose="02000000000000000000" pitchFamily="2" charset="-122"/>
              </a:rPr>
              <a:t>,</a:t>
            </a:r>
            <a:r>
              <a:rPr lang="zh-CN" altLang="en-US" sz="2000" b="0" i="0" dirty="0">
                <a:solidFill>
                  <a:schemeClr val="accent6">
                    <a:lumMod val="90000"/>
                    <a:lumOff val="10000"/>
                  </a:schemeClr>
                </a:solidFill>
                <a:effectLst/>
                <a:latin typeface="方正粗黑宋简体" panose="02000000000000000000" pitchFamily="2" charset="-122"/>
                <a:ea typeface="方正粗黑宋简体" panose="02000000000000000000" pitchFamily="2" charset="-122"/>
              </a:rPr>
              <a:t>地湿</a:t>
            </a:r>
            <a:r>
              <a:rPr lang="en-US" altLang="zh-CN" sz="2000" b="0" i="0" dirty="0">
                <a:solidFill>
                  <a:schemeClr val="accent6">
                    <a:lumMod val="90000"/>
                    <a:lumOff val="10000"/>
                  </a:schemeClr>
                </a:solidFill>
                <a:effectLst/>
                <a:latin typeface="方正粗黑宋简体" panose="02000000000000000000" pitchFamily="2" charset="-122"/>
                <a:ea typeface="方正粗黑宋简体" panose="02000000000000000000" pitchFamily="2" charset="-122"/>
              </a:rPr>
              <a:t>,</a:t>
            </a:r>
            <a:r>
              <a:rPr lang="zh-CN" altLang="en-US" sz="2000" b="0" i="0" dirty="0">
                <a:solidFill>
                  <a:schemeClr val="accent6">
                    <a:lumMod val="90000"/>
                    <a:lumOff val="10000"/>
                  </a:schemeClr>
                </a:solidFill>
                <a:effectLst/>
                <a:latin typeface="方正粗黑宋简体" panose="02000000000000000000" pitchFamily="2" charset="-122"/>
                <a:ea typeface="方正粗黑宋简体" panose="02000000000000000000" pitchFamily="2" charset="-122"/>
              </a:rPr>
              <a:t>滑倒</a:t>
            </a:r>
            <a:r>
              <a:rPr lang="en-US" altLang="zh-CN" sz="2000" b="0" i="0" dirty="0">
                <a:solidFill>
                  <a:schemeClr val="accent6">
                    <a:lumMod val="90000"/>
                    <a:lumOff val="10000"/>
                  </a:schemeClr>
                </a:solidFill>
                <a:effectLst/>
                <a:latin typeface="方正粗黑宋简体" panose="02000000000000000000" pitchFamily="2" charset="-122"/>
                <a:ea typeface="方正粗黑宋简体" panose="02000000000000000000" pitchFamily="2" charset="-122"/>
              </a:rPr>
              <a:t>)=?</a:t>
            </a:r>
          </a:p>
        </p:txBody>
      </p:sp>
      <p:sp>
        <p:nvSpPr>
          <p:cNvPr id="8" name="文本框 7">
            <a:extLst>
              <a:ext uri="{FF2B5EF4-FFF2-40B4-BE49-F238E27FC236}">
                <a16:creationId xmlns:a16="http://schemas.microsoft.com/office/drawing/2014/main" id="{7148426E-A31C-977A-226A-2D1628BD45BB}"/>
              </a:ext>
            </a:extLst>
          </p:cNvPr>
          <p:cNvSpPr txBox="1"/>
          <p:nvPr/>
        </p:nvSpPr>
        <p:spPr>
          <a:xfrm>
            <a:off x="406400" y="5114328"/>
            <a:ext cx="8001000" cy="923330"/>
          </a:xfrm>
          <a:prstGeom prst="rect">
            <a:avLst/>
          </a:prstGeom>
          <a:noFill/>
        </p:spPr>
        <p:txBody>
          <a:bodyPr wrap="square">
            <a:spAutoFit/>
          </a:bodyPr>
          <a:lstStyle/>
          <a:p>
            <a:pPr algn="l"/>
            <a:r>
              <a:rPr lang="zh-CN" altLang="en-US" b="0" i="0" dirty="0">
                <a:solidFill>
                  <a:srgbClr val="121212"/>
                </a:solidFill>
                <a:effectLst/>
                <a:latin typeface="方正粗黑宋简体" panose="02000000000000000000" pitchFamily="2" charset="-122"/>
                <a:ea typeface="方正粗黑宋简体" panose="02000000000000000000" pitchFamily="2" charset="-122"/>
              </a:rPr>
              <a:t>根据独立事件联合发生的概率公式得到：</a:t>
            </a:r>
            <a:endParaRPr lang="en-US" altLang="zh-CN" b="0" i="0" dirty="0">
              <a:solidFill>
                <a:srgbClr val="121212"/>
              </a:solidFill>
              <a:effectLst/>
              <a:latin typeface="方正粗黑宋简体" panose="02000000000000000000" pitchFamily="2" charset="-122"/>
              <a:ea typeface="方正粗黑宋简体" panose="02000000000000000000" pitchFamily="2" charset="-122"/>
            </a:endParaRPr>
          </a:p>
          <a:p>
            <a:pPr algn="l"/>
            <a:endParaRPr lang="zh-CN" altLang="en-US" b="0" i="0" dirty="0">
              <a:solidFill>
                <a:srgbClr val="121212"/>
              </a:solidFill>
              <a:effectLst/>
              <a:latin typeface="方正粗黑宋简体" panose="02000000000000000000" pitchFamily="2" charset="-122"/>
              <a:ea typeface="方正粗黑宋简体" panose="02000000000000000000" pitchFamily="2" charset="-122"/>
            </a:endParaRPr>
          </a:p>
          <a:p>
            <a:pPr algn="l"/>
            <a:r>
              <a:rPr lang="en-US" altLang="zh-CN" b="0" i="0" dirty="0">
                <a:solidFill>
                  <a:srgbClr val="C00000"/>
                </a:solidFill>
                <a:effectLst/>
                <a:latin typeface="方正粗黑宋简体" panose="02000000000000000000" pitchFamily="2" charset="-122"/>
                <a:ea typeface="方正粗黑宋简体" panose="02000000000000000000" pitchFamily="2" charset="-122"/>
              </a:rPr>
              <a:t>P(</a:t>
            </a:r>
            <a:r>
              <a:rPr lang="zh-CN" altLang="en-US" b="0" i="0" dirty="0">
                <a:solidFill>
                  <a:srgbClr val="C00000"/>
                </a:solidFill>
                <a:effectLst/>
                <a:latin typeface="方正粗黑宋简体" panose="02000000000000000000" pitchFamily="2" charset="-122"/>
                <a:ea typeface="方正粗黑宋简体" panose="02000000000000000000" pitchFamily="2" charset="-122"/>
              </a:rPr>
              <a:t>下雨</a:t>
            </a:r>
            <a:r>
              <a:rPr lang="en-US" altLang="zh-CN" b="0" i="0" dirty="0">
                <a:solidFill>
                  <a:srgbClr val="C00000"/>
                </a:solidFill>
                <a:effectLst/>
                <a:latin typeface="方正粗黑宋简体" panose="02000000000000000000" pitchFamily="2" charset="-122"/>
                <a:ea typeface="方正粗黑宋简体" panose="02000000000000000000" pitchFamily="2" charset="-122"/>
              </a:rPr>
              <a:t>,</a:t>
            </a:r>
            <a:r>
              <a:rPr lang="zh-CN" altLang="en-US" b="0" i="0" dirty="0">
                <a:solidFill>
                  <a:srgbClr val="C00000"/>
                </a:solidFill>
                <a:effectLst/>
                <a:latin typeface="方正粗黑宋简体" panose="02000000000000000000" pitchFamily="2" charset="-122"/>
                <a:ea typeface="方正粗黑宋简体" panose="02000000000000000000" pitchFamily="2" charset="-122"/>
              </a:rPr>
              <a:t>洗车</a:t>
            </a:r>
            <a:r>
              <a:rPr lang="en-US" altLang="zh-CN" b="0" i="0" dirty="0">
                <a:solidFill>
                  <a:srgbClr val="C00000"/>
                </a:solidFill>
                <a:effectLst/>
                <a:latin typeface="方正粗黑宋简体" panose="02000000000000000000" pitchFamily="2" charset="-122"/>
                <a:ea typeface="方正粗黑宋简体" panose="02000000000000000000" pitchFamily="2" charset="-122"/>
              </a:rPr>
              <a:t>,</a:t>
            </a:r>
            <a:r>
              <a:rPr lang="zh-CN" altLang="en-US" b="0" i="0" dirty="0">
                <a:solidFill>
                  <a:srgbClr val="C00000"/>
                </a:solidFill>
                <a:effectLst/>
                <a:latin typeface="方正粗黑宋简体" panose="02000000000000000000" pitchFamily="2" charset="-122"/>
                <a:ea typeface="方正粗黑宋简体" panose="02000000000000000000" pitchFamily="2" charset="-122"/>
              </a:rPr>
              <a:t>地湿</a:t>
            </a:r>
            <a:r>
              <a:rPr lang="en-US" altLang="zh-CN" b="0" i="0" dirty="0">
                <a:solidFill>
                  <a:srgbClr val="C00000"/>
                </a:solidFill>
                <a:effectLst/>
                <a:latin typeface="方正粗黑宋简体" panose="02000000000000000000" pitchFamily="2" charset="-122"/>
                <a:ea typeface="方正粗黑宋简体" panose="02000000000000000000" pitchFamily="2" charset="-122"/>
              </a:rPr>
              <a:t>,</a:t>
            </a:r>
            <a:r>
              <a:rPr lang="zh-CN" altLang="en-US" b="0" i="0" dirty="0">
                <a:solidFill>
                  <a:srgbClr val="C00000"/>
                </a:solidFill>
                <a:effectLst/>
                <a:latin typeface="方正粗黑宋简体" panose="02000000000000000000" pitchFamily="2" charset="-122"/>
                <a:ea typeface="方正粗黑宋简体" panose="02000000000000000000" pitchFamily="2" charset="-122"/>
              </a:rPr>
              <a:t>滑倒</a:t>
            </a:r>
            <a:r>
              <a:rPr lang="en-US" altLang="zh-CN" b="0" i="0" dirty="0">
                <a:solidFill>
                  <a:srgbClr val="C00000"/>
                </a:solidFill>
                <a:effectLst/>
                <a:latin typeface="方正粗黑宋简体" panose="02000000000000000000" pitchFamily="2" charset="-122"/>
                <a:ea typeface="方正粗黑宋简体" panose="02000000000000000000" pitchFamily="2" charset="-122"/>
              </a:rPr>
              <a:t>)=P(</a:t>
            </a:r>
            <a:r>
              <a:rPr lang="zh-CN" altLang="en-US" b="0" i="0" dirty="0">
                <a:solidFill>
                  <a:srgbClr val="C00000"/>
                </a:solidFill>
                <a:effectLst/>
                <a:latin typeface="方正粗黑宋简体" panose="02000000000000000000" pitchFamily="2" charset="-122"/>
                <a:ea typeface="方正粗黑宋简体" panose="02000000000000000000" pitchFamily="2" charset="-122"/>
              </a:rPr>
              <a:t>下雨</a:t>
            </a:r>
            <a:r>
              <a:rPr lang="en-US" altLang="zh-CN" b="0" i="0" dirty="0">
                <a:solidFill>
                  <a:srgbClr val="C00000"/>
                </a:solidFill>
                <a:effectLst/>
                <a:latin typeface="方正粗黑宋简体" panose="02000000000000000000" pitchFamily="2" charset="-122"/>
                <a:ea typeface="方正粗黑宋简体" panose="02000000000000000000" pitchFamily="2" charset="-122"/>
              </a:rPr>
              <a:t>)*P(</a:t>
            </a:r>
            <a:r>
              <a:rPr lang="zh-CN" altLang="en-US" b="0" i="0" dirty="0">
                <a:solidFill>
                  <a:srgbClr val="C00000"/>
                </a:solidFill>
                <a:effectLst/>
                <a:latin typeface="方正粗黑宋简体" panose="02000000000000000000" pitchFamily="2" charset="-122"/>
                <a:ea typeface="方正粗黑宋简体" panose="02000000000000000000" pitchFamily="2" charset="-122"/>
              </a:rPr>
              <a:t>洗车</a:t>
            </a:r>
            <a:r>
              <a:rPr lang="en-US" altLang="zh-CN" b="0" i="0" dirty="0">
                <a:solidFill>
                  <a:srgbClr val="C00000"/>
                </a:solidFill>
                <a:effectLst/>
                <a:latin typeface="方正粗黑宋简体" panose="02000000000000000000" pitchFamily="2" charset="-122"/>
                <a:ea typeface="方正粗黑宋简体" panose="02000000000000000000" pitchFamily="2" charset="-122"/>
              </a:rPr>
              <a:t>)*P(</a:t>
            </a:r>
            <a:r>
              <a:rPr lang="zh-CN" altLang="en-US" b="0" i="0" dirty="0">
                <a:solidFill>
                  <a:srgbClr val="C00000"/>
                </a:solidFill>
                <a:effectLst/>
                <a:latin typeface="方正粗黑宋简体" panose="02000000000000000000" pitchFamily="2" charset="-122"/>
                <a:ea typeface="方正粗黑宋简体" panose="02000000000000000000" pitchFamily="2" charset="-122"/>
              </a:rPr>
              <a:t>地湿</a:t>
            </a:r>
            <a:r>
              <a:rPr lang="en-US" altLang="zh-CN" b="0" i="0" dirty="0">
                <a:solidFill>
                  <a:srgbClr val="C00000"/>
                </a:solidFill>
                <a:effectLst/>
                <a:latin typeface="方正粗黑宋简体" panose="02000000000000000000" pitchFamily="2" charset="-122"/>
                <a:ea typeface="方正粗黑宋简体" panose="02000000000000000000" pitchFamily="2" charset="-122"/>
              </a:rPr>
              <a:t>|</a:t>
            </a:r>
            <a:r>
              <a:rPr lang="zh-CN" altLang="en-US" b="0" i="0" dirty="0">
                <a:solidFill>
                  <a:srgbClr val="C00000"/>
                </a:solidFill>
                <a:effectLst/>
                <a:latin typeface="方正粗黑宋简体" panose="02000000000000000000" pitchFamily="2" charset="-122"/>
                <a:ea typeface="方正粗黑宋简体" panose="02000000000000000000" pitchFamily="2" charset="-122"/>
              </a:rPr>
              <a:t>下雨</a:t>
            </a:r>
            <a:r>
              <a:rPr lang="en-US" altLang="zh-CN" b="0" i="0" dirty="0">
                <a:solidFill>
                  <a:srgbClr val="C00000"/>
                </a:solidFill>
                <a:effectLst/>
                <a:latin typeface="方正粗黑宋简体" panose="02000000000000000000" pitchFamily="2" charset="-122"/>
                <a:ea typeface="方正粗黑宋简体" panose="02000000000000000000" pitchFamily="2" charset="-122"/>
              </a:rPr>
              <a:t>,</a:t>
            </a:r>
            <a:r>
              <a:rPr lang="zh-CN" altLang="en-US" b="0" i="0" dirty="0">
                <a:solidFill>
                  <a:srgbClr val="C00000"/>
                </a:solidFill>
                <a:effectLst/>
                <a:latin typeface="方正粗黑宋简体" panose="02000000000000000000" pitchFamily="2" charset="-122"/>
                <a:ea typeface="方正粗黑宋简体" panose="02000000000000000000" pitchFamily="2" charset="-122"/>
              </a:rPr>
              <a:t>洗车</a:t>
            </a:r>
            <a:r>
              <a:rPr lang="en-US" altLang="zh-CN" b="0" i="0" dirty="0">
                <a:solidFill>
                  <a:srgbClr val="C00000"/>
                </a:solidFill>
                <a:effectLst/>
                <a:latin typeface="方正粗黑宋简体" panose="02000000000000000000" pitchFamily="2" charset="-122"/>
                <a:ea typeface="方正粗黑宋简体" panose="02000000000000000000" pitchFamily="2" charset="-122"/>
              </a:rPr>
              <a:t>)*P(</a:t>
            </a:r>
            <a:r>
              <a:rPr lang="zh-CN" altLang="en-US" b="0" i="0" dirty="0">
                <a:solidFill>
                  <a:srgbClr val="C00000"/>
                </a:solidFill>
                <a:effectLst/>
                <a:latin typeface="方正粗黑宋简体" panose="02000000000000000000" pitchFamily="2" charset="-122"/>
                <a:ea typeface="方正粗黑宋简体" panose="02000000000000000000" pitchFamily="2" charset="-122"/>
              </a:rPr>
              <a:t>滑倒</a:t>
            </a:r>
            <a:r>
              <a:rPr lang="en-US" altLang="zh-CN" b="0" i="0" dirty="0">
                <a:solidFill>
                  <a:srgbClr val="C00000"/>
                </a:solidFill>
                <a:effectLst/>
                <a:latin typeface="方正粗黑宋简体" panose="02000000000000000000" pitchFamily="2" charset="-122"/>
                <a:ea typeface="方正粗黑宋简体" panose="02000000000000000000" pitchFamily="2" charset="-122"/>
              </a:rPr>
              <a:t>|</a:t>
            </a:r>
            <a:r>
              <a:rPr lang="zh-CN" altLang="en-US" b="0" i="0" dirty="0">
                <a:solidFill>
                  <a:srgbClr val="C00000"/>
                </a:solidFill>
                <a:effectLst/>
                <a:latin typeface="方正粗黑宋简体" panose="02000000000000000000" pitchFamily="2" charset="-122"/>
                <a:ea typeface="方正粗黑宋简体" panose="02000000000000000000" pitchFamily="2" charset="-122"/>
              </a:rPr>
              <a:t>地湿</a:t>
            </a:r>
            <a:r>
              <a:rPr lang="en-US" altLang="zh-CN" b="0" i="0" dirty="0">
                <a:solidFill>
                  <a:srgbClr val="C00000"/>
                </a:solidFill>
                <a:effectLst/>
                <a:latin typeface="方正粗黑宋简体" panose="02000000000000000000" pitchFamily="2" charset="-122"/>
                <a:ea typeface="方正粗黑宋简体" panose="02000000000000000000" pitchFamily="2" charset="-122"/>
              </a:rPr>
              <a:t>)</a:t>
            </a:r>
          </a:p>
        </p:txBody>
      </p:sp>
    </p:spTree>
    <p:extLst>
      <p:ext uri="{BB962C8B-B14F-4D97-AF65-F5344CB8AC3E}">
        <p14:creationId xmlns:p14="http://schemas.microsoft.com/office/powerpoint/2010/main" val="10202841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6556DB-5830-D874-6D2F-0DC54577BCDE}"/>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id="{2C2DEAAA-C2FD-ADA6-7F18-9461BE9911B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260350" y="73027"/>
            <a:ext cx="6858000" cy="3038475"/>
          </a:xfrm>
          <a:prstGeom prst="rect">
            <a:avLst/>
          </a:prstGeom>
        </p:spPr>
      </p:pic>
      <p:sp>
        <p:nvSpPr>
          <p:cNvPr id="6" name="文本框 5">
            <a:extLst>
              <a:ext uri="{FF2B5EF4-FFF2-40B4-BE49-F238E27FC236}">
                <a16:creationId xmlns:a16="http://schemas.microsoft.com/office/drawing/2014/main" id="{D812D181-F5E0-F9B0-A9A8-310CB2E3AC86}"/>
              </a:ext>
            </a:extLst>
          </p:cNvPr>
          <p:cNvSpPr txBox="1"/>
          <p:nvPr/>
        </p:nvSpPr>
        <p:spPr>
          <a:xfrm>
            <a:off x="406400" y="3782535"/>
            <a:ext cx="8089900" cy="1938992"/>
          </a:xfrm>
          <a:prstGeom prst="rect">
            <a:avLst/>
          </a:prstGeom>
          <a:noFill/>
        </p:spPr>
        <p:txBody>
          <a:bodyPr wrap="square">
            <a:spAutoFit/>
          </a:bodyPr>
          <a:lstStyle/>
          <a:p>
            <a:pPr algn="l"/>
            <a:r>
              <a:rPr lang="zh-CN" altLang="en-US" sz="2000" b="0" i="0" dirty="0">
                <a:solidFill>
                  <a:srgbClr val="121212"/>
                </a:solidFill>
                <a:effectLst/>
                <a:latin typeface="方正粗黑宋简体" panose="02000000000000000000" pitchFamily="2" charset="-122"/>
                <a:ea typeface="方正粗黑宋简体" panose="02000000000000000000" pitchFamily="2" charset="-122"/>
              </a:rPr>
              <a:t>假设每个事件都有两种状态：</a:t>
            </a:r>
            <a:r>
              <a:rPr lang="en-US" altLang="zh-CN" sz="2000" b="0" i="0" dirty="0">
                <a:solidFill>
                  <a:srgbClr val="121212"/>
                </a:solidFill>
                <a:effectLst/>
                <a:latin typeface="方正粗黑宋简体" panose="02000000000000000000" pitchFamily="2" charset="-122"/>
                <a:ea typeface="方正粗黑宋简体" panose="02000000000000000000" pitchFamily="2" charset="-122"/>
              </a:rPr>
              <a:t>0-</a:t>
            </a:r>
            <a:r>
              <a:rPr lang="zh-CN" altLang="en-US" sz="2000" b="0" i="0" dirty="0">
                <a:solidFill>
                  <a:srgbClr val="121212"/>
                </a:solidFill>
                <a:effectLst/>
                <a:latin typeface="方正粗黑宋简体" panose="02000000000000000000" pitchFamily="2" charset="-122"/>
                <a:ea typeface="方正粗黑宋简体" panose="02000000000000000000" pitchFamily="2" charset="-122"/>
              </a:rPr>
              <a:t>事件不发生，</a:t>
            </a:r>
            <a:r>
              <a:rPr lang="en-US" altLang="zh-CN" sz="2000" b="0" i="0" dirty="0">
                <a:solidFill>
                  <a:srgbClr val="121212"/>
                </a:solidFill>
                <a:effectLst/>
                <a:latin typeface="方正粗黑宋简体" panose="02000000000000000000" pitchFamily="2" charset="-122"/>
                <a:ea typeface="方正粗黑宋简体" panose="02000000000000000000" pitchFamily="2" charset="-122"/>
              </a:rPr>
              <a:t>1-</a:t>
            </a:r>
            <a:r>
              <a:rPr lang="zh-CN" altLang="en-US" sz="2000" b="0" i="0" dirty="0">
                <a:solidFill>
                  <a:srgbClr val="121212"/>
                </a:solidFill>
                <a:effectLst/>
                <a:latin typeface="方正粗黑宋简体" panose="02000000000000000000" pitchFamily="2" charset="-122"/>
                <a:ea typeface="方正粗黑宋简体" panose="02000000000000000000" pitchFamily="2" charset="-122"/>
              </a:rPr>
              <a:t>事件发生</a:t>
            </a:r>
            <a:endParaRPr lang="en-US" altLang="zh-CN" sz="2000" b="0" i="0" dirty="0">
              <a:solidFill>
                <a:srgbClr val="121212"/>
              </a:solidFill>
              <a:effectLst/>
              <a:latin typeface="方正粗黑宋简体" panose="02000000000000000000" pitchFamily="2" charset="-122"/>
              <a:ea typeface="方正粗黑宋简体" panose="02000000000000000000" pitchFamily="2" charset="-122"/>
            </a:endParaRPr>
          </a:p>
          <a:p>
            <a:pPr algn="l"/>
            <a:endParaRPr lang="zh-CN" altLang="en-US" sz="2000" b="0" i="0" dirty="0">
              <a:solidFill>
                <a:srgbClr val="121212"/>
              </a:solidFill>
              <a:effectLst/>
              <a:latin typeface="方正粗黑宋简体" panose="02000000000000000000" pitchFamily="2" charset="-122"/>
              <a:ea typeface="方正粗黑宋简体" panose="02000000000000000000" pitchFamily="2" charset="-122"/>
            </a:endParaRPr>
          </a:p>
          <a:p>
            <a:pPr algn="l"/>
            <a:r>
              <a:rPr lang="zh-CN" altLang="en-US" sz="2000" b="0" i="0" dirty="0">
                <a:solidFill>
                  <a:srgbClr val="121212"/>
                </a:solidFill>
                <a:effectLst/>
                <a:latin typeface="方正粗黑宋简体" panose="02000000000000000000" pitchFamily="2" charset="-122"/>
                <a:ea typeface="方正粗黑宋简体" panose="02000000000000000000" pitchFamily="2" charset="-122"/>
              </a:rPr>
              <a:t>现在，我们想要知道，没有下雨，且洗车了，且地湿了，且有人滑倒了的概率是多少？</a:t>
            </a:r>
            <a:endParaRPr lang="en-US" altLang="zh-CN" sz="2000" b="0" i="0" dirty="0">
              <a:solidFill>
                <a:srgbClr val="121212"/>
              </a:solidFill>
              <a:effectLst/>
              <a:latin typeface="方正粗黑宋简体" panose="02000000000000000000" pitchFamily="2" charset="-122"/>
              <a:ea typeface="方正粗黑宋简体" panose="02000000000000000000" pitchFamily="2" charset="-122"/>
            </a:endParaRPr>
          </a:p>
          <a:p>
            <a:pPr algn="l"/>
            <a:endParaRPr lang="zh-CN" altLang="en-US" sz="2000" b="0" i="0" dirty="0">
              <a:solidFill>
                <a:srgbClr val="121212"/>
              </a:solidFill>
              <a:effectLst/>
              <a:latin typeface="方正粗黑宋简体" panose="02000000000000000000" pitchFamily="2" charset="-122"/>
              <a:ea typeface="方正粗黑宋简体" panose="02000000000000000000" pitchFamily="2" charset="-122"/>
            </a:endParaRPr>
          </a:p>
          <a:p>
            <a:pPr algn="l"/>
            <a:r>
              <a:rPr lang="zh-CN" altLang="en-US" sz="2000" b="0" i="0" dirty="0">
                <a:solidFill>
                  <a:srgbClr val="121212"/>
                </a:solidFill>
                <a:effectLst/>
                <a:latin typeface="方正粗黑宋简体" panose="02000000000000000000" pitchFamily="2" charset="-122"/>
                <a:ea typeface="方正粗黑宋简体" panose="02000000000000000000" pitchFamily="2" charset="-122"/>
              </a:rPr>
              <a:t>即，</a:t>
            </a:r>
            <a:r>
              <a:rPr lang="en-US" altLang="zh-CN" sz="2000" b="0" i="0" dirty="0">
                <a:solidFill>
                  <a:srgbClr val="C00000"/>
                </a:solidFill>
                <a:effectLst/>
                <a:latin typeface="方正粗黑宋简体" panose="02000000000000000000" pitchFamily="2" charset="-122"/>
                <a:ea typeface="方正粗黑宋简体" panose="02000000000000000000" pitchFamily="2" charset="-122"/>
              </a:rPr>
              <a:t>P(</a:t>
            </a:r>
            <a:r>
              <a:rPr lang="zh-CN" altLang="en-US" sz="2000" b="0" i="0" dirty="0">
                <a:solidFill>
                  <a:srgbClr val="C00000"/>
                </a:solidFill>
                <a:effectLst/>
                <a:latin typeface="方正粗黑宋简体" panose="02000000000000000000" pitchFamily="2" charset="-122"/>
                <a:ea typeface="方正粗黑宋简体" panose="02000000000000000000" pitchFamily="2" charset="-122"/>
              </a:rPr>
              <a:t>下雨</a:t>
            </a:r>
            <a:r>
              <a:rPr lang="en-US" altLang="zh-CN" sz="2000" b="0" i="0" dirty="0">
                <a:solidFill>
                  <a:srgbClr val="C00000"/>
                </a:solidFill>
                <a:effectLst/>
                <a:latin typeface="方正粗黑宋简体" panose="02000000000000000000" pitchFamily="2" charset="-122"/>
                <a:ea typeface="方正粗黑宋简体" panose="02000000000000000000" pitchFamily="2" charset="-122"/>
              </a:rPr>
              <a:t>=0</a:t>
            </a:r>
            <a:r>
              <a:rPr lang="zh-CN" altLang="en-US" sz="2000" b="0" i="0" dirty="0">
                <a:solidFill>
                  <a:srgbClr val="C00000"/>
                </a:solidFill>
                <a:effectLst/>
                <a:latin typeface="方正粗黑宋简体" panose="02000000000000000000" pitchFamily="2" charset="-122"/>
                <a:ea typeface="方正粗黑宋简体" panose="02000000000000000000" pitchFamily="2" charset="-122"/>
              </a:rPr>
              <a:t>，洗车</a:t>
            </a:r>
            <a:r>
              <a:rPr lang="en-US" altLang="zh-CN" sz="2000" b="0" i="0" dirty="0">
                <a:solidFill>
                  <a:srgbClr val="C00000"/>
                </a:solidFill>
                <a:effectLst/>
                <a:latin typeface="方正粗黑宋简体" panose="02000000000000000000" pitchFamily="2" charset="-122"/>
                <a:ea typeface="方正粗黑宋简体" panose="02000000000000000000" pitchFamily="2" charset="-122"/>
              </a:rPr>
              <a:t>=1</a:t>
            </a:r>
            <a:r>
              <a:rPr lang="zh-CN" altLang="en-US" sz="2000" b="0" i="0" dirty="0">
                <a:solidFill>
                  <a:srgbClr val="C00000"/>
                </a:solidFill>
                <a:effectLst/>
                <a:latin typeface="方正粗黑宋简体" panose="02000000000000000000" pitchFamily="2" charset="-122"/>
                <a:ea typeface="方正粗黑宋简体" panose="02000000000000000000" pitchFamily="2" charset="-122"/>
              </a:rPr>
              <a:t>，地湿</a:t>
            </a:r>
            <a:r>
              <a:rPr lang="en-US" altLang="zh-CN" sz="2000" b="0" i="0" dirty="0">
                <a:solidFill>
                  <a:srgbClr val="C00000"/>
                </a:solidFill>
                <a:effectLst/>
                <a:latin typeface="方正粗黑宋简体" panose="02000000000000000000" pitchFamily="2" charset="-122"/>
                <a:ea typeface="方正粗黑宋简体" panose="02000000000000000000" pitchFamily="2" charset="-122"/>
              </a:rPr>
              <a:t>=1</a:t>
            </a:r>
            <a:r>
              <a:rPr lang="zh-CN" altLang="en-US" sz="2000" b="0" i="0" dirty="0">
                <a:solidFill>
                  <a:srgbClr val="C00000"/>
                </a:solidFill>
                <a:effectLst/>
                <a:latin typeface="方正粗黑宋简体" panose="02000000000000000000" pitchFamily="2" charset="-122"/>
                <a:ea typeface="方正粗黑宋简体" panose="02000000000000000000" pitchFamily="2" charset="-122"/>
              </a:rPr>
              <a:t>，滑倒</a:t>
            </a:r>
            <a:r>
              <a:rPr lang="en-US" altLang="zh-CN" sz="2000" b="0" i="0" dirty="0">
                <a:solidFill>
                  <a:srgbClr val="C00000"/>
                </a:solidFill>
                <a:effectLst/>
                <a:latin typeface="方正粗黑宋简体" panose="02000000000000000000" pitchFamily="2" charset="-122"/>
                <a:ea typeface="方正粗黑宋简体" panose="02000000000000000000" pitchFamily="2" charset="-122"/>
              </a:rPr>
              <a:t>=1)=</a:t>
            </a:r>
            <a:r>
              <a:rPr lang="zh-CN" altLang="en-US" sz="2000" b="0" i="0" dirty="0">
                <a:solidFill>
                  <a:srgbClr val="C00000"/>
                </a:solidFill>
                <a:effectLst/>
                <a:latin typeface="方正粗黑宋简体" panose="02000000000000000000" pitchFamily="2" charset="-122"/>
                <a:ea typeface="方正粗黑宋简体" panose="02000000000000000000" pitchFamily="2" charset="-122"/>
              </a:rPr>
              <a:t>？</a:t>
            </a:r>
          </a:p>
        </p:txBody>
      </p:sp>
    </p:spTree>
    <p:extLst>
      <p:ext uri="{BB962C8B-B14F-4D97-AF65-F5344CB8AC3E}">
        <p14:creationId xmlns:p14="http://schemas.microsoft.com/office/powerpoint/2010/main" val="22363635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1DBD99-4E96-E3E3-5FA6-72CEC88684F2}"/>
              </a:ext>
            </a:extLst>
          </p:cNvPr>
          <p:cNvSpPr>
            <a:spLocks noGrp="1"/>
          </p:cNvSpPr>
          <p:nvPr>
            <p:ph type="title"/>
          </p:nvPr>
        </p:nvSpPr>
        <p:spPr/>
        <p:txBody>
          <a:bodyPr/>
          <a:lstStyle/>
          <a:p>
            <a:endParaRPr lang="zh-CN" altLang="en-US"/>
          </a:p>
        </p:txBody>
      </p:sp>
      <p:sp>
        <p:nvSpPr>
          <p:cNvPr id="4" name="文本框 3">
            <a:extLst>
              <a:ext uri="{FF2B5EF4-FFF2-40B4-BE49-F238E27FC236}">
                <a16:creationId xmlns:a16="http://schemas.microsoft.com/office/drawing/2014/main" id="{9246F7CA-A95A-6240-CD8B-0C91E5D1734D}"/>
              </a:ext>
            </a:extLst>
          </p:cNvPr>
          <p:cNvSpPr txBox="1"/>
          <p:nvPr/>
        </p:nvSpPr>
        <p:spPr>
          <a:xfrm>
            <a:off x="396875" y="3908335"/>
            <a:ext cx="7613650" cy="1661993"/>
          </a:xfrm>
          <a:prstGeom prst="rect">
            <a:avLst/>
          </a:prstGeom>
          <a:noFill/>
        </p:spPr>
        <p:txBody>
          <a:bodyPr wrap="square">
            <a:spAutoFit/>
          </a:bodyPr>
          <a:lstStyle/>
          <a:p>
            <a:pPr algn="l"/>
            <a:r>
              <a:rPr lang="zh-CN" altLang="en-US" sz="2400" b="0" i="0" dirty="0">
                <a:solidFill>
                  <a:srgbClr val="121212"/>
                </a:solidFill>
                <a:effectLst/>
                <a:latin typeface="方正粗黑宋简体" panose="02000000000000000000" pitchFamily="2" charset="-122"/>
                <a:ea typeface="方正粗黑宋简体" panose="02000000000000000000" pitchFamily="2" charset="-122"/>
              </a:rPr>
              <a:t>根据贝叶斯网络，可以计算出：</a:t>
            </a:r>
            <a:endParaRPr lang="en-US" altLang="zh-CN" sz="2400" b="0" i="0" dirty="0">
              <a:solidFill>
                <a:srgbClr val="121212"/>
              </a:solidFill>
              <a:effectLst/>
              <a:latin typeface="方正粗黑宋简体" panose="02000000000000000000" pitchFamily="2" charset="-122"/>
              <a:ea typeface="方正粗黑宋简体" panose="02000000000000000000" pitchFamily="2" charset="-122"/>
            </a:endParaRPr>
          </a:p>
          <a:p>
            <a:pPr algn="l"/>
            <a:endParaRPr lang="zh-CN" altLang="en-US" sz="2400" b="0" i="0" dirty="0">
              <a:solidFill>
                <a:srgbClr val="121212"/>
              </a:solidFill>
              <a:effectLst/>
              <a:latin typeface="方正粗黑宋简体" panose="02000000000000000000" pitchFamily="2" charset="-122"/>
              <a:ea typeface="方正粗黑宋简体" panose="02000000000000000000" pitchFamily="2" charset="-122"/>
            </a:endParaRPr>
          </a:p>
          <a:p>
            <a:pPr algn="l"/>
            <a:r>
              <a:rPr lang="en-US" altLang="zh-CN" b="0" i="0" dirty="0">
                <a:solidFill>
                  <a:schemeClr val="accent6">
                    <a:lumMod val="90000"/>
                    <a:lumOff val="10000"/>
                  </a:schemeClr>
                </a:solidFill>
                <a:effectLst/>
                <a:latin typeface="方正粗黑宋简体" panose="02000000000000000000" pitchFamily="2" charset="-122"/>
                <a:ea typeface="方正粗黑宋简体" panose="02000000000000000000" pitchFamily="2" charset="-122"/>
              </a:rPr>
              <a:t>P(</a:t>
            </a:r>
            <a:r>
              <a:rPr lang="zh-CN" altLang="en-US" b="0" i="0" dirty="0">
                <a:solidFill>
                  <a:schemeClr val="accent6">
                    <a:lumMod val="90000"/>
                    <a:lumOff val="10000"/>
                  </a:schemeClr>
                </a:solidFill>
                <a:effectLst/>
                <a:latin typeface="方正粗黑宋简体" panose="02000000000000000000" pitchFamily="2" charset="-122"/>
                <a:ea typeface="方正粗黑宋简体" panose="02000000000000000000" pitchFamily="2" charset="-122"/>
              </a:rPr>
              <a:t>下雨</a:t>
            </a:r>
            <a:r>
              <a:rPr lang="en-US" altLang="zh-CN" b="0" i="0" dirty="0">
                <a:solidFill>
                  <a:schemeClr val="accent6">
                    <a:lumMod val="90000"/>
                    <a:lumOff val="10000"/>
                  </a:schemeClr>
                </a:solidFill>
                <a:effectLst/>
                <a:latin typeface="方正粗黑宋简体" panose="02000000000000000000" pitchFamily="2" charset="-122"/>
                <a:ea typeface="方正粗黑宋简体" panose="02000000000000000000" pitchFamily="2" charset="-122"/>
              </a:rPr>
              <a:t>=0</a:t>
            </a:r>
            <a:r>
              <a:rPr lang="zh-CN" altLang="en-US" b="0" i="0" dirty="0">
                <a:solidFill>
                  <a:schemeClr val="accent6">
                    <a:lumMod val="90000"/>
                    <a:lumOff val="10000"/>
                  </a:schemeClr>
                </a:solidFill>
                <a:effectLst/>
                <a:latin typeface="方正粗黑宋简体" panose="02000000000000000000" pitchFamily="2" charset="-122"/>
                <a:ea typeface="方正粗黑宋简体" panose="02000000000000000000" pitchFamily="2" charset="-122"/>
              </a:rPr>
              <a:t>，洗车</a:t>
            </a:r>
            <a:r>
              <a:rPr lang="en-US" altLang="zh-CN" b="0" i="0" dirty="0">
                <a:solidFill>
                  <a:schemeClr val="accent6">
                    <a:lumMod val="90000"/>
                    <a:lumOff val="10000"/>
                  </a:schemeClr>
                </a:solidFill>
                <a:effectLst/>
                <a:latin typeface="方正粗黑宋简体" panose="02000000000000000000" pitchFamily="2" charset="-122"/>
                <a:ea typeface="方正粗黑宋简体" panose="02000000000000000000" pitchFamily="2" charset="-122"/>
              </a:rPr>
              <a:t>=1</a:t>
            </a:r>
            <a:r>
              <a:rPr lang="zh-CN" altLang="en-US" b="0" i="0" dirty="0">
                <a:solidFill>
                  <a:schemeClr val="accent6">
                    <a:lumMod val="90000"/>
                    <a:lumOff val="10000"/>
                  </a:schemeClr>
                </a:solidFill>
                <a:effectLst/>
                <a:latin typeface="方正粗黑宋简体" panose="02000000000000000000" pitchFamily="2" charset="-122"/>
                <a:ea typeface="方正粗黑宋简体" panose="02000000000000000000" pitchFamily="2" charset="-122"/>
              </a:rPr>
              <a:t>，地湿</a:t>
            </a:r>
            <a:r>
              <a:rPr lang="en-US" altLang="zh-CN" b="0" i="0" dirty="0">
                <a:solidFill>
                  <a:schemeClr val="accent6">
                    <a:lumMod val="90000"/>
                    <a:lumOff val="10000"/>
                  </a:schemeClr>
                </a:solidFill>
                <a:effectLst/>
                <a:latin typeface="方正粗黑宋简体" panose="02000000000000000000" pitchFamily="2" charset="-122"/>
                <a:ea typeface="方正粗黑宋简体" panose="02000000000000000000" pitchFamily="2" charset="-122"/>
              </a:rPr>
              <a:t>=1</a:t>
            </a:r>
            <a:r>
              <a:rPr lang="zh-CN" altLang="en-US" b="0" i="0" dirty="0">
                <a:solidFill>
                  <a:schemeClr val="accent6">
                    <a:lumMod val="90000"/>
                    <a:lumOff val="10000"/>
                  </a:schemeClr>
                </a:solidFill>
                <a:effectLst/>
                <a:latin typeface="方正粗黑宋简体" panose="02000000000000000000" pitchFamily="2" charset="-122"/>
                <a:ea typeface="方正粗黑宋简体" panose="02000000000000000000" pitchFamily="2" charset="-122"/>
              </a:rPr>
              <a:t>，滑倒</a:t>
            </a:r>
            <a:r>
              <a:rPr lang="en-US" altLang="zh-CN" b="0" i="0" dirty="0">
                <a:solidFill>
                  <a:schemeClr val="accent6">
                    <a:lumMod val="90000"/>
                    <a:lumOff val="10000"/>
                  </a:schemeClr>
                </a:solidFill>
                <a:effectLst/>
                <a:latin typeface="方正粗黑宋简体" panose="02000000000000000000" pitchFamily="2" charset="-122"/>
                <a:ea typeface="方正粗黑宋简体" panose="02000000000000000000" pitchFamily="2" charset="-122"/>
              </a:rPr>
              <a:t>=1)</a:t>
            </a:r>
          </a:p>
          <a:p>
            <a:pPr algn="l"/>
            <a:endParaRPr lang="en-US" altLang="zh-CN" b="0" i="0" dirty="0">
              <a:solidFill>
                <a:schemeClr val="accent6">
                  <a:lumMod val="90000"/>
                  <a:lumOff val="10000"/>
                </a:schemeClr>
              </a:solidFill>
              <a:effectLst/>
              <a:latin typeface="方正粗黑宋简体" panose="02000000000000000000" pitchFamily="2" charset="-122"/>
              <a:ea typeface="方正粗黑宋简体" panose="02000000000000000000" pitchFamily="2" charset="-122"/>
            </a:endParaRPr>
          </a:p>
          <a:p>
            <a:pPr algn="l"/>
            <a:r>
              <a:rPr lang="en-US" altLang="zh-CN" b="0" i="0" dirty="0">
                <a:solidFill>
                  <a:schemeClr val="accent6">
                    <a:lumMod val="90000"/>
                    <a:lumOff val="10000"/>
                  </a:schemeClr>
                </a:solidFill>
                <a:effectLst/>
                <a:latin typeface="方正粗黑宋简体" panose="02000000000000000000" pitchFamily="2" charset="-122"/>
                <a:ea typeface="方正粗黑宋简体" panose="02000000000000000000" pitchFamily="2" charset="-122"/>
              </a:rPr>
              <a:t>=P(</a:t>
            </a:r>
            <a:r>
              <a:rPr lang="zh-CN" altLang="en-US" b="0" i="0" dirty="0">
                <a:solidFill>
                  <a:schemeClr val="accent6">
                    <a:lumMod val="90000"/>
                    <a:lumOff val="10000"/>
                  </a:schemeClr>
                </a:solidFill>
                <a:effectLst/>
                <a:latin typeface="方正粗黑宋简体" panose="02000000000000000000" pitchFamily="2" charset="-122"/>
                <a:ea typeface="方正粗黑宋简体" panose="02000000000000000000" pitchFamily="2" charset="-122"/>
              </a:rPr>
              <a:t>下雨</a:t>
            </a:r>
            <a:r>
              <a:rPr lang="en-US" altLang="zh-CN" b="0" i="0" dirty="0">
                <a:solidFill>
                  <a:schemeClr val="accent6">
                    <a:lumMod val="90000"/>
                    <a:lumOff val="10000"/>
                  </a:schemeClr>
                </a:solidFill>
                <a:effectLst/>
                <a:latin typeface="方正粗黑宋简体" panose="02000000000000000000" pitchFamily="2" charset="-122"/>
                <a:ea typeface="方正粗黑宋简体" panose="02000000000000000000" pitchFamily="2" charset="-122"/>
              </a:rPr>
              <a:t>=0)*P(</a:t>
            </a:r>
            <a:r>
              <a:rPr lang="zh-CN" altLang="en-US" b="0" i="0" dirty="0">
                <a:solidFill>
                  <a:schemeClr val="accent6">
                    <a:lumMod val="90000"/>
                    <a:lumOff val="10000"/>
                  </a:schemeClr>
                </a:solidFill>
                <a:effectLst/>
                <a:latin typeface="方正粗黑宋简体" panose="02000000000000000000" pitchFamily="2" charset="-122"/>
                <a:ea typeface="方正粗黑宋简体" panose="02000000000000000000" pitchFamily="2" charset="-122"/>
              </a:rPr>
              <a:t>洗车</a:t>
            </a:r>
            <a:r>
              <a:rPr lang="en-US" altLang="zh-CN" b="0" i="0" dirty="0">
                <a:solidFill>
                  <a:schemeClr val="accent6">
                    <a:lumMod val="90000"/>
                    <a:lumOff val="10000"/>
                  </a:schemeClr>
                </a:solidFill>
                <a:effectLst/>
                <a:latin typeface="方正粗黑宋简体" panose="02000000000000000000" pitchFamily="2" charset="-122"/>
                <a:ea typeface="方正粗黑宋简体" panose="02000000000000000000" pitchFamily="2" charset="-122"/>
              </a:rPr>
              <a:t>=1)*P(</a:t>
            </a:r>
            <a:r>
              <a:rPr lang="zh-CN" altLang="en-US" b="0" i="0" dirty="0">
                <a:solidFill>
                  <a:schemeClr val="accent6">
                    <a:lumMod val="90000"/>
                    <a:lumOff val="10000"/>
                  </a:schemeClr>
                </a:solidFill>
                <a:effectLst/>
                <a:latin typeface="方正粗黑宋简体" panose="02000000000000000000" pitchFamily="2" charset="-122"/>
                <a:ea typeface="方正粗黑宋简体" panose="02000000000000000000" pitchFamily="2" charset="-122"/>
              </a:rPr>
              <a:t>地湿</a:t>
            </a:r>
            <a:r>
              <a:rPr lang="en-US" altLang="zh-CN" b="0" i="0" dirty="0">
                <a:solidFill>
                  <a:schemeClr val="accent6">
                    <a:lumMod val="90000"/>
                    <a:lumOff val="10000"/>
                  </a:schemeClr>
                </a:solidFill>
                <a:effectLst/>
                <a:latin typeface="方正粗黑宋简体" panose="02000000000000000000" pitchFamily="2" charset="-122"/>
                <a:ea typeface="方正粗黑宋简体" panose="02000000000000000000" pitchFamily="2" charset="-122"/>
              </a:rPr>
              <a:t>=1</a:t>
            </a:r>
            <a:r>
              <a:rPr lang="en-US" altLang="zh-CN" b="0" i="0" dirty="0">
                <a:solidFill>
                  <a:schemeClr val="accent6">
                    <a:lumMod val="90000"/>
                    <a:lumOff val="10000"/>
                  </a:schemeClr>
                </a:solidFill>
                <a:effectLst/>
                <a:latin typeface="Times New Roman" panose="02020603050405020304" pitchFamily="18" charset="0"/>
                <a:ea typeface="方正粗黑宋简体" panose="02000000000000000000" pitchFamily="2" charset="-122"/>
                <a:cs typeface="Times New Roman" panose="02020603050405020304" pitchFamily="18" charset="0"/>
              </a:rPr>
              <a:t>|</a:t>
            </a:r>
            <a:r>
              <a:rPr lang="zh-CN" altLang="en-US" b="0" i="0" dirty="0">
                <a:solidFill>
                  <a:schemeClr val="accent6">
                    <a:lumMod val="90000"/>
                    <a:lumOff val="10000"/>
                  </a:schemeClr>
                </a:solidFill>
                <a:effectLst/>
                <a:latin typeface="方正粗黑宋简体" panose="02000000000000000000" pitchFamily="2" charset="-122"/>
                <a:ea typeface="方正粗黑宋简体" panose="02000000000000000000" pitchFamily="2" charset="-122"/>
              </a:rPr>
              <a:t>下雨</a:t>
            </a:r>
            <a:r>
              <a:rPr lang="en-US" altLang="zh-CN" b="0" i="0" dirty="0">
                <a:solidFill>
                  <a:schemeClr val="accent6">
                    <a:lumMod val="90000"/>
                    <a:lumOff val="10000"/>
                  </a:schemeClr>
                </a:solidFill>
                <a:effectLst/>
                <a:latin typeface="方正粗黑宋简体" panose="02000000000000000000" pitchFamily="2" charset="-122"/>
                <a:ea typeface="方正粗黑宋简体" panose="02000000000000000000" pitchFamily="2" charset="-122"/>
              </a:rPr>
              <a:t>=0,</a:t>
            </a:r>
            <a:r>
              <a:rPr lang="zh-CN" altLang="en-US" b="0" i="0" dirty="0">
                <a:solidFill>
                  <a:schemeClr val="accent6">
                    <a:lumMod val="90000"/>
                    <a:lumOff val="10000"/>
                  </a:schemeClr>
                </a:solidFill>
                <a:effectLst/>
                <a:latin typeface="方正粗黑宋简体" panose="02000000000000000000" pitchFamily="2" charset="-122"/>
                <a:ea typeface="方正粗黑宋简体" panose="02000000000000000000" pitchFamily="2" charset="-122"/>
              </a:rPr>
              <a:t>洗车</a:t>
            </a:r>
            <a:r>
              <a:rPr lang="en-US" altLang="zh-CN" b="0" i="0" dirty="0">
                <a:solidFill>
                  <a:schemeClr val="accent6">
                    <a:lumMod val="90000"/>
                    <a:lumOff val="10000"/>
                  </a:schemeClr>
                </a:solidFill>
                <a:effectLst/>
                <a:latin typeface="方正粗黑宋简体" panose="02000000000000000000" pitchFamily="2" charset="-122"/>
                <a:ea typeface="方正粗黑宋简体" panose="02000000000000000000" pitchFamily="2" charset="-122"/>
              </a:rPr>
              <a:t>=1)*P(</a:t>
            </a:r>
            <a:r>
              <a:rPr lang="zh-CN" altLang="en-US" b="0" i="0" dirty="0">
                <a:solidFill>
                  <a:schemeClr val="accent6">
                    <a:lumMod val="90000"/>
                    <a:lumOff val="10000"/>
                  </a:schemeClr>
                </a:solidFill>
                <a:effectLst/>
                <a:latin typeface="方正粗黑宋简体" panose="02000000000000000000" pitchFamily="2" charset="-122"/>
                <a:ea typeface="方正粗黑宋简体" panose="02000000000000000000" pitchFamily="2" charset="-122"/>
              </a:rPr>
              <a:t>滑倒</a:t>
            </a:r>
            <a:r>
              <a:rPr lang="en-US" altLang="zh-CN" b="0" i="0" dirty="0">
                <a:solidFill>
                  <a:schemeClr val="accent6">
                    <a:lumMod val="90000"/>
                    <a:lumOff val="10000"/>
                  </a:schemeClr>
                </a:solidFill>
                <a:effectLst/>
                <a:latin typeface="方正粗黑宋简体" panose="02000000000000000000" pitchFamily="2" charset="-122"/>
                <a:ea typeface="方正粗黑宋简体" panose="02000000000000000000" pitchFamily="2" charset="-122"/>
              </a:rPr>
              <a:t>=1</a:t>
            </a:r>
            <a:r>
              <a:rPr lang="en-US" altLang="zh-CN" b="0" i="0" dirty="0">
                <a:solidFill>
                  <a:schemeClr val="accent6">
                    <a:lumMod val="90000"/>
                    <a:lumOff val="10000"/>
                  </a:schemeClr>
                </a:solidFill>
                <a:effectLst/>
                <a:latin typeface="Times New Roman" panose="02020603050405020304" pitchFamily="18" charset="0"/>
                <a:ea typeface="方正粗黑宋简体" panose="02000000000000000000" pitchFamily="2" charset="-122"/>
                <a:cs typeface="Times New Roman" panose="02020603050405020304" pitchFamily="18" charset="0"/>
              </a:rPr>
              <a:t>|</a:t>
            </a:r>
            <a:r>
              <a:rPr lang="zh-CN" altLang="en-US" b="0" i="0" dirty="0">
                <a:solidFill>
                  <a:schemeClr val="accent6">
                    <a:lumMod val="90000"/>
                    <a:lumOff val="10000"/>
                  </a:schemeClr>
                </a:solidFill>
                <a:effectLst/>
                <a:latin typeface="方正粗黑宋简体" panose="02000000000000000000" pitchFamily="2" charset="-122"/>
                <a:ea typeface="方正粗黑宋简体" panose="02000000000000000000" pitchFamily="2" charset="-122"/>
              </a:rPr>
              <a:t>地湿</a:t>
            </a:r>
            <a:r>
              <a:rPr lang="en-US" altLang="zh-CN" b="0" i="0" dirty="0">
                <a:solidFill>
                  <a:schemeClr val="accent6">
                    <a:lumMod val="90000"/>
                    <a:lumOff val="10000"/>
                  </a:schemeClr>
                </a:solidFill>
                <a:effectLst/>
                <a:latin typeface="方正粗黑宋简体" panose="02000000000000000000" pitchFamily="2" charset="-122"/>
                <a:ea typeface="方正粗黑宋简体" panose="02000000000000000000" pitchFamily="2" charset="-122"/>
              </a:rPr>
              <a:t>=1)</a:t>
            </a:r>
          </a:p>
        </p:txBody>
      </p:sp>
      <p:pic>
        <p:nvPicPr>
          <p:cNvPr id="5" name="图片 4">
            <a:extLst>
              <a:ext uri="{FF2B5EF4-FFF2-40B4-BE49-F238E27FC236}">
                <a16:creationId xmlns:a16="http://schemas.microsoft.com/office/drawing/2014/main" id="{CCF9F9E7-2F4F-3085-BCE6-169A0AF801A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260350" y="225427"/>
            <a:ext cx="6858000" cy="3038475"/>
          </a:xfrm>
          <a:prstGeom prst="rect">
            <a:avLst/>
          </a:prstGeom>
        </p:spPr>
      </p:pic>
    </p:spTree>
    <p:extLst>
      <p:ext uri="{BB962C8B-B14F-4D97-AF65-F5344CB8AC3E}">
        <p14:creationId xmlns:p14="http://schemas.microsoft.com/office/powerpoint/2010/main" val="2166749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7644" y="126206"/>
            <a:ext cx="7886700" cy="570310"/>
          </a:xfrm>
        </p:spPr>
        <p:txBody>
          <a:bodyPr vert="horz" lIns="91440" tIns="45720" rIns="91440" bIns="45720" rtlCol="0" anchor="ctr">
            <a:normAutofit fontScale="90000"/>
          </a:bodyPr>
          <a:lstStyle/>
          <a:p>
            <a:r>
              <a:rPr altLang="en-US" dirty="0" err="1"/>
              <a:t>贝叶斯推断</a:t>
            </a:r>
            <a:endParaRPr altLang="zh-CN" dirty="0"/>
          </a:p>
        </p:txBody>
      </p:sp>
      <p:sp>
        <p:nvSpPr>
          <p:cNvPr id="25603" name="内容占位符 2"/>
          <p:cNvSpPr>
            <a:spLocks noGrp="1"/>
          </p:cNvSpPr>
          <p:nvPr>
            <p:ph idx="1"/>
          </p:nvPr>
        </p:nvSpPr>
        <p:spPr>
          <a:xfrm>
            <a:off x="251223" y="1863328"/>
            <a:ext cx="5779294" cy="594122"/>
          </a:xfrm>
        </p:spPr>
        <p:txBody>
          <a:bodyPr/>
          <a:lstStyle/>
          <a:p>
            <a:pPr eaLnBrk="1" hangingPunct="1">
              <a:lnSpc>
                <a:spcPct val="150000"/>
              </a:lnSpc>
            </a:pPr>
            <a:r>
              <a:rPr altLang="en-US" sz="2000" dirty="0">
                <a:latin typeface="+mn-ea"/>
                <a:ea typeface="+mn-ea"/>
              </a:rPr>
              <a:t> 对条件概率公式进行变形，可以得到如下形式：</a:t>
            </a:r>
            <a:endParaRPr lang="en-US" altLang="zh-CN" sz="2000" dirty="0">
              <a:latin typeface="+mn-ea"/>
              <a:ea typeface="+mn-ea"/>
            </a:endParaRPr>
          </a:p>
        </p:txBody>
      </p:sp>
      <p:sp>
        <p:nvSpPr>
          <p:cNvPr id="25604" name="内容占位符 2"/>
          <p:cNvSpPr txBox="1">
            <a:spLocks/>
          </p:cNvSpPr>
          <p:nvPr/>
        </p:nvSpPr>
        <p:spPr bwMode="auto">
          <a:xfrm>
            <a:off x="197644" y="2876550"/>
            <a:ext cx="8695135" cy="270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800"/>
              </a:spcBef>
              <a:buClr>
                <a:schemeClr val="accent1"/>
              </a:buClr>
              <a:buFont typeface="Arial" panose="020B0604020202020204" pitchFamily="34" charset="0"/>
              <a:buChar char="•"/>
              <a:defRPr sz="2000">
                <a:solidFill>
                  <a:schemeClr val="tx1"/>
                </a:solidFill>
                <a:latin typeface="Century Schoolbook" panose="02040604050505020304" pitchFamily="18" charset="0"/>
                <a:ea typeface="Microsoft YaHei UI" panose="020B0503020204020204" pitchFamily="34" charset="-122"/>
              </a:defRPr>
            </a:lvl1pPr>
            <a:lvl2pPr indent="-228600">
              <a:lnSpc>
                <a:spcPct val="90000"/>
              </a:lnSpc>
              <a:spcBef>
                <a:spcPts val="1000"/>
              </a:spcBef>
              <a:buClr>
                <a:schemeClr val="accent1"/>
              </a:buClr>
              <a:buFont typeface="Arial" panose="020B0604020202020204" pitchFamily="34" charset="0"/>
              <a:buChar char="•"/>
              <a:defRPr>
                <a:solidFill>
                  <a:schemeClr val="tx1"/>
                </a:solidFill>
                <a:latin typeface="Century Schoolbook" panose="02040604050505020304" pitchFamily="18" charset="0"/>
                <a:ea typeface="Microsoft YaHei UI" panose="020B0503020204020204" pitchFamily="34" charset="-122"/>
              </a:defRPr>
            </a:lvl2pPr>
            <a:lvl3pPr marL="685800" indent="-182563">
              <a:lnSpc>
                <a:spcPct val="90000"/>
              </a:lnSpc>
              <a:spcBef>
                <a:spcPts val="800"/>
              </a:spcBef>
              <a:buClr>
                <a:schemeClr val="accent1"/>
              </a:buClr>
              <a:buFont typeface="Arial" panose="020B0604020202020204" pitchFamily="34" charset="0"/>
              <a:buChar char="•"/>
              <a:defRPr sz="1600">
                <a:solidFill>
                  <a:schemeClr val="tx1"/>
                </a:solidFill>
                <a:latin typeface="Century Schoolbook" panose="02040604050505020304" pitchFamily="18" charset="0"/>
                <a:ea typeface="Microsoft YaHei UI" panose="020B0503020204020204" pitchFamily="34" charset="-122"/>
              </a:defRPr>
            </a:lvl3pPr>
            <a:lvl4pPr marL="914400" indent="-182563">
              <a:lnSpc>
                <a:spcPct val="90000"/>
              </a:lnSpc>
              <a:spcBef>
                <a:spcPts val="800"/>
              </a:spcBef>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4pPr>
            <a:lvl5pPr marL="1143000" indent="-182563">
              <a:lnSpc>
                <a:spcPct val="90000"/>
              </a:lnSpc>
              <a:spcBef>
                <a:spcPts val="800"/>
              </a:spcBef>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5pPr>
            <a:lvl6pPr marL="16002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6pPr>
            <a:lvl7pPr marL="20574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7pPr>
            <a:lvl8pPr marL="25146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8pPr>
            <a:lvl9pPr marL="29718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9pPr>
          </a:lstStyle>
          <a:p>
            <a:pPr eaLnBrk="1" hangingPunct="1">
              <a:lnSpc>
                <a:spcPct val="150000"/>
              </a:lnSpc>
              <a:buFont typeface="Wingdings" panose="05000000000000000000" pitchFamily="2" charset="2"/>
              <a:buChar char="p"/>
            </a:pPr>
            <a:r>
              <a:rPr lang="en-US" altLang="zh-CN" dirty="0">
                <a:latin typeface="+mn-ea"/>
                <a:ea typeface="+mn-ea"/>
              </a:rPr>
              <a:t>P(A)</a:t>
            </a:r>
            <a:r>
              <a:rPr lang="zh-CN" altLang="en-US" dirty="0">
                <a:latin typeface="+mn-ea"/>
                <a:ea typeface="+mn-ea"/>
              </a:rPr>
              <a:t>称为</a:t>
            </a:r>
            <a:r>
              <a:rPr lang="en-US" altLang="zh-CN" dirty="0">
                <a:latin typeface="+mn-ea"/>
                <a:ea typeface="+mn-ea"/>
              </a:rPr>
              <a:t>"</a:t>
            </a:r>
            <a:r>
              <a:rPr lang="zh-CN" altLang="en-US" dirty="0">
                <a:solidFill>
                  <a:srgbClr val="FF0000"/>
                </a:solidFill>
                <a:latin typeface="+mn-ea"/>
                <a:ea typeface="+mn-ea"/>
              </a:rPr>
              <a:t>先验概率</a:t>
            </a:r>
            <a:r>
              <a:rPr lang="en-US" altLang="zh-CN" dirty="0">
                <a:latin typeface="+mn-ea"/>
                <a:ea typeface="+mn-ea"/>
              </a:rPr>
              <a:t>"</a:t>
            </a:r>
            <a:r>
              <a:rPr lang="zh-CN" altLang="en-US" dirty="0">
                <a:latin typeface="+mn-ea"/>
                <a:ea typeface="+mn-ea"/>
              </a:rPr>
              <a:t>（</a:t>
            </a:r>
            <a:r>
              <a:rPr lang="en-US" altLang="zh-CN" dirty="0">
                <a:latin typeface="+mn-ea"/>
                <a:ea typeface="+mn-ea"/>
              </a:rPr>
              <a:t>Prior probability</a:t>
            </a:r>
            <a:r>
              <a:rPr lang="zh-CN" altLang="en-US" dirty="0">
                <a:latin typeface="+mn-ea"/>
                <a:ea typeface="+mn-ea"/>
              </a:rPr>
              <a:t>），即在</a:t>
            </a:r>
            <a:r>
              <a:rPr lang="en-US" altLang="zh-CN" dirty="0">
                <a:latin typeface="+mn-ea"/>
                <a:ea typeface="+mn-ea"/>
              </a:rPr>
              <a:t>B</a:t>
            </a:r>
            <a:r>
              <a:rPr lang="zh-CN" altLang="en-US" dirty="0">
                <a:latin typeface="+mn-ea"/>
                <a:ea typeface="+mn-ea"/>
              </a:rPr>
              <a:t>事件发生之前，对</a:t>
            </a:r>
            <a:r>
              <a:rPr lang="en-US" altLang="zh-CN" dirty="0">
                <a:latin typeface="+mn-ea"/>
                <a:ea typeface="+mn-ea"/>
              </a:rPr>
              <a:t>A</a:t>
            </a:r>
            <a:r>
              <a:rPr lang="zh-CN" altLang="en-US" dirty="0">
                <a:latin typeface="+mn-ea"/>
                <a:ea typeface="+mn-ea"/>
              </a:rPr>
              <a:t>事件概率的一个判断。</a:t>
            </a:r>
          </a:p>
          <a:p>
            <a:pPr eaLnBrk="1" hangingPunct="1">
              <a:lnSpc>
                <a:spcPct val="150000"/>
              </a:lnSpc>
              <a:buFont typeface="Wingdings" panose="05000000000000000000" pitchFamily="2" charset="2"/>
              <a:buChar char="p"/>
            </a:pPr>
            <a:r>
              <a:rPr lang="en-US" altLang="zh-CN" dirty="0">
                <a:latin typeface="+mn-ea"/>
                <a:ea typeface="+mn-ea"/>
              </a:rPr>
              <a:t>P(A|B)</a:t>
            </a:r>
            <a:r>
              <a:rPr lang="zh-CN" altLang="en-US" dirty="0">
                <a:latin typeface="+mn-ea"/>
                <a:ea typeface="+mn-ea"/>
              </a:rPr>
              <a:t>称为</a:t>
            </a:r>
            <a:r>
              <a:rPr lang="en-US" altLang="zh-CN" dirty="0">
                <a:latin typeface="+mn-ea"/>
                <a:ea typeface="+mn-ea"/>
              </a:rPr>
              <a:t>"</a:t>
            </a:r>
            <a:r>
              <a:rPr lang="zh-CN" altLang="en-US" dirty="0">
                <a:solidFill>
                  <a:srgbClr val="FF0000"/>
                </a:solidFill>
                <a:latin typeface="+mn-ea"/>
                <a:ea typeface="+mn-ea"/>
              </a:rPr>
              <a:t>后验概率</a:t>
            </a:r>
            <a:r>
              <a:rPr lang="en-US" altLang="zh-CN" dirty="0">
                <a:latin typeface="+mn-ea"/>
                <a:ea typeface="+mn-ea"/>
              </a:rPr>
              <a:t>"</a:t>
            </a:r>
            <a:r>
              <a:rPr lang="zh-CN" altLang="en-US" dirty="0">
                <a:latin typeface="+mn-ea"/>
                <a:ea typeface="+mn-ea"/>
              </a:rPr>
              <a:t>（</a:t>
            </a:r>
            <a:r>
              <a:rPr lang="en-US" altLang="zh-CN" dirty="0">
                <a:latin typeface="+mn-ea"/>
                <a:ea typeface="+mn-ea"/>
              </a:rPr>
              <a:t>Posterior probability</a:t>
            </a:r>
            <a:r>
              <a:rPr lang="zh-CN" altLang="en-US" dirty="0">
                <a:latin typeface="+mn-ea"/>
                <a:ea typeface="+mn-ea"/>
              </a:rPr>
              <a:t>），即在</a:t>
            </a:r>
            <a:r>
              <a:rPr lang="en-US" altLang="zh-CN" dirty="0">
                <a:latin typeface="+mn-ea"/>
                <a:ea typeface="+mn-ea"/>
              </a:rPr>
              <a:t>B</a:t>
            </a:r>
            <a:r>
              <a:rPr lang="zh-CN" altLang="en-US" dirty="0">
                <a:latin typeface="+mn-ea"/>
                <a:ea typeface="+mn-ea"/>
              </a:rPr>
              <a:t>事件发生之后，对</a:t>
            </a:r>
            <a:r>
              <a:rPr lang="en-US" altLang="zh-CN" dirty="0">
                <a:latin typeface="+mn-ea"/>
                <a:ea typeface="+mn-ea"/>
              </a:rPr>
              <a:t>A</a:t>
            </a:r>
            <a:r>
              <a:rPr lang="zh-CN" altLang="en-US" dirty="0">
                <a:latin typeface="+mn-ea"/>
                <a:ea typeface="+mn-ea"/>
              </a:rPr>
              <a:t>事件概率的重新评估。</a:t>
            </a:r>
          </a:p>
          <a:p>
            <a:pPr eaLnBrk="1" hangingPunct="1">
              <a:lnSpc>
                <a:spcPct val="150000"/>
              </a:lnSpc>
              <a:buFont typeface="Wingdings" panose="05000000000000000000" pitchFamily="2" charset="2"/>
              <a:buChar char="p"/>
            </a:pPr>
            <a:r>
              <a:rPr lang="en-US" altLang="zh-CN" dirty="0">
                <a:latin typeface="+mn-ea"/>
                <a:ea typeface="+mn-ea"/>
              </a:rPr>
              <a:t>P(B|A)/P(B)</a:t>
            </a:r>
            <a:r>
              <a:rPr lang="zh-CN" altLang="en-US" dirty="0">
                <a:latin typeface="+mn-ea"/>
                <a:ea typeface="+mn-ea"/>
              </a:rPr>
              <a:t>称为</a:t>
            </a:r>
            <a:r>
              <a:rPr lang="en-US" altLang="zh-CN" dirty="0">
                <a:latin typeface="+mn-ea"/>
                <a:ea typeface="+mn-ea"/>
              </a:rPr>
              <a:t>"</a:t>
            </a:r>
            <a:r>
              <a:rPr lang="zh-CN" altLang="en-US" dirty="0">
                <a:solidFill>
                  <a:srgbClr val="FF0000"/>
                </a:solidFill>
                <a:latin typeface="+mn-ea"/>
                <a:ea typeface="+mn-ea"/>
              </a:rPr>
              <a:t>可能性函数</a:t>
            </a:r>
            <a:r>
              <a:rPr lang="en-US" altLang="zh-CN" dirty="0">
                <a:latin typeface="+mn-ea"/>
                <a:ea typeface="+mn-ea"/>
              </a:rPr>
              <a:t>"</a:t>
            </a:r>
            <a:r>
              <a:rPr lang="zh-CN" altLang="en-US" dirty="0">
                <a:latin typeface="+mn-ea"/>
                <a:ea typeface="+mn-ea"/>
              </a:rPr>
              <a:t>（</a:t>
            </a:r>
            <a:r>
              <a:rPr lang="en-US" altLang="zh-CN" dirty="0" err="1">
                <a:latin typeface="+mn-ea"/>
                <a:ea typeface="+mn-ea"/>
              </a:rPr>
              <a:t>Likelyhood</a:t>
            </a:r>
            <a:r>
              <a:rPr lang="zh-CN" altLang="en-US" dirty="0">
                <a:latin typeface="+mn-ea"/>
                <a:ea typeface="+mn-ea"/>
              </a:rPr>
              <a:t>），这是一个调整因子，使得预估概率更接近真实概率。</a:t>
            </a:r>
          </a:p>
          <a:p>
            <a:pPr eaLnBrk="1" hangingPunct="1">
              <a:lnSpc>
                <a:spcPct val="150000"/>
              </a:lnSpc>
              <a:buFont typeface="Wingdings" panose="05000000000000000000" pitchFamily="2" charset="2"/>
              <a:buChar char="p"/>
            </a:pPr>
            <a:endParaRPr lang="zh-CN" altLang="en-US" dirty="0">
              <a:latin typeface="+mn-ea"/>
              <a:ea typeface="+mn-ea"/>
            </a:endParaRPr>
          </a:p>
          <a:p>
            <a:pPr eaLnBrk="1" hangingPunct="1">
              <a:lnSpc>
                <a:spcPct val="150000"/>
              </a:lnSpc>
              <a:buFont typeface="Wingdings" panose="05000000000000000000" pitchFamily="2" charset="2"/>
              <a:buChar char="p"/>
            </a:pPr>
            <a:endParaRPr lang="zh-CN" altLang="en-US" dirty="0">
              <a:latin typeface="+mn-ea"/>
              <a:ea typeface="+mn-ea"/>
            </a:endParaRPr>
          </a:p>
        </p:txBody>
      </p:sp>
      <p:pic>
        <p:nvPicPr>
          <p:cNvPr id="25605" name="图片 8"/>
          <p:cNvPicPr>
            <a:picLocks noChangeAspect="1"/>
          </p:cNvPicPr>
          <p:nvPr/>
        </p:nvPicPr>
        <p:blipFill>
          <a:blip r:embed="rId2"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5968849" y="1047332"/>
            <a:ext cx="2332788" cy="695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68849" y="2291104"/>
            <a:ext cx="2332788" cy="614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620827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A363D39F-35AC-8773-4C6E-A5397F60576D}"/>
              </a:ext>
            </a:extLst>
          </p:cNvPr>
          <p:cNvGraphicFramePr>
            <a:graphicFrameLocks noGrp="1"/>
          </p:cNvGraphicFramePr>
          <p:nvPr>
            <p:extLst>
              <p:ext uri="{D42A27DB-BD31-4B8C-83A1-F6EECF244321}">
                <p14:modId xmlns:p14="http://schemas.microsoft.com/office/powerpoint/2010/main" val="1226266921"/>
              </p:ext>
            </p:extLst>
          </p:nvPr>
        </p:nvGraphicFramePr>
        <p:xfrm>
          <a:off x="19402" y="893511"/>
          <a:ext cx="4572000" cy="541020"/>
        </p:xfrm>
        <a:graphic>
          <a:graphicData uri="http://schemas.openxmlformats.org/drawingml/2006/table">
            <a:tbl>
              <a:tblPr/>
              <a:tblGrid>
                <a:gridCol w="1143000">
                  <a:extLst>
                    <a:ext uri="{9D8B030D-6E8A-4147-A177-3AD203B41FA5}">
                      <a16:colId xmlns:a16="http://schemas.microsoft.com/office/drawing/2014/main" val="3291678560"/>
                    </a:ext>
                  </a:extLst>
                </a:gridCol>
                <a:gridCol w="1143000">
                  <a:extLst>
                    <a:ext uri="{9D8B030D-6E8A-4147-A177-3AD203B41FA5}">
                      <a16:colId xmlns:a16="http://schemas.microsoft.com/office/drawing/2014/main" val="2038854978"/>
                    </a:ext>
                  </a:extLst>
                </a:gridCol>
                <a:gridCol w="1143000">
                  <a:extLst>
                    <a:ext uri="{9D8B030D-6E8A-4147-A177-3AD203B41FA5}">
                      <a16:colId xmlns:a16="http://schemas.microsoft.com/office/drawing/2014/main" val="1272819682"/>
                    </a:ext>
                  </a:extLst>
                </a:gridCol>
                <a:gridCol w="1143000">
                  <a:extLst>
                    <a:ext uri="{9D8B030D-6E8A-4147-A177-3AD203B41FA5}">
                      <a16:colId xmlns:a16="http://schemas.microsoft.com/office/drawing/2014/main" val="1453642625"/>
                    </a:ext>
                  </a:extLst>
                </a:gridCol>
              </a:tblGrid>
              <a:tr h="228600">
                <a:tc>
                  <a:txBody>
                    <a:bodyPr/>
                    <a:lstStyle/>
                    <a:p>
                      <a:pPr algn="ctr"/>
                      <a:r>
                        <a:rPr lang="zh-CN" altLang="en-US" sz="1400" b="1">
                          <a:solidFill>
                            <a:srgbClr val="121212"/>
                          </a:solidFill>
                          <a:effectLst/>
                        </a:rPr>
                        <a:t>下雨</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EBEBEB"/>
                    </a:solidFill>
                  </a:tcPr>
                </a:tc>
                <a:tc>
                  <a:txBody>
                    <a:bodyPr/>
                    <a:lstStyle/>
                    <a:p>
                      <a:pPr algn="ctr"/>
                      <a:r>
                        <a:rPr lang="en-US" altLang="zh-CN" sz="1400" b="1" dirty="0">
                          <a:solidFill>
                            <a:srgbClr val="121212"/>
                          </a:solidFill>
                          <a:effectLst/>
                        </a:rPr>
                        <a:t>1</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EBEBEB"/>
                    </a:solidFill>
                  </a:tcPr>
                </a:tc>
                <a:tc>
                  <a:txBody>
                    <a:bodyPr/>
                    <a:lstStyle/>
                    <a:p>
                      <a:pPr algn="ctr"/>
                      <a:r>
                        <a:rPr lang="en-US" altLang="zh-CN" sz="1400" b="1" dirty="0">
                          <a:solidFill>
                            <a:srgbClr val="121212"/>
                          </a:solidFill>
                          <a:effectLst/>
                        </a:rPr>
                        <a:t>0</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EBEBEB"/>
                    </a:solidFill>
                  </a:tcPr>
                </a:tc>
                <a:tc>
                  <a:txBody>
                    <a:bodyPr/>
                    <a:lstStyle/>
                    <a:p>
                      <a:pPr algn="ctr"/>
                      <a:r>
                        <a:rPr lang="zh-CN" altLang="en-US" sz="1400" b="1">
                          <a:solidFill>
                            <a:srgbClr val="121212"/>
                          </a:solidFill>
                          <a:effectLst/>
                        </a:rPr>
                        <a:t>概率合计</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EBEBEB"/>
                    </a:solidFill>
                  </a:tcPr>
                </a:tc>
                <a:extLst>
                  <a:ext uri="{0D108BD9-81ED-4DB2-BD59-A6C34878D82A}">
                    <a16:rowId xmlns:a16="http://schemas.microsoft.com/office/drawing/2014/main" val="385957394"/>
                  </a:ext>
                </a:extLst>
              </a:tr>
              <a:tr h="228600">
                <a:tc>
                  <a:txBody>
                    <a:bodyPr/>
                    <a:lstStyle/>
                    <a:p>
                      <a:pPr algn="ctr"/>
                      <a:r>
                        <a:rPr lang="en-US" sz="1400" b="1">
                          <a:effectLst/>
                        </a:rPr>
                        <a:t>P</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a:r>
                        <a:rPr lang="en-US" altLang="zh-CN" sz="1400" b="1">
                          <a:effectLst/>
                        </a:rPr>
                        <a:t>0.6</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a:r>
                        <a:rPr lang="en-US" altLang="zh-CN" sz="1400" b="1" dirty="0">
                          <a:effectLst/>
                        </a:rPr>
                        <a:t>0.4</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a:r>
                        <a:rPr lang="en-US" altLang="zh-CN" sz="1400" b="1" dirty="0">
                          <a:effectLst/>
                        </a:rPr>
                        <a:t>1</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extLst>
                  <a:ext uri="{0D108BD9-81ED-4DB2-BD59-A6C34878D82A}">
                    <a16:rowId xmlns:a16="http://schemas.microsoft.com/office/drawing/2014/main" val="2183899196"/>
                  </a:ext>
                </a:extLst>
              </a:tr>
            </a:tbl>
          </a:graphicData>
        </a:graphic>
      </p:graphicFrame>
      <p:graphicFrame>
        <p:nvGraphicFramePr>
          <p:cNvPr id="3" name="表格 2">
            <a:extLst>
              <a:ext uri="{FF2B5EF4-FFF2-40B4-BE49-F238E27FC236}">
                <a16:creationId xmlns:a16="http://schemas.microsoft.com/office/drawing/2014/main" id="{F2FD9B0C-B7D8-4AC9-A8AF-BD17E2512616}"/>
              </a:ext>
            </a:extLst>
          </p:cNvPr>
          <p:cNvGraphicFramePr>
            <a:graphicFrameLocks noGrp="1"/>
          </p:cNvGraphicFramePr>
          <p:nvPr>
            <p:extLst>
              <p:ext uri="{D42A27DB-BD31-4B8C-83A1-F6EECF244321}">
                <p14:modId xmlns:p14="http://schemas.microsoft.com/office/powerpoint/2010/main" val="1208593377"/>
              </p:ext>
            </p:extLst>
          </p:nvPr>
        </p:nvGraphicFramePr>
        <p:xfrm>
          <a:off x="19402" y="1701414"/>
          <a:ext cx="4572000" cy="541020"/>
        </p:xfrm>
        <a:graphic>
          <a:graphicData uri="http://schemas.openxmlformats.org/drawingml/2006/table">
            <a:tbl>
              <a:tblPr/>
              <a:tblGrid>
                <a:gridCol w="1143000">
                  <a:extLst>
                    <a:ext uri="{9D8B030D-6E8A-4147-A177-3AD203B41FA5}">
                      <a16:colId xmlns:a16="http://schemas.microsoft.com/office/drawing/2014/main" val="1631950244"/>
                    </a:ext>
                  </a:extLst>
                </a:gridCol>
                <a:gridCol w="1143000">
                  <a:extLst>
                    <a:ext uri="{9D8B030D-6E8A-4147-A177-3AD203B41FA5}">
                      <a16:colId xmlns:a16="http://schemas.microsoft.com/office/drawing/2014/main" val="1800479840"/>
                    </a:ext>
                  </a:extLst>
                </a:gridCol>
                <a:gridCol w="1143000">
                  <a:extLst>
                    <a:ext uri="{9D8B030D-6E8A-4147-A177-3AD203B41FA5}">
                      <a16:colId xmlns:a16="http://schemas.microsoft.com/office/drawing/2014/main" val="2669787870"/>
                    </a:ext>
                  </a:extLst>
                </a:gridCol>
                <a:gridCol w="1143000">
                  <a:extLst>
                    <a:ext uri="{9D8B030D-6E8A-4147-A177-3AD203B41FA5}">
                      <a16:colId xmlns:a16="http://schemas.microsoft.com/office/drawing/2014/main" val="472510030"/>
                    </a:ext>
                  </a:extLst>
                </a:gridCol>
              </a:tblGrid>
              <a:tr h="270510">
                <a:tc>
                  <a:txBody>
                    <a:bodyPr/>
                    <a:lstStyle/>
                    <a:p>
                      <a:pPr algn="ctr"/>
                      <a:r>
                        <a:rPr lang="zh-CN" altLang="en-US" sz="1400" b="1">
                          <a:solidFill>
                            <a:srgbClr val="121212"/>
                          </a:solidFill>
                          <a:effectLst/>
                        </a:rPr>
                        <a:t>洗车</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EBEBEB"/>
                    </a:solidFill>
                  </a:tcPr>
                </a:tc>
                <a:tc>
                  <a:txBody>
                    <a:bodyPr/>
                    <a:lstStyle/>
                    <a:p>
                      <a:pPr algn="ctr"/>
                      <a:r>
                        <a:rPr lang="en-US" altLang="zh-CN" sz="1400" b="1">
                          <a:solidFill>
                            <a:srgbClr val="121212"/>
                          </a:solidFill>
                          <a:effectLst/>
                        </a:rPr>
                        <a:t>1</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EBEBEB"/>
                    </a:solidFill>
                  </a:tcPr>
                </a:tc>
                <a:tc>
                  <a:txBody>
                    <a:bodyPr/>
                    <a:lstStyle/>
                    <a:p>
                      <a:pPr algn="ctr"/>
                      <a:r>
                        <a:rPr lang="en-US" altLang="zh-CN" sz="1400" b="1" dirty="0">
                          <a:solidFill>
                            <a:srgbClr val="121212"/>
                          </a:solidFill>
                          <a:effectLst/>
                        </a:rPr>
                        <a:t>0</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EBEBEB"/>
                    </a:solidFill>
                  </a:tcPr>
                </a:tc>
                <a:tc>
                  <a:txBody>
                    <a:bodyPr/>
                    <a:lstStyle/>
                    <a:p>
                      <a:pPr algn="ctr"/>
                      <a:r>
                        <a:rPr lang="zh-CN" altLang="en-US" sz="1400" b="1">
                          <a:solidFill>
                            <a:srgbClr val="121212"/>
                          </a:solidFill>
                          <a:effectLst/>
                        </a:rPr>
                        <a:t>概率合计</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EBEBEB"/>
                    </a:solidFill>
                  </a:tcPr>
                </a:tc>
                <a:extLst>
                  <a:ext uri="{0D108BD9-81ED-4DB2-BD59-A6C34878D82A}">
                    <a16:rowId xmlns:a16="http://schemas.microsoft.com/office/drawing/2014/main" val="1481769341"/>
                  </a:ext>
                </a:extLst>
              </a:tr>
              <a:tr h="270510">
                <a:tc>
                  <a:txBody>
                    <a:bodyPr/>
                    <a:lstStyle/>
                    <a:p>
                      <a:pPr algn="ctr"/>
                      <a:r>
                        <a:rPr lang="en-US" sz="1400" b="1">
                          <a:effectLst/>
                        </a:rPr>
                        <a:t>P</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a:r>
                        <a:rPr lang="en-US" altLang="zh-CN" sz="1400" b="1">
                          <a:effectLst/>
                        </a:rPr>
                        <a:t>0.3</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a:r>
                        <a:rPr lang="en-US" altLang="zh-CN" sz="1400" b="1" dirty="0">
                          <a:effectLst/>
                        </a:rPr>
                        <a:t>0.7</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a:r>
                        <a:rPr lang="en-US" altLang="zh-CN" sz="1400" b="1" dirty="0">
                          <a:effectLst/>
                        </a:rPr>
                        <a:t>1</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extLst>
                  <a:ext uri="{0D108BD9-81ED-4DB2-BD59-A6C34878D82A}">
                    <a16:rowId xmlns:a16="http://schemas.microsoft.com/office/drawing/2014/main" val="3052800178"/>
                  </a:ext>
                </a:extLst>
              </a:tr>
            </a:tbl>
          </a:graphicData>
        </a:graphic>
      </p:graphicFrame>
      <p:graphicFrame>
        <p:nvGraphicFramePr>
          <p:cNvPr id="4" name="表格 3">
            <a:extLst>
              <a:ext uri="{FF2B5EF4-FFF2-40B4-BE49-F238E27FC236}">
                <a16:creationId xmlns:a16="http://schemas.microsoft.com/office/drawing/2014/main" id="{F5593626-0E26-01AE-F051-BD825D34280F}"/>
              </a:ext>
            </a:extLst>
          </p:cNvPr>
          <p:cNvGraphicFramePr>
            <a:graphicFrameLocks noGrp="1"/>
          </p:cNvGraphicFramePr>
          <p:nvPr>
            <p:extLst>
              <p:ext uri="{D42A27DB-BD31-4B8C-83A1-F6EECF244321}">
                <p14:modId xmlns:p14="http://schemas.microsoft.com/office/powerpoint/2010/main" val="4020616556"/>
              </p:ext>
            </p:extLst>
          </p:nvPr>
        </p:nvGraphicFramePr>
        <p:xfrm>
          <a:off x="377824" y="3107054"/>
          <a:ext cx="6572250" cy="1352550"/>
        </p:xfrm>
        <a:graphic>
          <a:graphicData uri="http://schemas.openxmlformats.org/drawingml/2006/table">
            <a:tbl>
              <a:tblPr/>
              <a:tblGrid>
                <a:gridCol w="1314450">
                  <a:extLst>
                    <a:ext uri="{9D8B030D-6E8A-4147-A177-3AD203B41FA5}">
                      <a16:colId xmlns:a16="http://schemas.microsoft.com/office/drawing/2014/main" val="532366072"/>
                    </a:ext>
                  </a:extLst>
                </a:gridCol>
                <a:gridCol w="1314450">
                  <a:extLst>
                    <a:ext uri="{9D8B030D-6E8A-4147-A177-3AD203B41FA5}">
                      <a16:colId xmlns:a16="http://schemas.microsoft.com/office/drawing/2014/main" val="2637769866"/>
                    </a:ext>
                  </a:extLst>
                </a:gridCol>
                <a:gridCol w="1314450">
                  <a:extLst>
                    <a:ext uri="{9D8B030D-6E8A-4147-A177-3AD203B41FA5}">
                      <a16:colId xmlns:a16="http://schemas.microsoft.com/office/drawing/2014/main" val="4005037671"/>
                    </a:ext>
                  </a:extLst>
                </a:gridCol>
                <a:gridCol w="1314450">
                  <a:extLst>
                    <a:ext uri="{9D8B030D-6E8A-4147-A177-3AD203B41FA5}">
                      <a16:colId xmlns:a16="http://schemas.microsoft.com/office/drawing/2014/main" val="1687607797"/>
                    </a:ext>
                  </a:extLst>
                </a:gridCol>
                <a:gridCol w="1314450">
                  <a:extLst>
                    <a:ext uri="{9D8B030D-6E8A-4147-A177-3AD203B41FA5}">
                      <a16:colId xmlns:a16="http://schemas.microsoft.com/office/drawing/2014/main" val="1720306084"/>
                    </a:ext>
                  </a:extLst>
                </a:gridCol>
              </a:tblGrid>
              <a:tr h="228600">
                <a:tc>
                  <a:txBody>
                    <a:bodyPr/>
                    <a:lstStyle/>
                    <a:p>
                      <a:pPr algn="ctr"/>
                      <a:r>
                        <a:rPr lang="zh-CN" altLang="en-US" sz="1400" b="1" dirty="0">
                          <a:solidFill>
                            <a:srgbClr val="121212"/>
                          </a:solidFill>
                          <a:effectLst/>
                        </a:rPr>
                        <a:t>地</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EBEBEB"/>
                    </a:solidFill>
                  </a:tcPr>
                </a:tc>
                <a:tc>
                  <a:txBody>
                    <a:bodyPr/>
                    <a:lstStyle/>
                    <a:p>
                      <a:pPr algn="ctr"/>
                      <a:r>
                        <a:rPr lang="zh-CN" altLang="en-US" sz="1400" b="1" dirty="0">
                          <a:solidFill>
                            <a:srgbClr val="121212"/>
                          </a:solidFill>
                          <a:effectLst/>
                        </a:rPr>
                        <a:t>湿</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EBEBEB"/>
                    </a:solidFill>
                  </a:tcPr>
                </a:tc>
                <a:tc>
                  <a:txBody>
                    <a:bodyPr/>
                    <a:lstStyle/>
                    <a:p>
                      <a:pPr algn="ctr"/>
                      <a:r>
                        <a:rPr lang="en-US" altLang="zh-CN" sz="1400" b="1">
                          <a:solidFill>
                            <a:srgbClr val="121212"/>
                          </a:solidFill>
                          <a:effectLst/>
                        </a:rPr>
                        <a:t>1</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EBEBEB"/>
                    </a:solidFill>
                  </a:tcPr>
                </a:tc>
                <a:tc>
                  <a:txBody>
                    <a:bodyPr/>
                    <a:lstStyle/>
                    <a:p>
                      <a:pPr algn="ctr"/>
                      <a:r>
                        <a:rPr lang="en-US" altLang="zh-CN" sz="1400" b="1" dirty="0">
                          <a:solidFill>
                            <a:srgbClr val="121212"/>
                          </a:solidFill>
                          <a:effectLst/>
                        </a:rPr>
                        <a:t>0</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EBEBEB"/>
                    </a:solidFill>
                  </a:tcPr>
                </a:tc>
                <a:tc>
                  <a:txBody>
                    <a:bodyPr/>
                    <a:lstStyle/>
                    <a:p>
                      <a:pPr algn="ctr"/>
                      <a:r>
                        <a:rPr lang="zh-CN" altLang="en-US" sz="1400" b="1">
                          <a:solidFill>
                            <a:srgbClr val="121212"/>
                          </a:solidFill>
                          <a:effectLst/>
                        </a:rPr>
                        <a:t>概率合计</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EBEBEB"/>
                    </a:solidFill>
                  </a:tcPr>
                </a:tc>
                <a:extLst>
                  <a:ext uri="{0D108BD9-81ED-4DB2-BD59-A6C34878D82A}">
                    <a16:rowId xmlns:a16="http://schemas.microsoft.com/office/drawing/2014/main" val="3358982118"/>
                  </a:ext>
                </a:extLst>
              </a:tr>
              <a:tr h="228600">
                <a:tc>
                  <a:txBody>
                    <a:bodyPr/>
                    <a:lstStyle/>
                    <a:p>
                      <a:pPr algn="ctr"/>
                      <a:r>
                        <a:rPr lang="zh-CN" altLang="en-US" sz="1400" b="1" dirty="0">
                          <a:effectLst/>
                        </a:rPr>
                        <a:t>下雨</a:t>
                      </a:r>
                      <a:r>
                        <a:rPr lang="en-US" altLang="zh-CN" sz="1400" b="1" dirty="0">
                          <a:effectLst/>
                        </a:rPr>
                        <a:t>=1</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a:r>
                        <a:rPr lang="zh-CN" altLang="en-US" sz="1400" b="1">
                          <a:effectLst/>
                        </a:rPr>
                        <a:t>洗车</a:t>
                      </a:r>
                      <a:r>
                        <a:rPr lang="en-US" altLang="zh-CN" sz="1400" b="1">
                          <a:effectLst/>
                        </a:rPr>
                        <a:t>=1</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a:r>
                        <a:rPr lang="en-US" altLang="zh-CN" sz="1400" b="1">
                          <a:effectLst/>
                        </a:rPr>
                        <a:t>0.9</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a:r>
                        <a:rPr lang="en-US" altLang="zh-CN" sz="1400" b="1">
                          <a:effectLst/>
                        </a:rPr>
                        <a:t>0.1</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a:r>
                        <a:rPr lang="en-US" altLang="zh-CN" sz="1400" b="1">
                          <a:effectLst/>
                        </a:rPr>
                        <a:t>1</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extLst>
                  <a:ext uri="{0D108BD9-81ED-4DB2-BD59-A6C34878D82A}">
                    <a16:rowId xmlns:a16="http://schemas.microsoft.com/office/drawing/2014/main" val="3645121802"/>
                  </a:ext>
                </a:extLst>
              </a:tr>
              <a:tr h="228600">
                <a:tc>
                  <a:txBody>
                    <a:bodyPr/>
                    <a:lstStyle/>
                    <a:p>
                      <a:pPr algn="ctr"/>
                      <a:r>
                        <a:rPr lang="zh-CN" altLang="en-US" sz="1400" b="1">
                          <a:effectLst/>
                        </a:rPr>
                        <a:t>下雨</a:t>
                      </a:r>
                      <a:r>
                        <a:rPr lang="en-US" altLang="zh-CN" sz="1400" b="1">
                          <a:effectLst/>
                        </a:rPr>
                        <a:t>=1</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a:r>
                        <a:rPr lang="zh-CN" altLang="en-US" sz="1400" b="1">
                          <a:effectLst/>
                        </a:rPr>
                        <a:t>洗车</a:t>
                      </a:r>
                      <a:r>
                        <a:rPr lang="en-US" altLang="zh-CN" sz="1400" b="1">
                          <a:effectLst/>
                        </a:rPr>
                        <a:t>=0</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a:r>
                        <a:rPr lang="en-US" altLang="zh-CN" sz="1400" b="1">
                          <a:effectLst/>
                        </a:rPr>
                        <a:t>0.7</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a:r>
                        <a:rPr lang="en-US" altLang="zh-CN" sz="1400" b="1">
                          <a:effectLst/>
                        </a:rPr>
                        <a:t>0.3</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a:r>
                        <a:rPr lang="en-US" altLang="zh-CN" sz="1400" b="1">
                          <a:effectLst/>
                        </a:rPr>
                        <a:t>1</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extLst>
                  <a:ext uri="{0D108BD9-81ED-4DB2-BD59-A6C34878D82A}">
                    <a16:rowId xmlns:a16="http://schemas.microsoft.com/office/drawing/2014/main" val="2833647276"/>
                  </a:ext>
                </a:extLst>
              </a:tr>
              <a:tr h="228600">
                <a:tc>
                  <a:txBody>
                    <a:bodyPr/>
                    <a:lstStyle/>
                    <a:p>
                      <a:pPr algn="ctr"/>
                      <a:r>
                        <a:rPr lang="zh-CN" altLang="en-US" sz="1400" b="1">
                          <a:effectLst/>
                        </a:rPr>
                        <a:t>下雨</a:t>
                      </a:r>
                      <a:r>
                        <a:rPr lang="en-US" altLang="zh-CN" sz="1400" b="1">
                          <a:effectLst/>
                        </a:rPr>
                        <a:t>=0</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a:r>
                        <a:rPr lang="zh-CN" altLang="en-US" sz="1400" b="1">
                          <a:effectLst/>
                        </a:rPr>
                        <a:t>洗车</a:t>
                      </a:r>
                      <a:r>
                        <a:rPr lang="en-US" altLang="zh-CN" sz="1400" b="1">
                          <a:effectLst/>
                        </a:rPr>
                        <a:t>=1</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a:r>
                        <a:rPr lang="en-US" altLang="zh-CN" sz="1400" b="1">
                          <a:effectLst/>
                        </a:rPr>
                        <a:t>0.4</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a:r>
                        <a:rPr lang="en-US" altLang="zh-CN" sz="1400" b="1" dirty="0">
                          <a:effectLst/>
                        </a:rPr>
                        <a:t>0.6</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a:r>
                        <a:rPr lang="en-US" altLang="zh-CN" sz="1400" b="1">
                          <a:effectLst/>
                        </a:rPr>
                        <a:t>1</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extLst>
                  <a:ext uri="{0D108BD9-81ED-4DB2-BD59-A6C34878D82A}">
                    <a16:rowId xmlns:a16="http://schemas.microsoft.com/office/drawing/2014/main" val="1195309222"/>
                  </a:ext>
                </a:extLst>
              </a:tr>
              <a:tr h="228600">
                <a:tc>
                  <a:txBody>
                    <a:bodyPr/>
                    <a:lstStyle/>
                    <a:p>
                      <a:pPr algn="ctr"/>
                      <a:r>
                        <a:rPr lang="zh-CN" altLang="en-US" sz="1400" b="1">
                          <a:effectLst/>
                        </a:rPr>
                        <a:t>下雨</a:t>
                      </a:r>
                      <a:r>
                        <a:rPr lang="en-US" altLang="zh-CN" sz="1400" b="1">
                          <a:effectLst/>
                        </a:rPr>
                        <a:t>=0</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a:r>
                        <a:rPr lang="zh-CN" altLang="en-US" sz="1400" b="1">
                          <a:effectLst/>
                        </a:rPr>
                        <a:t>洗车</a:t>
                      </a:r>
                      <a:r>
                        <a:rPr lang="en-US" altLang="zh-CN" sz="1400" b="1">
                          <a:effectLst/>
                        </a:rPr>
                        <a:t>=0</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a:r>
                        <a:rPr lang="en-US" altLang="zh-CN" sz="1400" b="1">
                          <a:effectLst/>
                        </a:rPr>
                        <a:t>0.2</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a:r>
                        <a:rPr lang="en-US" altLang="zh-CN" sz="1400" b="1">
                          <a:effectLst/>
                        </a:rPr>
                        <a:t>0.8</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a:r>
                        <a:rPr lang="en-US" altLang="zh-CN" sz="1400" b="1" dirty="0">
                          <a:effectLst/>
                        </a:rPr>
                        <a:t>1</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extLst>
                  <a:ext uri="{0D108BD9-81ED-4DB2-BD59-A6C34878D82A}">
                    <a16:rowId xmlns:a16="http://schemas.microsoft.com/office/drawing/2014/main" val="2560061043"/>
                  </a:ext>
                </a:extLst>
              </a:tr>
            </a:tbl>
          </a:graphicData>
        </a:graphic>
      </p:graphicFrame>
      <p:graphicFrame>
        <p:nvGraphicFramePr>
          <p:cNvPr id="5" name="表格 4">
            <a:extLst>
              <a:ext uri="{FF2B5EF4-FFF2-40B4-BE49-F238E27FC236}">
                <a16:creationId xmlns:a16="http://schemas.microsoft.com/office/drawing/2014/main" id="{36CDC0A1-EE42-2E83-B2AB-39A21F9C369F}"/>
              </a:ext>
            </a:extLst>
          </p:cNvPr>
          <p:cNvGraphicFramePr>
            <a:graphicFrameLocks noGrp="1"/>
          </p:cNvGraphicFramePr>
          <p:nvPr>
            <p:extLst>
              <p:ext uri="{D42A27DB-BD31-4B8C-83A1-F6EECF244321}">
                <p14:modId xmlns:p14="http://schemas.microsoft.com/office/powerpoint/2010/main" val="3847467347"/>
              </p:ext>
            </p:extLst>
          </p:nvPr>
        </p:nvGraphicFramePr>
        <p:xfrm>
          <a:off x="380999" y="5086920"/>
          <a:ext cx="5924552" cy="877569"/>
        </p:xfrm>
        <a:graphic>
          <a:graphicData uri="http://schemas.openxmlformats.org/drawingml/2006/table">
            <a:tbl>
              <a:tblPr/>
              <a:tblGrid>
                <a:gridCol w="1481138">
                  <a:extLst>
                    <a:ext uri="{9D8B030D-6E8A-4147-A177-3AD203B41FA5}">
                      <a16:colId xmlns:a16="http://schemas.microsoft.com/office/drawing/2014/main" val="2830230034"/>
                    </a:ext>
                  </a:extLst>
                </a:gridCol>
                <a:gridCol w="1481138">
                  <a:extLst>
                    <a:ext uri="{9D8B030D-6E8A-4147-A177-3AD203B41FA5}">
                      <a16:colId xmlns:a16="http://schemas.microsoft.com/office/drawing/2014/main" val="2230841709"/>
                    </a:ext>
                  </a:extLst>
                </a:gridCol>
                <a:gridCol w="1481138">
                  <a:extLst>
                    <a:ext uri="{9D8B030D-6E8A-4147-A177-3AD203B41FA5}">
                      <a16:colId xmlns:a16="http://schemas.microsoft.com/office/drawing/2014/main" val="1572980179"/>
                    </a:ext>
                  </a:extLst>
                </a:gridCol>
                <a:gridCol w="1481138">
                  <a:extLst>
                    <a:ext uri="{9D8B030D-6E8A-4147-A177-3AD203B41FA5}">
                      <a16:colId xmlns:a16="http://schemas.microsoft.com/office/drawing/2014/main" val="986750919"/>
                    </a:ext>
                  </a:extLst>
                </a:gridCol>
              </a:tblGrid>
              <a:tr h="336549">
                <a:tc>
                  <a:txBody>
                    <a:bodyPr/>
                    <a:lstStyle/>
                    <a:p>
                      <a:pPr algn="ctr"/>
                      <a:r>
                        <a:rPr lang="zh-CN" altLang="en-US" sz="1400" b="1">
                          <a:solidFill>
                            <a:srgbClr val="121212"/>
                          </a:solidFill>
                          <a:effectLst/>
                        </a:rPr>
                        <a:t>滑倒</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EBEBEB"/>
                    </a:solidFill>
                  </a:tcPr>
                </a:tc>
                <a:tc>
                  <a:txBody>
                    <a:bodyPr/>
                    <a:lstStyle/>
                    <a:p>
                      <a:pPr algn="ctr"/>
                      <a:r>
                        <a:rPr lang="en-US" altLang="zh-CN" sz="1400" b="1">
                          <a:solidFill>
                            <a:srgbClr val="121212"/>
                          </a:solidFill>
                          <a:effectLst/>
                        </a:rPr>
                        <a:t>1</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EBEBEB"/>
                    </a:solidFill>
                  </a:tcPr>
                </a:tc>
                <a:tc>
                  <a:txBody>
                    <a:bodyPr/>
                    <a:lstStyle/>
                    <a:p>
                      <a:pPr algn="ctr"/>
                      <a:r>
                        <a:rPr lang="en-US" altLang="zh-CN" sz="1400" b="1">
                          <a:solidFill>
                            <a:srgbClr val="121212"/>
                          </a:solidFill>
                          <a:effectLst/>
                        </a:rPr>
                        <a:t>0</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EBEBEB"/>
                    </a:solidFill>
                  </a:tcPr>
                </a:tc>
                <a:tc>
                  <a:txBody>
                    <a:bodyPr/>
                    <a:lstStyle/>
                    <a:p>
                      <a:pPr algn="ctr"/>
                      <a:r>
                        <a:rPr lang="zh-CN" altLang="en-US" sz="1400" b="1">
                          <a:solidFill>
                            <a:srgbClr val="121212"/>
                          </a:solidFill>
                          <a:effectLst/>
                        </a:rPr>
                        <a:t>概率合计</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EBEBEB"/>
                    </a:solidFill>
                  </a:tcPr>
                </a:tc>
                <a:extLst>
                  <a:ext uri="{0D108BD9-81ED-4DB2-BD59-A6C34878D82A}">
                    <a16:rowId xmlns:a16="http://schemas.microsoft.com/office/drawing/2014/main" val="2331613245"/>
                  </a:ext>
                </a:extLst>
              </a:tr>
              <a:tr h="228600">
                <a:tc>
                  <a:txBody>
                    <a:bodyPr/>
                    <a:lstStyle/>
                    <a:p>
                      <a:pPr algn="ctr"/>
                      <a:r>
                        <a:rPr lang="zh-CN" altLang="en-US" sz="1400" b="1" dirty="0">
                          <a:effectLst/>
                        </a:rPr>
                        <a:t>地湿</a:t>
                      </a:r>
                      <a:r>
                        <a:rPr lang="en-US" altLang="zh-CN" sz="1400" b="1" dirty="0">
                          <a:effectLst/>
                        </a:rPr>
                        <a:t>=1</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a:r>
                        <a:rPr lang="en-US" altLang="zh-CN" sz="1400" b="1">
                          <a:effectLst/>
                        </a:rPr>
                        <a:t>0.7</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a:r>
                        <a:rPr lang="en-US" altLang="zh-CN" sz="1400" b="1">
                          <a:effectLst/>
                        </a:rPr>
                        <a:t>0.3</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a:r>
                        <a:rPr lang="en-US" altLang="zh-CN" sz="1400" b="1">
                          <a:effectLst/>
                        </a:rPr>
                        <a:t>1</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extLst>
                  <a:ext uri="{0D108BD9-81ED-4DB2-BD59-A6C34878D82A}">
                    <a16:rowId xmlns:a16="http://schemas.microsoft.com/office/drawing/2014/main" val="301001969"/>
                  </a:ext>
                </a:extLst>
              </a:tr>
              <a:tr h="228600">
                <a:tc>
                  <a:txBody>
                    <a:bodyPr/>
                    <a:lstStyle/>
                    <a:p>
                      <a:pPr algn="ctr"/>
                      <a:r>
                        <a:rPr lang="zh-CN" altLang="en-US" sz="1400" b="1">
                          <a:effectLst/>
                        </a:rPr>
                        <a:t>地湿</a:t>
                      </a:r>
                      <a:r>
                        <a:rPr lang="en-US" altLang="zh-CN" sz="1400" b="1">
                          <a:effectLst/>
                        </a:rPr>
                        <a:t>=0</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a:r>
                        <a:rPr lang="en-US" altLang="zh-CN" sz="1400" b="1">
                          <a:effectLst/>
                        </a:rPr>
                        <a:t>0.2</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a:r>
                        <a:rPr lang="en-US" altLang="zh-CN" sz="1400" b="1">
                          <a:effectLst/>
                        </a:rPr>
                        <a:t>0.8</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a:r>
                        <a:rPr lang="en-US" altLang="zh-CN" sz="1400" b="1" dirty="0">
                          <a:effectLst/>
                        </a:rPr>
                        <a:t>1</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extLst>
                  <a:ext uri="{0D108BD9-81ED-4DB2-BD59-A6C34878D82A}">
                    <a16:rowId xmlns:a16="http://schemas.microsoft.com/office/drawing/2014/main" val="3225831156"/>
                  </a:ext>
                </a:extLst>
              </a:tr>
            </a:tbl>
          </a:graphicData>
        </a:graphic>
      </p:graphicFrame>
      <p:pic>
        <p:nvPicPr>
          <p:cNvPr id="7" name="图片 6">
            <a:extLst>
              <a:ext uri="{FF2B5EF4-FFF2-40B4-BE49-F238E27FC236}">
                <a16:creationId xmlns:a16="http://schemas.microsoft.com/office/drawing/2014/main" id="{295234C4-913D-2994-AE77-CDE370941E5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4812948" y="60822"/>
            <a:ext cx="4311650" cy="1910300"/>
          </a:xfrm>
          <a:prstGeom prst="rect">
            <a:avLst/>
          </a:prstGeom>
        </p:spPr>
      </p:pic>
      <p:sp>
        <p:nvSpPr>
          <p:cNvPr id="9" name="文本框 8">
            <a:extLst>
              <a:ext uri="{FF2B5EF4-FFF2-40B4-BE49-F238E27FC236}">
                <a16:creationId xmlns:a16="http://schemas.microsoft.com/office/drawing/2014/main" id="{2BE14A78-EE30-D18A-0632-624D021BF839}"/>
              </a:ext>
            </a:extLst>
          </p:cNvPr>
          <p:cNvSpPr txBox="1"/>
          <p:nvPr/>
        </p:nvSpPr>
        <p:spPr>
          <a:xfrm>
            <a:off x="228599" y="351375"/>
            <a:ext cx="4572000" cy="369332"/>
          </a:xfrm>
          <a:prstGeom prst="rect">
            <a:avLst/>
          </a:prstGeom>
          <a:noFill/>
        </p:spPr>
        <p:txBody>
          <a:bodyPr wrap="square">
            <a:spAutoFit/>
          </a:bodyPr>
          <a:lstStyle/>
          <a:p>
            <a:r>
              <a:rPr kumimoji="0" lang="zh-CN" altLang="zh-CN" b="0" i="0" u="none" strike="noStrike" cap="none" normalizeH="0" baseline="0" dirty="0">
                <a:ln>
                  <a:noFill/>
                </a:ln>
                <a:solidFill>
                  <a:srgbClr val="C00000"/>
                </a:solidFill>
                <a:effectLst/>
                <a:latin typeface="华文中宋" panose="02010600040101010101" pitchFamily="2" charset="-122"/>
                <a:ea typeface="华文中宋" panose="02010600040101010101" pitchFamily="2" charset="-122"/>
              </a:rPr>
              <a:t>先验概率</a:t>
            </a:r>
            <a:endParaRPr lang="zh-CN" altLang="en-US" dirty="0"/>
          </a:p>
        </p:txBody>
      </p:sp>
      <p:sp>
        <p:nvSpPr>
          <p:cNvPr id="10" name="文本框 9">
            <a:extLst>
              <a:ext uri="{FF2B5EF4-FFF2-40B4-BE49-F238E27FC236}">
                <a16:creationId xmlns:a16="http://schemas.microsoft.com/office/drawing/2014/main" id="{90D9AB75-CD67-6160-2BF6-DA4E351DD147}"/>
              </a:ext>
            </a:extLst>
          </p:cNvPr>
          <p:cNvSpPr txBox="1"/>
          <p:nvPr/>
        </p:nvSpPr>
        <p:spPr>
          <a:xfrm>
            <a:off x="380999" y="2674152"/>
            <a:ext cx="4572000" cy="369332"/>
          </a:xfrm>
          <a:prstGeom prst="rect">
            <a:avLst/>
          </a:prstGeom>
          <a:noFill/>
        </p:spPr>
        <p:txBody>
          <a:bodyPr wrap="square">
            <a:spAutoFit/>
          </a:bodyPr>
          <a:lstStyle/>
          <a:p>
            <a:r>
              <a:rPr kumimoji="0" lang="zh-CN" altLang="en-US" b="0" i="0" u="none" strike="noStrike" cap="none" normalizeH="0" baseline="0" dirty="0">
                <a:ln>
                  <a:noFill/>
                </a:ln>
                <a:solidFill>
                  <a:srgbClr val="C00000"/>
                </a:solidFill>
                <a:effectLst/>
                <a:latin typeface="华文中宋" panose="02010600040101010101" pitchFamily="2" charset="-122"/>
                <a:ea typeface="华文中宋" panose="02010600040101010101" pitchFamily="2" charset="-122"/>
              </a:rPr>
              <a:t>地湿对下雨和洗车的条件概率</a:t>
            </a:r>
            <a:endParaRPr lang="zh-CN" altLang="en-US" dirty="0"/>
          </a:p>
        </p:txBody>
      </p:sp>
      <p:sp>
        <p:nvSpPr>
          <p:cNvPr id="11" name="文本框 10">
            <a:extLst>
              <a:ext uri="{FF2B5EF4-FFF2-40B4-BE49-F238E27FC236}">
                <a16:creationId xmlns:a16="http://schemas.microsoft.com/office/drawing/2014/main" id="{FA93471D-89F0-CFFE-0645-069466DEB147}"/>
              </a:ext>
            </a:extLst>
          </p:cNvPr>
          <p:cNvSpPr txBox="1"/>
          <p:nvPr/>
        </p:nvSpPr>
        <p:spPr>
          <a:xfrm>
            <a:off x="327025" y="4627597"/>
            <a:ext cx="4572000" cy="369332"/>
          </a:xfrm>
          <a:prstGeom prst="rect">
            <a:avLst/>
          </a:prstGeom>
          <a:noFill/>
        </p:spPr>
        <p:txBody>
          <a:bodyPr wrap="square">
            <a:spAutoFit/>
          </a:bodyPr>
          <a:lstStyle/>
          <a:p>
            <a:r>
              <a:rPr kumimoji="0" lang="zh-CN" altLang="en-US" b="0" i="0" u="none" strike="noStrike" cap="none" normalizeH="0" baseline="0" dirty="0">
                <a:ln>
                  <a:noFill/>
                </a:ln>
                <a:solidFill>
                  <a:srgbClr val="C00000"/>
                </a:solidFill>
                <a:effectLst/>
                <a:latin typeface="华文中宋" panose="02010600040101010101" pitchFamily="2" charset="-122"/>
                <a:ea typeface="华文中宋" panose="02010600040101010101" pitchFamily="2" charset="-122"/>
              </a:rPr>
              <a:t>滑到对地湿的条件概率</a:t>
            </a:r>
            <a:endParaRPr lang="zh-CN" altLang="en-US" dirty="0"/>
          </a:p>
        </p:txBody>
      </p:sp>
      <p:pic>
        <p:nvPicPr>
          <p:cNvPr id="15" name="图片 14">
            <a:extLst>
              <a:ext uri="{FF2B5EF4-FFF2-40B4-BE49-F238E27FC236}">
                <a16:creationId xmlns:a16="http://schemas.microsoft.com/office/drawing/2014/main" id="{89B28CC3-30BB-E9E7-E09A-8901868F6498}"/>
              </a:ext>
            </a:extLst>
          </p:cNvPr>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486503" y="2242434"/>
            <a:ext cx="5638095" cy="780952"/>
          </a:xfrm>
          <a:prstGeom prst="rect">
            <a:avLst/>
          </a:prstGeom>
        </p:spPr>
      </p:pic>
      <p:sp>
        <p:nvSpPr>
          <p:cNvPr id="17" name="文本框 16">
            <a:extLst>
              <a:ext uri="{FF2B5EF4-FFF2-40B4-BE49-F238E27FC236}">
                <a16:creationId xmlns:a16="http://schemas.microsoft.com/office/drawing/2014/main" id="{D07F04D5-50AF-2029-921F-A0DB60F0373F}"/>
              </a:ext>
            </a:extLst>
          </p:cNvPr>
          <p:cNvSpPr txBox="1"/>
          <p:nvPr/>
        </p:nvSpPr>
        <p:spPr>
          <a:xfrm>
            <a:off x="7289800" y="3044340"/>
            <a:ext cx="4572000" cy="646331"/>
          </a:xfrm>
          <a:prstGeom prst="rect">
            <a:avLst/>
          </a:prstGeom>
          <a:noFill/>
        </p:spPr>
        <p:txBody>
          <a:bodyPr wrap="square">
            <a:spAutoFit/>
          </a:bodyPr>
          <a:lstStyle/>
          <a:p>
            <a:pPr algn="l"/>
            <a:r>
              <a:rPr lang="en-US" altLang="zh-CN" b="0" i="0" dirty="0">
                <a:solidFill>
                  <a:srgbClr val="C00000"/>
                </a:solidFill>
                <a:effectLst/>
                <a:latin typeface="-apple-system"/>
              </a:rPr>
              <a:t>=0.4*0.3*0.4*0.7</a:t>
            </a:r>
          </a:p>
          <a:p>
            <a:pPr algn="l"/>
            <a:r>
              <a:rPr lang="en-US" altLang="zh-CN" b="0" i="0" dirty="0">
                <a:solidFill>
                  <a:srgbClr val="C00000"/>
                </a:solidFill>
                <a:effectLst/>
                <a:latin typeface="-apple-system"/>
              </a:rPr>
              <a:t>=0.0336</a:t>
            </a:r>
          </a:p>
        </p:txBody>
      </p:sp>
    </p:spTree>
    <p:extLst>
      <p:ext uri="{BB962C8B-B14F-4D97-AF65-F5344CB8AC3E}">
        <p14:creationId xmlns:p14="http://schemas.microsoft.com/office/powerpoint/2010/main" val="24918060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目 录</a:t>
            </a:r>
          </a:p>
        </p:txBody>
      </p:sp>
      <p:sp>
        <p:nvSpPr>
          <p:cNvPr id="4" name="内容占位符 3"/>
          <p:cNvSpPr>
            <a:spLocks noGrp="1"/>
          </p:cNvSpPr>
          <p:nvPr>
            <p:ph idx="1"/>
          </p:nvPr>
        </p:nvSpPr>
        <p:spPr>
          <a:xfrm>
            <a:off x="260350" y="1242562"/>
            <a:ext cx="8616950" cy="3698081"/>
          </a:xfrm>
        </p:spPr>
        <p:txBody>
          <a:bodyPr>
            <a:noAutofit/>
          </a:bodyPr>
          <a:lstStyle/>
          <a:p>
            <a:pPr>
              <a:lnSpc>
                <a:spcPct val="150000"/>
              </a:lnSpc>
            </a:pPr>
            <a:r>
              <a:rPr lang="zh-CN" altLang="en-US" b="1" dirty="0">
                <a:solidFill>
                  <a:schemeClr val="bg1">
                    <a:lumMod val="85000"/>
                  </a:schemeClr>
                </a:solidFill>
                <a:latin typeface="+mn-ea"/>
                <a:ea typeface="+mn-ea"/>
                <a:cs typeface="宋体"/>
              </a:rPr>
              <a:t>贝叶斯决策论</a:t>
            </a:r>
            <a:endParaRPr lang="en-US" altLang="zh-CN" b="1" dirty="0">
              <a:solidFill>
                <a:schemeClr val="bg1">
                  <a:lumMod val="85000"/>
                </a:schemeClr>
              </a:solidFill>
              <a:latin typeface="+mn-ea"/>
              <a:ea typeface="+mn-ea"/>
              <a:cs typeface="宋体"/>
            </a:endParaRPr>
          </a:p>
          <a:p>
            <a:pPr>
              <a:lnSpc>
                <a:spcPct val="150000"/>
              </a:lnSpc>
            </a:pPr>
            <a:r>
              <a:rPr lang="zh-CN" altLang="en-US" b="1" dirty="0">
                <a:solidFill>
                  <a:schemeClr val="bg1">
                    <a:lumMod val="85000"/>
                  </a:schemeClr>
                </a:solidFill>
                <a:latin typeface="+mn-ea"/>
                <a:ea typeface="+mn-ea"/>
                <a:cs typeface="宋体"/>
              </a:rPr>
              <a:t>极大似然估计</a:t>
            </a:r>
            <a:endParaRPr lang="en-US" altLang="zh-CN" b="1" dirty="0">
              <a:solidFill>
                <a:schemeClr val="bg1">
                  <a:lumMod val="85000"/>
                </a:schemeClr>
              </a:solidFill>
              <a:latin typeface="+mn-ea"/>
              <a:ea typeface="+mn-ea"/>
              <a:cs typeface="宋体"/>
            </a:endParaRPr>
          </a:p>
          <a:p>
            <a:pPr>
              <a:lnSpc>
                <a:spcPct val="150000"/>
              </a:lnSpc>
            </a:pPr>
            <a:r>
              <a:rPr lang="zh-CN" altLang="en-US" b="1" dirty="0">
                <a:solidFill>
                  <a:schemeClr val="bg1">
                    <a:lumMod val="85000"/>
                  </a:schemeClr>
                </a:solidFill>
                <a:latin typeface="+mn-ea"/>
                <a:ea typeface="+mn-ea"/>
                <a:cs typeface="宋体"/>
              </a:rPr>
              <a:t>朴素贝叶斯分类器</a:t>
            </a:r>
            <a:endParaRPr lang="en-US" altLang="zh-CN" b="1" dirty="0">
              <a:solidFill>
                <a:schemeClr val="bg1">
                  <a:lumMod val="85000"/>
                </a:schemeClr>
              </a:solidFill>
              <a:latin typeface="+mn-ea"/>
              <a:ea typeface="+mn-ea"/>
              <a:cs typeface="宋体"/>
            </a:endParaRPr>
          </a:p>
          <a:p>
            <a:pPr>
              <a:lnSpc>
                <a:spcPct val="150000"/>
              </a:lnSpc>
            </a:pPr>
            <a:r>
              <a:rPr lang="zh-CN" altLang="en-US" b="1" dirty="0">
                <a:solidFill>
                  <a:schemeClr val="bg1">
                    <a:lumMod val="85000"/>
                  </a:schemeClr>
                </a:solidFill>
                <a:latin typeface="+mn-ea"/>
                <a:ea typeface="+mn-ea"/>
                <a:cs typeface="宋体"/>
              </a:rPr>
              <a:t>半朴素贝叶斯分类器</a:t>
            </a:r>
            <a:endParaRPr lang="en-US" altLang="zh-CN" b="1" dirty="0">
              <a:solidFill>
                <a:schemeClr val="bg1">
                  <a:lumMod val="85000"/>
                </a:schemeClr>
              </a:solidFill>
              <a:latin typeface="+mn-ea"/>
              <a:ea typeface="+mn-ea"/>
              <a:cs typeface="宋体"/>
            </a:endParaRPr>
          </a:p>
          <a:p>
            <a:pPr>
              <a:lnSpc>
                <a:spcPct val="150000"/>
              </a:lnSpc>
            </a:pPr>
            <a:r>
              <a:rPr lang="zh-CN" altLang="en-US" b="1" dirty="0">
                <a:solidFill>
                  <a:schemeClr val="bg1">
                    <a:lumMod val="85000"/>
                  </a:schemeClr>
                </a:solidFill>
                <a:latin typeface="+mn-ea"/>
                <a:ea typeface="+mn-ea"/>
                <a:cs typeface="宋体"/>
              </a:rPr>
              <a:t>贝叶斯网</a:t>
            </a:r>
            <a:endParaRPr lang="en-US" altLang="zh-CN" b="1" dirty="0">
              <a:solidFill>
                <a:schemeClr val="bg1">
                  <a:lumMod val="85000"/>
                </a:schemeClr>
              </a:solidFill>
              <a:latin typeface="+mn-ea"/>
              <a:ea typeface="+mn-ea"/>
              <a:cs typeface="宋体"/>
            </a:endParaRPr>
          </a:p>
          <a:p>
            <a:pPr>
              <a:lnSpc>
                <a:spcPct val="150000"/>
              </a:lnSpc>
            </a:pPr>
            <a:r>
              <a:rPr lang="en-US" altLang="zh-CN" b="1" dirty="0">
                <a:latin typeface="Verdana" charset="0"/>
                <a:ea typeface="Verdana" charset="0"/>
                <a:cs typeface="Verdana" charset="0"/>
              </a:rPr>
              <a:t>EM</a:t>
            </a:r>
            <a:r>
              <a:rPr lang="zh-CN" altLang="en-US" b="1" dirty="0">
                <a:latin typeface="+mn-ea"/>
                <a:ea typeface="+mn-ea"/>
                <a:cs typeface="宋体"/>
              </a:rPr>
              <a:t>算法</a:t>
            </a:r>
            <a:endParaRPr lang="en-US" altLang="zh-CN" b="1" dirty="0">
              <a:latin typeface="+mn-ea"/>
              <a:ea typeface="+mn-ea"/>
              <a:cs typeface="宋体"/>
            </a:endParaRPr>
          </a:p>
        </p:txBody>
      </p:sp>
    </p:spTree>
    <p:extLst>
      <p:ext uri="{BB962C8B-B14F-4D97-AF65-F5344CB8AC3E}">
        <p14:creationId xmlns:p14="http://schemas.microsoft.com/office/powerpoint/2010/main" val="53334918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Verdana" charset="0"/>
                <a:ea typeface="Verdana" charset="0"/>
                <a:cs typeface="Verdana" charset="0"/>
              </a:rPr>
              <a:t>EM</a:t>
            </a:r>
            <a:r>
              <a:rPr lang="zh-CN" altLang="en-US" dirty="0">
                <a:latin typeface="+mj-ea"/>
                <a:ea typeface="+mj-ea"/>
                <a:cs typeface="黑体"/>
              </a:rPr>
              <a:t>算法</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期望最大算法</a:t>
            </a:r>
            <a:r>
              <a:rPr lang="en-US" altLang="zh-CN" b="0" i="0" dirty="0">
                <a:solidFill>
                  <a:srgbClr val="333333"/>
                </a:solidFill>
                <a:effectLst/>
                <a:latin typeface="Arial" panose="020B0604020202020204" pitchFamily="34" charset="0"/>
              </a:rPr>
              <a:t>)</a:t>
            </a:r>
            <a:endParaRPr lang="zh-CN" altLang="en-US" dirty="0">
              <a:latin typeface="+mj-ea"/>
              <a:ea typeface="+mj-ea"/>
            </a:endParaRPr>
          </a:p>
        </p:txBody>
      </p:sp>
      <p:sp>
        <p:nvSpPr>
          <p:cNvPr id="2" name="内容占位符 1"/>
          <p:cNvSpPr>
            <a:spLocks noGrp="1"/>
          </p:cNvSpPr>
          <p:nvPr>
            <p:ph sz="quarter" idx="14"/>
          </p:nvPr>
        </p:nvSpPr>
        <p:spPr>
          <a:xfrm>
            <a:off x="173851" y="1040891"/>
            <a:ext cx="8723013" cy="874047"/>
          </a:xfrm>
        </p:spPr>
        <p:txBody>
          <a:bodyPr>
            <a:normAutofit/>
          </a:bodyPr>
          <a:lstStyle/>
          <a:p>
            <a:pPr marL="228600" lvl="1">
              <a:spcBef>
                <a:spcPts val="1000"/>
              </a:spcBef>
              <a:buSzPct val="120000"/>
              <a:buFont typeface="Wingdings" panose="05000000000000000000" pitchFamily="2" charset="2"/>
              <a:buChar char="p"/>
            </a:pPr>
            <a:r>
              <a:rPr lang="zh-CN" altLang="en-US" sz="2400" dirty="0"/>
              <a:t>如果使用基于最大似然估计的模型，模型中存在</a:t>
            </a:r>
            <a:r>
              <a:rPr lang="zh-CN" altLang="en-US" sz="2400" b="1" dirty="0">
                <a:solidFill>
                  <a:srgbClr val="FF0000"/>
                </a:solidFill>
              </a:rPr>
              <a:t>隐变量</a:t>
            </a:r>
            <a:r>
              <a:rPr lang="zh-CN" altLang="en-US" sz="2400" dirty="0"/>
              <a:t>，就要用</a:t>
            </a:r>
            <a:r>
              <a:rPr lang="en-US" altLang="zh-CN" sz="2400" dirty="0"/>
              <a:t>EM</a:t>
            </a:r>
            <a:r>
              <a:rPr lang="zh-CN" altLang="en-US" sz="2400" dirty="0"/>
              <a:t>算法做参数估计。</a:t>
            </a:r>
            <a:endParaRPr lang="zh-CN" altLang="en-US" sz="2200" dirty="0">
              <a:latin typeface="+mn-ea"/>
              <a:ea typeface="+mn-ea"/>
              <a:cs typeface="Times"/>
            </a:endParaRPr>
          </a:p>
          <a:p>
            <a:pPr marL="0" lvl="1" indent="0">
              <a:spcBef>
                <a:spcPts val="1000"/>
              </a:spcBef>
              <a:buSzPct val="120000"/>
              <a:buNone/>
            </a:pPr>
            <a:endParaRPr lang="en-US" altLang="zh-CN" sz="2200" dirty="0">
              <a:latin typeface="+mn-ea"/>
              <a:ea typeface="+mn-ea"/>
              <a:cs typeface="Times"/>
            </a:endParaRPr>
          </a:p>
          <a:p>
            <a:pPr marL="228600" lvl="1">
              <a:spcBef>
                <a:spcPts val="1000"/>
              </a:spcBef>
              <a:buSzPct val="120000"/>
              <a:buFont typeface="Wingdings" panose="05000000000000000000" pitchFamily="2" charset="2"/>
              <a:buChar char="p"/>
            </a:pPr>
            <a:endParaRPr lang="en-US" altLang="zh-CN" sz="2200" dirty="0">
              <a:latin typeface="+mn-ea"/>
              <a:ea typeface="+mn-ea"/>
              <a:cs typeface="宋体"/>
            </a:endParaRPr>
          </a:p>
          <a:p>
            <a:endParaRPr kumimoji="1" lang="zh-CN" altLang="en-US" dirty="0">
              <a:latin typeface="+mn-ea"/>
              <a:ea typeface="+mn-ea"/>
            </a:endParaRPr>
          </a:p>
        </p:txBody>
      </p:sp>
      <p:pic>
        <p:nvPicPr>
          <p:cNvPr id="3" name="图片 2"/>
          <p:cNvPicPr>
            <a:picLocks noChangeAspect="1"/>
          </p:cNvPicPr>
          <p:nvPr/>
        </p:nvPicPr>
        <p:blipFill>
          <a:blip r:embed="rId2"/>
          <a:stretch>
            <a:fillRect/>
          </a:stretch>
        </p:blipFill>
        <p:spPr>
          <a:xfrm>
            <a:off x="390938" y="2173265"/>
            <a:ext cx="8107017" cy="1740142"/>
          </a:xfrm>
          <a:prstGeom prst="rect">
            <a:avLst/>
          </a:prstGeom>
        </p:spPr>
      </p:pic>
      <p:pic>
        <p:nvPicPr>
          <p:cNvPr id="6" name="图片 5"/>
          <p:cNvPicPr>
            <a:picLocks noChangeAspect="1"/>
          </p:cNvPicPr>
          <p:nvPr/>
        </p:nvPicPr>
        <p:blipFill>
          <a:blip r:embed="rId3"/>
          <a:stretch>
            <a:fillRect/>
          </a:stretch>
        </p:blipFill>
        <p:spPr>
          <a:xfrm>
            <a:off x="390939" y="4212268"/>
            <a:ext cx="8107017" cy="1889759"/>
          </a:xfrm>
          <a:prstGeom prst="rect">
            <a:avLst/>
          </a:prstGeom>
        </p:spPr>
      </p:pic>
      <p:sp>
        <p:nvSpPr>
          <p:cNvPr id="5" name="文本框 4">
            <a:extLst>
              <a:ext uri="{FF2B5EF4-FFF2-40B4-BE49-F238E27FC236}">
                <a16:creationId xmlns:a16="http://schemas.microsoft.com/office/drawing/2014/main" id="{E5A998B4-1CC3-5DFF-0A44-FE9CD8D85239}"/>
              </a:ext>
            </a:extLst>
          </p:cNvPr>
          <p:cNvSpPr txBox="1"/>
          <p:nvPr/>
        </p:nvSpPr>
        <p:spPr>
          <a:xfrm>
            <a:off x="6635750" y="4865418"/>
            <a:ext cx="1638300" cy="584775"/>
          </a:xfrm>
          <a:prstGeom prst="rect">
            <a:avLst/>
          </a:prstGeom>
          <a:solidFill>
            <a:srgbClr val="0070C0"/>
          </a:solidFill>
        </p:spPr>
        <p:txBody>
          <a:bodyPr wrap="square" rtlCol="0">
            <a:spAutoFit/>
          </a:bodyPr>
          <a:lstStyle/>
          <a:p>
            <a:r>
              <a:rPr lang="zh-CN" altLang="en-US" sz="1600" dirty="0">
                <a:solidFill>
                  <a:schemeClr val="bg1"/>
                </a:solidFill>
              </a:rPr>
              <a:t>样本中有缺失属性值</a:t>
            </a:r>
          </a:p>
        </p:txBody>
      </p:sp>
    </p:spTree>
    <p:extLst>
      <p:ext uri="{BB962C8B-B14F-4D97-AF65-F5344CB8AC3E}">
        <p14:creationId xmlns:p14="http://schemas.microsoft.com/office/powerpoint/2010/main" val="8616760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Verdana" charset="0"/>
                <a:ea typeface="Verdana" charset="0"/>
                <a:cs typeface="Verdana" charset="0"/>
              </a:rPr>
              <a:t>EM</a:t>
            </a:r>
            <a:r>
              <a:rPr lang="zh-CN" altLang="en-US" dirty="0">
                <a:latin typeface="+mj-ea"/>
                <a:ea typeface="+mj-ea"/>
                <a:cs typeface="黑体"/>
              </a:rPr>
              <a:t>算法</a:t>
            </a:r>
            <a:endParaRPr lang="zh-CN" altLang="en-US" dirty="0">
              <a:latin typeface="+mj-ea"/>
              <a:ea typeface="+mj-ea"/>
            </a:endParaRPr>
          </a:p>
        </p:txBody>
      </p:sp>
      <p:sp>
        <p:nvSpPr>
          <p:cNvPr id="2" name="内容占位符 1"/>
          <p:cNvSpPr>
            <a:spLocks noGrp="1"/>
          </p:cNvSpPr>
          <p:nvPr>
            <p:ph sz="quarter" idx="14"/>
          </p:nvPr>
        </p:nvSpPr>
        <p:spPr>
          <a:xfrm>
            <a:off x="173851" y="1040891"/>
            <a:ext cx="8723013" cy="5174557"/>
          </a:xfrm>
        </p:spPr>
        <p:txBody>
          <a:bodyPr>
            <a:normAutofit/>
          </a:bodyPr>
          <a:lstStyle/>
          <a:p>
            <a:pPr marL="228600" lvl="1">
              <a:spcBef>
                <a:spcPts val="1000"/>
              </a:spcBef>
              <a:buSzPct val="120000"/>
              <a:buFont typeface="Wingdings" panose="05000000000000000000" pitchFamily="2" charset="2"/>
              <a:buChar char="p"/>
            </a:pPr>
            <a:r>
              <a:rPr lang="zh-CN" altLang="en-US" sz="2200" dirty="0">
                <a:latin typeface="+mn-ea"/>
                <a:ea typeface="+mn-ea"/>
                <a:cs typeface="Times"/>
              </a:rPr>
              <a:t>“不完整”的样本：西瓜已经脱落的根蒂，无法看出是“蜷缩”还是“坚挺”</a:t>
            </a:r>
            <a:r>
              <a:rPr lang="en-US" altLang="zh-CN" sz="2200" dirty="0">
                <a:latin typeface="+mn-ea"/>
                <a:ea typeface="+mn-ea"/>
                <a:cs typeface="Times"/>
              </a:rPr>
              <a:t>,</a:t>
            </a:r>
            <a:r>
              <a:rPr lang="zh-CN" altLang="en-US" sz="2200" dirty="0">
                <a:latin typeface="+mn-ea"/>
                <a:ea typeface="+mn-ea"/>
                <a:cs typeface="Times"/>
              </a:rPr>
              <a:t>则训练样本的“根蒂”属性变量值未知，如何计算？</a:t>
            </a:r>
          </a:p>
          <a:p>
            <a:pPr marL="0" lvl="1" indent="0">
              <a:spcBef>
                <a:spcPts val="1000"/>
              </a:spcBef>
              <a:buSzPct val="120000"/>
              <a:buNone/>
            </a:pPr>
            <a:endParaRPr lang="en-US" altLang="zh-CN" sz="2200" dirty="0">
              <a:latin typeface="+mn-ea"/>
              <a:ea typeface="+mn-ea"/>
              <a:cs typeface="Times"/>
            </a:endParaRPr>
          </a:p>
          <a:p>
            <a:pPr marL="228600" lvl="1">
              <a:spcBef>
                <a:spcPts val="1000"/>
              </a:spcBef>
              <a:buSzPct val="120000"/>
              <a:buFont typeface="Wingdings" panose="05000000000000000000" pitchFamily="2" charset="2"/>
              <a:buChar char="p"/>
            </a:pPr>
            <a:endParaRPr lang="en-US" altLang="zh-CN" sz="2200" dirty="0">
              <a:latin typeface="+mn-ea"/>
              <a:ea typeface="+mn-ea"/>
              <a:cs typeface="宋体"/>
            </a:endParaRPr>
          </a:p>
          <a:p>
            <a:endParaRPr kumimoji="1" lang="zh-CN" altLang="en-US" dirty="0">
              <a:latin typeface="+mn-ea"/>
              <a:ea typeface="+mn-ea"/>
            </a:endParaRPr>
          </a:p>
        </p:txBody>
      </p:sp>
    </p:spTree>
    <p:extLst>
      <p:ext uri="{BB962C8B-B14F-4D97-AF65-F5344CB8AC3E}">
        <p14:creationId xmlns:p14="http://schemas.microsoft.com/office/powerpoint/2010/main" val="38628365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Verdana" charset="0"/>
                <a:ea typeface="Verdana" charset="0"/>
                <a:cs typeface="Verdana" charset="0"/>
              </a:rPr>
              <a:t>EM</a:t>
            </a:r>
            <a:r>
              <a:rPr lang="zh-CN" altLang="en-US" dirty="0">
                <a:latin typeface="+mj-ea"/>
                <a:ea typeface="+mj-ea"/>
                <a:cs typeface="黑体"/>
              </a:rPr>
              <a:t>算法</a:t>
            </a:r>
            <a:endParaRPr lang="zh-CN" altLang="en-US" dirty="0">
              <a:latin typeface="+mj-ea"/>
              <a:ea typeface="+mj-ea"/>
            </a:endParaRPr>
          </a:p>
        </p:txBody>
      </p:sp>
      <p:sp>
        <p:nvSpPr>
          <p:cNvPr id="2" name="内容占位符 1"/>
          <p:cNvSpPr>
            <a:spLocks noGrp="1"/>
          </p:cNvSpPr>
          <p:nvPr>
            <p:ph sz="quarter" idx="14"/>
          </p:nvPr>
        </p:nvSpPr>
        <p:spPr>
          <a:xfrm>
            <a:off x="173851" y="1040891"/>
            <a:ext cx="8723013" cy="5174557"/>
          </a:xfrm>
        </p:spPr>
        <p:txBody>
          <a:bodyPr>
            <a:normAutofit/>
          </a:bodyPr>
          <a:lstStyle/>
          <a:p>
            <a:pPr marL="228600" lvl="1">
              <a:spcBef>
                <a:spcPts val="1000"/>
              </a:spcBef>
              <a:buSzPct val="120000"/>
              <a:buFont typeface="Wingdings" panose="05000000000000000000" pitchFamily="2" charset="2"/>
              <a:buChar char="p"/>
            </a:pPr>
            <a:r>
              <a:rPr lang="zh-CN" altLang="en-US" sz="2200" dirty="0">
                <a:solidFill>
                  <a:srgbClr val="FF0000"/>
                </a:solidFill>
                <a:latin typeface="+mn-ea"/>
                <a:ea typeface="+mn-ea"/>
                <a:cs typeface="Times"/>
              </a:rPr>
              <a:t>“不完整”的样本</a:t>
            </a:r>
            <a:r>
              <a:rPr lang="zh-CN" altLang="en-US" sz="2200" dirty="0">
                <a:latin typeface="+mn-ea"/>
                <a:ea typeface="+mn-ea"/>
                <a:cs typeface="Times"/>
              </a:rPr>
              <a:t>：西瓜已经脱落的根蒂，无法看出是“蜷缩”还是“坚挺”</a:t>
            </a:r>
            <a:r>
              <a:rPr lang="en-US" altLang="zh-CN" sz="2200" dirty="0">
                <a:latin typeface="+mn-ea"/>
                <a:ea typeface="+mn-ea"/>
                <a:cs typeface="Times"/>
              </a:rPr>
              <a:t>,</a:t>
            </a:r>
            <a:r>
              <a:rPr lang="zh-CN" altLang="en-US" sz="2200" dirty="0">
                <a:latin typeface="+mn-ea"/>
                <a:ea typeface="+mn-ea"/>
                <a:cs typeface="Times"/>
              </a:rPr>
              <a:t>则训练样本的“根蒂”属性变量值未知，如何计算？</a:t>
            </a:r>
          </a:p>
          <a:p>
            <a:pPr marL="0" lvl="1" indent="0">
              <a:spcBef>
                <a:spcPts val="1000"/>
              </a:spcBef>
              <a:buSzPct val="120000"/>
              <a:buNone/>
            </a:pPr>
            <a:endParaRPr lang="en-US" altLang="zh-CN" sz="2200" dirty="0">
              <a:latin typeface="+mn-ea"/>
              <a:ea typeface="+mn-ea"/>
              <a:cs typeface="Times"/>
            </a:endParaRPr>
          </a:p>
          <a:p>
            <a:pPr marL="228600" lvl="1">
              <a:spcBef>
                <a:spcPts val="1000"/>
              </a:spcBef>
              <a:buSzPct val="120000"/>
              <a:buFont typeface="Wingdings" panose="05000000000000000000" pitchFamily="2" charset="2"/>
              <a:buChar char="p"/>
            </a:pPr>
            <a:r>
              <a:rPr lang="zh-CN" altLang="en-US" sz="2200" dirty="0">
                <a:latin typeface="+mn-ea"/>
                <a:ea typeface="+mn-ea"/>
                <a:cs typeface="宋体"/>
              </a:rPr>
              <a:t>未观测的变量称为“</a:t>
            </a:r>
            <a:r>
              <a:rPr lang="zh-CN" altLang="en-US" sz="2200" b="1" dirty="0">
                <a:solidFill>
                  <a:srgbClr val="FF0000"/>
                </a:solidFill>
                <a:latin typeface="+mn-ea"/>
                <a:ea typeface="+mn-ea"/>
                <a:cs typeface="宋体"/>
              </a:rPr>
              <a:t>隐变量</a:t>
            </a:r>
            <a:r>
              <a:rPr lang="zh-CN" altLang="en-US" sz="2200" dirty="0">
                <a:latin typeface="+mn-ea"/>
                <a:ea typeface="+mn-ea"/>
                <a:cs typeface="宋体"/>
              </a:rPr>
              <a:t>”</a:t>
            </a:r>
            <a:r>
              <a:rPr lang="en-US" altLang="zh-CN" sz="2200" dirty="0">
                <a:latin typeface="+mn-ea"/>
                <a:ea typeface="+mn-ea"/>
                <a:cs typeface="宋体"/>
              </a:rPr>
              <a:t>(</a:t>
            </a:r>
            <a:r>
              <a:rPr lang="en-US" altLang="zh-CN" sz="2200" dirty="0">
                <a:latin typeface="+mj-lt"/>
                <a:ea typeface="+mn-ea"/>
                <a:cs typeface="Times"/>
              </a:rPr>
              <a:t>latent variable</a:t>
            </a:r>
            <a:r>
              <a:rPr lang="en-US" altLang="zh-CN" sz="2200" dirty="0">
                <a:latin typeface="+mn-ea"/>
                <a:ea typeface="+mn-ea"/>
                <a:cs typeface="宋体"/>
              </a:rPr>
              <a:t>)</a:t>
            </a:r>
            <a:r>
              <a:rPr lang="zh-CN" altLang="en-US" sz="2200" dirty="0">
                <a:latin typeface="+mn-ea"/>
                <a:ea typeface="+mn-ea"/>
                <a:cs typeface="宋体"/>
              </a:rPr>
              <a:t>。令</a:t>
            </a:r>
            <a:r>
              <a:rPr lang="en-US" altLang="zh-CN" sz="2200" dirty="0">
                <a:latin typeface="Times" charset="0"/>
                <a:ea typeface="+mn-ea"/>
                <a:cs typeface="Times" charset="0"/>
              </a:rPr>
              <a:t>     </a:t>
            </a:r>
            <a:r>
              <a:rPr lang="zh-CN" altLang="en-US" sz="2200" dirty="0">
                <a:latin typeface="+mn-ea"/>
                <a:ea typeface="+mn-ea"/>
                <a:cs typeface="Times"/>
              </a:rPr>
              <a:t>表示已观测变量集，</a:t>
            </a:r>
            <a:r>
              <a:rPr lang="en-US" altLang="zh-CN" sz="2200" dirty="0">
                <a:latin typeface="Times" charset="0"/>
                <a:ea typeface="+mn-ea"/>
                <a:cs typeface="Times" charset="0"/>
              </a:rPr>
              <a:t>   </a:t>
            </a:r>
            <a:r>
              <a:rPr lang="zh-CN" altLang="en-US" sz="2200" dirty="0">
                <a:latin typeface="+mn-ea"/>
                <a:ea typeface="+mn-ea"/>
                <a:cs typeface="Times"/>
              </a:rPr>
              <a:t>表示隐变量集，若预对模型参数</a:t>
            </a:r>
            <a:r>
              <a:rPr lang="en-US" altLang="zh-CN" sz="2200" dirty="0">
                <a:latin typeface="+mn-ea"/>
                <a:ea typeface="+mn-ea"/>
                <a:cs typeface="Times"/>
              </a:rPr>
              <a:t>  </a:t>
            </a:r>
            <a:r>
              <a:rPr lang="zh-CN" altLang="en-US" sz="2200" dirty="0">
                <a:latin typeface="+mn-ea"/>
                <a:ea typeface="+mn-ea"/>
                <a:cs typeface="Times"/>
              </a:rPr>
              <a:t> 做极大似然估计，</a:t>
            </a:r>
            <a:r>
              <a:rPr lang="zh-CN" altLang="en-US" sz="2200" dirty="0">
                <a:latin typeface="+mn-ea"/>
                <a:ea typeface="+mn-ea"/>
                <a:cs typeface="宋体"/>
              </a:rPr>
              <a:t>则应最大化对数似然函数</a:t>
            </a:r>
          </a:p>
          <a:p>
            <a:pPr marL="228600" lvl="1">
              <a:spcBef>
                <a:spcPts val="1000"/>
              </a:spcBef>
              <a:buSzPct val="120000"/>
              <a:buFont typeface="Wingdings" panose="05000000000000000000" pitchFamily="2" charset="2"/>
              <a:buChar char="p"/>
            </a:pPr>
            <a:endParaRPr lang="zh-CN" altLang="en-US" sz="2200" dirty="0">
              <a:latin typeface="+mn-ea"/>
              <a:ea typeface="+mn-ea"/>
              <a:cs typeface="宋体"/>
            </a:endParaRPr>
          </a:p>
          <a:p>
            <a:pPr marL="228600" lvl="1">
              <a:spcBef>
                <a:spcPts val="1000"/>
              </a:spcBef>
              <a:buSzPct val="120000"/>
              <a:buFont typeface="Wingdings" panose="05000000000000000000" pitchFamily="2" charset="2"/>
              <a:buChar char="p"/>
            </a:pPr>
            <a:endParaRPr lang="zh-CN" altLang="en-US" sz="2200" dirty="0">
              <a:latin typeface="+mn-ea"/>
              <a:ea typeface="+mn-ea"/>
              <a:cs typeface="宋体"/>
            </a:endParaRPr>
          </a:p>
          <a:p>
            <a:pPr marL="228600" lvl="1">
              <a:spcBef>
                <a:spcPts val="1000"/>
              </a:spcBef>
              <a:buSzPct val="120000"/>
              <a:buFont typeface="Wingdings" panose="05000000000000000000" pitchFamily="2" charset="2"/>
              <a:buChar char="p"/>
            </a:pPr>
            <a:endParaRPr lang="en-US" altLang="zh-CN" sz="2200" dirty="0">
              <a:latin typeface="+mn-ea"/>
              <a:ea typeface="+mn-ea"/>
              <a:cs typeface="宋体"/>
            </a:endParaRPr>
          </a:p>
          <a:p>
            <a:endParaRPr kumimoji="1" lang="zh-CN" altLang="en-US" dirty="0">
              <a:latin typeface="+mn-ea"/>
              <a:ea typeface="+mn-ea"/>
            </a:endParaRPr>
          </a:p>
        </p:txBody>
      </p:sp>
      <p:grpSp>
        <p:nvGrpSpPr>
          <p:cNvPr id="3" name="组合 2"/>
          <p:cNvGrpSpPr/>
          <p:nvPr/>
        </p:nvGrpSpPr>
        <p:grpSpPr>
          <a:xfrm>
            <a:off x="1927225" y="3461005"/>
            <a:ext cx="6204405" cy="404558"/>
            <a:chOff x="1927225" y="3461005"/>
            <a:chExt cx="6204405" cy="404558"/>
          </a:xfrm>
        </p:grpSpPr>
        <p:pic>
          <p:nvPicPr>
            <p:cNvPr id="8" name="Picture 2"/>
            <p:cNvPicPr>
              <a:picLocks noChangeAspect="1"/>
            </p:cNvPicPr>
            <p:nvPr/>
          </p:nvPicPr>
          <p:blipFill>
            <a:blip r:embed="rId2"/>
            <a:stretch>
              <a:fillRect/>
            </a:stretch>
          </p:blipFill>
          <p:spPr>
            <a:xfrm>
              <a:off x="7380900" y="3461005"/>
              <a:ext cx="750730" cy="337664"/>
            </a:xfrm>
            <a:prstGeom prst="rect">
              <a:avLst/>
            </a:prstGeom>
          </p:spPr>
        </p:pic>
        <p:graphicFrame>
          <p:nvGraphicFramePr>
            <p:cNvPr id="14" name="对象 13"/>
            <p:cNvGraphicFramePr>
              <a:graphicFrameLocks noChangeAspect="1"/>
            </p:cNvGraphicFramePr>
            <p:nvPr/>
          </p:nvGraphicFramePr>
          <p:xfrm>
            <a:off x="1927225" y="3476625"/>
            <a:ext cx="4416425" cy="388938"/>
          </p:xfrm>
          <a:graphic>
            <a:graphicData uri="http://schemas.openxmlformats.org/presentationml/2006/ole">
              <mc:AlternateContent xmlns:mc="http://schemas.openxmlformats.org/markup-compatibility/2006">
                <mc:Choice xmlns:v="urn:schemas-microsoft-com:vml" Requires="v">
                  <p:oleObj name="Formula" r:id="rId3" imgW="2010600" imgH="177840" progId="Equation.Ribbit">
                    <p:embed/>
                  </p:oleObj>
                </mc:Choice>
                <mc:Fallback>
                  <p:oleObj name="Formula" r:id="rId3" imgW="2010600" imgH="177840" progId="Equation.Ribbit">
                    <p:embed/>
                    <p:pic>
                      <p:nvPicPr>
                        <p:cNvPr id="14" name="对象 13"/>
                        <p:cNvPicPr/>
                        <p:nvPr/>
                      </p:nvPicPr>
                      <p:blipFill>
                        <a:blip r:embed="rId4"/>
                        <a:stretch>
                          <a:fillRect/>
                        </a:stretch>
                      </p:blipFill>
                      <p:spPr>
                        <a:xfrm>
                          <a:off x="1927225" y="3476625"/>
                          <a:ext cx="4416425" cy="388938"/>
                        </a:xfrm>
                        <a:prstGeom prst="rect">
                          <a:avLst/>
                        </a:prstGeom>
                      </p:spPr>
                    </p:pic>
                  </p:oleObj>
                </mc:Fallback>
              </mc:AlternateContent>
            </a:graphicData>
          </a:graphic>
        </p:graphicFrame>
      </p:grpSp>
      <p:graphicFrame>
        <p:nvGraphicFramePr>
          <p:cNvPr id="16" name="对象 15"/>
          <p:cNvGraphicFramePr>
            <a:graphicFrameLocks noChangeAspect="1"/>
          </p:cNvGraphicFramePr>
          <p:nvPr/>
        </p:nvGraphicFramePr>
        <p:xfrm>
          <a:off x="6105525" y="2574979"/>
          <a:ext cx="238125" cy="338138"/>
        </p:xfrm>
        <a:graphic>
          <a:graphicData uri="http://schemas.openxmlformats.org/presentationml/2006/ole">
            <mc:AlternateContent xmlns:mc="http://schemas.openxmlformats.org/markup-compatibility/2006">
              <mc:Choice xmlns:v="urn:schemas-microsoft-com:vml" Requires="v">
                <p:oleObj name="Formula" r:id="rId5" imgW="113040" imgH="160200" progId="Equation.Ribbit">
                  <p:embed/>
                </p:oleObj>
              </mc:Choice>
              <mc:Fallback>
                <p:oleObj name="Formula" r:id="rId5" imgW="113040" imgH="160200" progId="Equation.Ribbit">
                  <p:embed/>
                  <p:pic>
                    <p:nvPicPr>
                      <p:cNvPr id="16" name="对象 15"/>
                      <p:cNvPicPr/>
                      <p:nvPr/>
                    </p:nvPicPr>
                    <p:blipFill>
                      <a:blip r:embed="rId6"/>
                      <a:stretch>
                        <a:fillRect/>
                      </a:stretch>
                    </p:blipFill>
                    <p:spPr>
                      <a:xfrm>
                        <a:off x="6105525" y="2574979"/>
                        <a:ext cx="238125" cy="338138"/>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1826689" y="2570540"/>
          <a:ext cx="201071" cy="312945"/>
        </p:xfrm>
        <a:graphic>
          <a:graphicData uri="http://schemas.openxmlformats.org/presentationml/2006/ole">
            <mc:AlternateContent xmlns:mc="http://schemas.openxmlformats.org/markup-compatibility/2006">
              <mc:Choice xmlns:v="urn:schemas-microsoft-com:vml" Requires="v">
                <p:oleObj name="Formula" r:id="rId7" imgW="100440" imgH="155160" progId="Equation.Ribbit">
                  <p:embed/>
                </p:oleObj>
              </mc:Choice>
              <mc:Fallback>
                <p:oleObj name="Formula" r:id="rId7" imgW="100440" imgH="155160" progId="Equation.Ribbit">
                  <p:embed/>
                  <p:pic>
                    <p:nvPicPr>
                      <p:cNvPr id="9" name="对象 8"/>
                      <p:cNvPicPr/>
                      <p:nvPr/>
                    </p:nvPicPr>
                    <p:blipFill>
                      <a:blip r:embed="rId8"/>
                      <a:stretch>
                        <a:fillRect/>
                      </a:stretch>
                    </p:blipFill>
                    <p:spPr>
                      <a:xfrm>
                        <a:off x="1826689" y="2570540"/>
                        <a:ext cx="201071" cy="312945"/>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7166292" y="2271613"/>
          <a:ext cx="268288" cy="312738"/>
        </p:xfrm>
        <a:graphic>
          <a:graphicData uri="http://schemas.openxmlformats.org/presentationml/2006/ole">
            <mc:AlternateContent xmlns:mc="http://schemas.openxmlformats.org/markup-compatibility/2006">
              <mc:Choice xmlns:v="urn:schemas-microsoft-com:vml" Requires="v">
                <p:oleObj name="Formula" r:id="rId9" imgW="133560" imgH="156240" progId="Equation.Ribbit">
                  <p:embed/>
                </p:oleObj>
              </mc:Choice>
              <mc:Fallback>
                <p:oleObj name="Formula" r:id="rId9" imgW="133560" imgH="156240" progId="Equation.Ribbit">
                  <p:embed/>
                  <p:pic>
                    <p:nvPicPr>
                      <p:cNvPr id="10" name="对象 9"/>
                      <p:cNvPicPr/>
                      <p:nvPr/>
                    </p:nvPicPr>
                    <p:blipFill>
                      <a:blip r:embed="rId10"/>
                      <a:stretch>
                        <a:fillRect/>
                      </a:stretch>
                    </p:blipFill>
                    <p:spPr>
                      <a:xfrm>
                        <a:off x="7166292" y="2271613"/>
                        <a:ext cx="268288" cy="312738"/>
                      </a:xfrm>
                      <a:prstGeom prst="rect">
                        <a:avLst/>
                      </a:prstGeom>
                    </p:spPr>
                  </p:pic>
                </p:oleObj>
              </mc:Fallback>
            </mc:AlternateContent>
          </a:graphicData>
        </a:graphic>
      </p:graphicFrame>
    </p:spTree>
    <p:extLst>
      <p:ext uri="{BB962C8B-B14F-4D97-AF65-F5344CB8AC3E}">
        <p14:creationId xmlns:p14="http://schemas.microsoft.com/office/powerpoint/2010/main" val="169593351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Verdana" charset="0"/>
                <a:ea typeface="Verdana" charset="0"/>
                <a:cs typeface="Verdana" charset="0"/>
              </a:rPr>
              <a:t>EM</a:t>
            </a:r>
            <a:r>
              <a:rPr lang="zh-CN" altLang="en-US" dirty="0">
                <a:latin typeface="+mj-ea"/>
                <a:ea typeface="+mj-ea"/>
                <a:cs typeface="黑体"/>
              </a:rPr>
              <a:t>算法</a:t>
            </a:r>
            <a:endParaRPr lang="zh-CN" altLang="en-US" dirty="0">
              <a:latin typeface="+mj-ea"/>
              <a:ea typeface="+mj-ea"/>
            </a:endParaRPr>
          </a:p>
        </p:txBody>
      </p:sp>
      <p:sp>
        <p:nvSpPr>
          <p:cNvPr id="2" name="内容占位符 1"/>
          <p:cNvSpPr>
            <a:spLocks noGrp="1"/>
          </p:cNvSpPr>
          <p:nvPr>
            <p:ph sz="quarter" idx="14"/>
          </p:nvPr>
        </p:nvSpPr>
        <p:spPr>
          <a:xfrm>
            <a:off x="173851" y="1040891"/>
            <a:ext cx="8723013" cy="5174557"/>
          </a:xfrm>
        </p:spPr>
        <p:txBody>
          <a:bodyPr>
            <a:normAutofit/>
          </a:bodyPr>
          <a:lstStyle/>
          <a:p>
            <a:pPr marL="228600" lvl="1">
              <a:spcBef>
                <a:spcPts val="1000"/>
              </a:spcBef>
              <a:buSzPct val="120000"/>
              <a:buFont typeface="Wingdings" panose="05000000000000000000" pitchFamily="2" charset="2"/>
              <a:buChar char="p"/>
            </a:pPr>
            <a:r>
              <a:rPr lang="zh-CN" altLang="en-US" sz="2200" dirty="0">
                <a:latin typeface="+mn-ea"/>
                <a:ea typeface="+mn-ea"/>
                <a:cs typeface="Times"/>
              </a:rPr>
              <a:t>“不完整”的样本：西瓜已经脱落的根蒂，无法看出是“蜷缩”还是“坚挺”</a:t>
            </a:r>
            <a:r>
              <a:rPr lang="en-US" altLang="zh-CN" sz="2200" dirty="0">
                <a:latin typeface="+mn-ea"/>
                <a:ea typeface="+mn-ea"/>
                <a:cs typeface="Times"/>
              </a:rPr>
              <a:t>,</a:t>
            </a:r>
            <a:r>
              <a:rPr lang="zh-CN" altLang="en-US" sz="2200" dirty="0">
                <a:latin typeface="+mn-ea"/>
                <a:ea typeface="+mn-ea"/>
                <a:cs typeface="Times"/>
              </a:rPr>
              <a:t>则训练样本的“根蒂”属性变量值未知，如何计算？</a:t>
            </a:r>
          </a:p>
          <a:p>
            <a:pPr marL="0" lvl="1" indent="0">
              <a:spcBef>
                <a:spcPts val="1000"/>
              </a:spcBef>
              <a:buSzPct val="120000"/>
              <a:buNone/>
            </a:pPr>
            <a:endParaRPr lang="en-US" altLang="zh-CN" sz="2200" dirty="0">
              <a:latin typeface="+mn-ea"/>
              <a:ea typeface="+mn-ea"/>
              <a:cs typeface="Times"/>
            </a:endParaRPr>
          </a:p>
          <a:p>
            <a:pPr marL="228600" lvl="1">
              <a:spcBef>
                <a:spcPts val="1000"/>
              </a:spcBef>
              <a:buSzPct val="120000"/>
              <a:buFont typeface="Wingdings" panose="05000000000000000000" pitchFamily="2" charset="2"/>
              <a:buChar char="p"/>
            </a:pPr>
            <a:r>
              <a:rPr lang="zh-CN" altLang="en-US" sz="2200" dirty="0">
                <a:latin typeface="+mn-ea"/>
                <a:ea typeface="+mn-ea"/>
                <a:cs typeface="宋体"/>
              </a:rPr>
              <a:t>未观测的变量称为“隐变量”</a:t>
            </a:r>
            <a:r>
              <a:rPr lang="en-US" altLang="zh-CN" sz="2200" dirty="0">
                <a:latin typeface="+mn-ea"/>
                <a:ea typeface="+mn-ea"/>
                <a:cs typeface="宋体"/>
              </a:rPr>
              <a:t>(</a:t>
            </a:r>
            <a:r>
              <a:rPr lang="en-US" altLang="zh-CN" sz="2200" dirty="0">
                <a:latin typeface="+mj-lt"/>
                <a:ea typeface="+mn-ea"/>
                <a:cs typeface="Times"/>
              </a:rPr>
              <a:t>latent variable</a:t>
            </a:r>
            <a:r>
              <a:rPr lang="en-US" altLang="zh-CN" sz="2200" dirty="0">
                <a:latin typeface="+mn-ea"/>
                <a:ea typeface="+mn-ea"/>
                <a:cs typeface="宋体"/>
              </a:rPr>
              <a:t>)</a:t>
            </a:r>
            <a:r>
              <a:rPr lang="zh-CN" altLang="en-US" sz="2200" dirty="0">
                <a:latin typeface="+mn-ea"/>
                <a:ea typeface="+mn-ea"/>
                <a:cs typeface="宋体"/>
              </a:rPr>
              <a:t>。令</a:t>
            </a:r>
            <a:r>
              <a:rPr lang="en-US" altLang="zh-CN" sz="2200" dirty="0">
                <a:latin typeface="Times" charset="0"/>
                <a:ea typeface="+mn-ea"/>
                <a:cs typeface="Times" charset="0"/>
              </a:rPr>
              <a:t>     </a:t>
            </a:r>
            <a:r>
              <a:rPr lang="zh-CN" altLang="en-US" sz="2200" dirty="0">
                <a:latin typeface="+mn-ea"/>
                <a:ea typeface="+mn-ea"/>
                <a:cs typeface="Times"/>
              </a:rPr>
              <a:t>表示已观测变量集，</a:t>
            </a:r>
            <a:r>
              <a:rPr lang="en-US" altLang="zh-CN" sz="2200" dirty="0">
                <a:latin typeface="Times" charset="0"/>
                <a:ea typeface="+mn-ea"/>
                <a:cs typeface="Times" charset="0"/>
              </a:rPr>
              <a:t>   </a:t>
            </a:r>
            <a:r>
              <a:rPr lang="zh-CN" altLang="en-US" sz="2200" dirty="0">
                <a:latin typeface="+mn-ea"/>
                <a:ea typeface="+mn-ea"/>
                <a:cs typeface="Times"/>
              </a:rPr>
              <a:t>表示隐变量集，若预对模型参数</a:t>
            </a:r>
            <a:r>
              <a:rPr lang="en-US" altLang="zh-CN" sz="2200" dirty="0">
                <a:latin typeface="+mn-ea"/>
                <a:ea typeface="+mn-ea"/>
                <a:cs typeface="Times"/>
              </a:rPr>
              <a:t>  </a:t>
            </a:r>
            <a:r>
              <a:rPr lang="zh-CN" altLang="en-US" sz="2200" dirty="0">
                <a:latin typeface="+mn-ea"/>
                <a:ea typeface="+mn-ea"/>
                <a:cs typeface="Times"/>
              </a:rPr>
              <a:t> 做极大似然估计，</a:t>
            </a:r>
            <a:r>
              <a:rPr lang="zh-CN" altLang="en-US" sz="2200" dirty="0">
                <a:latin typeface="+mn-ea"/>
                <a:ea typeface="+mn-ea"/>
                <a:cs typeface="宋体"/>
              </a:rPr>
              <a:t>则应最大化对数似然函数</a:t>
            </a:r>
          </a:p>
          <a:p>
            <a:pPr marL="228600" lvl="1">
              <a:spcBef>
                <a:spcPts val="1000"/>
              </a:spcBef>
              <a:buSzPct val="120000"/>
              <a:buFont typeface="Wingdings" panose="05000000000000000000" pitchFamily="2" charset="2"/>
              <a:buChar char="p"/>
            </a:pPr>
            <a:endParaRPr lang="zh-CN" altLang="en-US" sz="2200" dirty="0">
              <a:latin typeface="+mn-ea"/>
              <a:ea typeface="+mn-ea"/>
              <a:cs typeface="宋体"/>
            </a:endParaRPr>
          </a:p>
          <a:p>
            <a:pPr marL="228600" lvl="1">
              <a:spcBef>
                <a:spcPts val="1000"/>
              </a:spcBef>
              <a:buSzPct val="120000"/>
              <a:buFont typeface="Wingdings" panose="05000000000000000000" pitchFamily="2" charset="2"/>
              <a:buChar char="p"/>
            </a:pPr>
            <a:endParaRPr lang="zh-CN" altLang="en-US" sz="2200" dirty="0">
              <a:latin typeface="+mn-ea"/>
              <a:ea typeface="+mn-ea"/>
              <a:cs typeface="宋体"/>
            </a:endParaRPr>
          </a:p>
          <a:p>
            <a:pPr marL="228600" lvl="1">
              <a:spcBef>
                <a:spcPts val="1000"/>
              </a:spcBef>
              <a:buSzPct val="120000"/>
              <a:buFont typeface="Wingdings" panose="05000000000000000000" pitchFamily="2" charset="2"/>
              <a:buChar char="p"/>
            </a:pPr>
            <a:r>
              <a:rPr lang="zh-CN" altLang="en-US" sz="2200" dirty="0">
                <a:latin typeface="+mn-ea"/>
                <a:ea typeface="+mn-ea"/>
                <a:cs typeface="宋体"/>
              </a:rPr>
              <a:t>由于 </a:t>
            </a:r>
            <a:r>
              <a:rPr lang="en-US" altLang="zh-CN" sz="2200" dirty="0">
                <a:latin typeface="Times" charset="0"/>
                <a:ea typeface="+mn-ea"/>
                <a:cs typeface="Times" charset="0"/>
              </a:rPr>
              <a:t>   </a:t>
            </a:r>
            <a:r>
              <a:rPr lang="zh-CN" altLang="en-US" sz="2200" dirty="0">
                <a:latin typeface="+mn-ea"/>
                <a:ea typeface="+mn-ea"/>
                <a:cs typeface="宋体"/>
              </a:rPr>
              <a:t>是隐变量，上式无法直接求解。此时我们可以通过对</a:t>
            </a:r>
            <a:r>
              <a:rPr lang="en-US" altLang="zh-CN" sz="2200" dirty="0">
                <a:latin typeface="+mn-ea"/>
                <a:ea typeface="+mn-ea"/>
                <a:cs typeface="Times"/>
              </a:rPr>
              <a:t>  </a:t>
            </a:r>
            <a:r>
              <a:rPr lang="zh-CN" altLang="en-US" sz="2200" dirty="0">
                <a:latin typeface="+mn-ea"/>
                <a:ea typeface="+mn-ea"/>
                <a:cs typeface="宋体"/>
              </a:rPr>
              <a:t>计算期望，来最大化已观测数据的对数“边际似然”</a:t>
            </a:r>
            <a:r>
              <a:rPr lang="en-US" altLang="zh-CN" sz="2200" dirty="0">
                <a:latin typeface="+mn-ea"/>
                <a:ea typeface="+mn-ea"/>
                <a:cs typeface="宋体"/>
              </a:rPr>
              <a:t>(</a:t>
            </a:r>
            <a:r>
              <a:rPr lang="en-US" altLang="zh-CN" sz="2200" dirty="0">
                <a:latin typeface="+mj-lt"/>
                <a:ea typeface="+mn-ea"/>
                <a:cs typeface="Times"/>
              </a:rPr>
              <a:t>marginal likelihood</a:t>
            </a:r>
            <a:r>
              <a:rPr lang="en-US" altLang="zh-CN" sz="2200" dirty="0">
                <a:latin typeface="+mn-ea"/>
                <a:ea typeface="+mn-ea"/>
                <a:cs typeface="宋体"/>
              </a:rPr>
              <a:t>)</a:t>
            </a:r>
          </a:p>
          <a:p>
            <a:pPr marL="228600" lvl="1">
              <a:spcBef>
                <a:spcPts val="1000"/>
              </a:spcBef>
              <a:buSzPct val="120000"/>
              <a:buFont typeface="Wingdings" panose="05000000000000000000" pitchFamily="2" charset="2"/>
              <a:buChar char="p"/>
            </a:pPr>
            <a:endParaRPr lang="en-US" altLang="zh-CN" sz="2200" dirty="0">
              <a:latin typeface="+mn-ea"/>
              <a:ea typeface="+mn-ea"/>
              <a:cs typeface="宋体"/>
            </a:endParaRPr>
          </a:p>
          <a:p>
            <a:endParaRPr kumimoji="1" lang="zh-CN" altLang="en-US" dirty="0">
              <a:latin typeface="+mn-ea"/>
              <a:ea typeface="+mn-ea"/>
            </a:endParaRPr>
          </a:p>
        </p:txBody>
      </p:sp>
      <p:grpSp>
        <p:nvGrpSpPr>
          <p:cNvPr id="5" name="组合 4"/>
          <p:cNvGrpSpPr/>
          <p:nvPr/>
        </p:nvGrpSpPr>
        <p:grpSpPr>
          <a:xfrm>
            <a:off x="919662" y="5173869"/>
            <a:ext cx="7568535" cy="735483"/>
            <a:chOff x="919662" y="5173869"/>
            <a:chExt cx="7568535" cy="735483"/>
          </a:xfrm>
        </p:grpSpPr>
        <p:pic>
          <p:nvPicPr>
            <p:cNvPr id="11" name="Picture 8"/>
            <p:cNvPicPr>
              <a:picLocks noChangeAspect="1"/>
            </p:cNvPicPr>
            <p:nvPr/>
          </p:nvPicPr>
          <p:blipFill>
            <a:blip r:embed="rId2"/>
            <a:stretch>
              <a:fillRect/>
            </a:stretch>
          </p:blipFill>
          <p:spPr>
            <a:xfrm>
              <a:off x="7765224" y="5223215"/>
              <a:ext cx="722973" cy="318395"/>
            </a:xfrm>
            <a:prstGeom prst="rect">
              <a:avLst/>
            </a:prstGeom>
          </p:spPr>
        </p:pic>
        <p:graphicFrame>
          <p:nvGraphicFramePr>
            <p:cNvPr id="13" name="对象 12"/>
            <p:cNvGraphicFramePr>
              <a:graphicFrameLocks noChangeAspect="1"/>
            </p:cNvGraphicFramePr>
            <p:nvPr/>
          </p:nvGraphicFramePr>
          <p:xfrm>
            <a:off x="919662" y="5173869"/>
            <a:ext cx="6461238" cy="735483"/>
          </p:xfrm>
          <a:graphic>
            <a:graphicData uri="http://schemas.openxmlformats.org/presentationml/2006/ole">
              <mc:AlternateContent xmlns:mc="http://schemas.openxmlformats.org/markup-compatibility/2006">
                <mc:Choice xmlns:v="urn:schemas-microsoft-com:vml" Requires="v">
                  <p:oleObj name="Formula" r:id="rId3" imgW="3053160" imgH="349560" progId="Equation.Ribbit">
                    <p:embed/>
                  </p:oleObj>
                </mc:Choice>
                <mc:Fallback>
                  <p:oleObj name="Formula" r:id="rId3" imgW="3053160" imgH="349560" progId="Equation.Ribbit">
                    <p:embed/>
                    <p:pic>
                      <p:nvPicPr>
                        <p:cNvPr id="13" name="对象 12"/>
                        <p:cNvPicPr/>
                        <p:nvPr/>
                      </p:nvPicPr>
                      <p:blipFill>
                        <a:blip r:embed="rId4"/>
                        <a:stretch>
                          <a:fillRect/>
                        </a:stretch>
                      </p:blipFill>
                      <p:spPr>
                        <a:xfrm>
                          <a:off x="919662" y="5173869"/>
                          <a:ext cx="6461238" cy="735483"/>
                        </a:xfrm>
                        <a:prstGeom prst="rect">
                          <a:avLst/>
                        </a:prstGeom>
                      </p:spPr>
                    </p:pic>
                  </p:oleObj>
                </mc:Fallback>
              </mc:AlternateContent>
            </a:graphicData>
          </a:graphic>
        </p:graphicFrame>
      </p:grpSp>
      <p:grpSp>
        <p:nvGrpSpPr>
          <p:cNvPr id="3" name="组合 2"/>
          <p:cNvGrpSpPr/>
          <p:nvPr/>
        </p:nvGrpSpPr>
        <p:grpSpPr>
          <a:xfrm>
            <a:off x="1927225" y="3461005"/>
            <a:ext cx="6204405" cy="404558"/>
            <a:chOff x="1927225" y="3461005"/>
            <a:chExt cx="6204405" cy="404558"/>
          </a:xfrm>
        </p:grpSpPr>
        <p:pic>
          <p:nvPicPr>
            <p:cNvPr id="8" name="Picture 2"/>
            <p:cNvPicPr>
              <a:picLocks noChangeAspect="1"/>
            </p:cNvPicPr>
            <p:nvPr/>
          </p:nvPicPr>
          <p:blipFill>
            <a:blip r:embed="rId5"/>
            <a:stretch>
              <a:fillRect/>
            </a:stretch>
          </p:blipFill>
          <p:spPr>
            <a:xfrm>
              <a:off x="7380900" y="3461005"/>
              <a:ext cx="750730" cy="337664"/>
            </a:xfrm>
            <a:prstGeom prst="rect">
              <a:avLst/>
            </a:prstGeom>
          </p:spPr>
        </p:pic>
        <p:graphicFrame>
          <p:nvGraphicFramePr>
            <p:cNvPr id="14" name="对象 13"/>
            <p:cNvGraphicFramePr>
              <a:graphicFrameLocks noChangeAspect="1"/>
            </p:cNvGraphicFramePr>
            <p:nvPr/>
          </p:nvGraphicFramePr>
          <p:xfrm>
            <a:off x="1927225" y="3476625"/>
            <a:ext cx="4416425" cy="388938"/>
          </p:xfrm>
          <a:graphic>
            <a:graphicData uri="http://schemas.openxmlformats.org/presentationml/2006/ole">
              <mc:AlternateContent xmlns:mc="http://schemas.openxmlformats.org/markup-compatibility/2006">
                <mc:Choice xmlns:v="urn:schemas-microsoft-com:vml" Requires="v">
                  <p:oleObj name="Formula" r:id="rId6" imgW="2010600" imgH="177840" progId="Equation.Ribbit">
                    <p:embed/>
                  </p:oleObj>
                </mc:Choice>
                <mc:Fallback>
                  <p:oleObj name="Formula" r:id="rId6" imgW="2010600" imgH="177840" progId="Equation.Ribbit">
                    <p:embed/>
                    <p:pic>
                      <p:nvPicPr>
                        <p:cNvPr id="14" name="对象 13"/>
                        <p:cNvPicPr/>
                        <p:nvPr/>
                      </p:nvPicPr>
                      <p:blipFill>
                        <a:blip r:embed="rId7"/>
                        <a:stretch>
                          <a:fillRect/>
                        </a:stretch>
                      </p:blipFill>
                      <p:spPr>
                        <a:xfrm>
                          <a:off x="1927225" y="3476625"/>
                          <a:ext cx="4416425" cy="388938"/>
                        </a:xfrm>
                        <a:prstGeom prst="rect">
                          <a:avLst/>
                        </a:prstGeom>
                      </p:spPr>
                    </p:pic>
                  </p:oleObj>
                </mc:Fallback>
              </mc:AlternateContent>
            </a:graphicData>
          </a:graphic>
        </p:graphicFrame>
      </p:grpSp>
      <p:graphicFrame>
        <p:nvGraphicFramePr>
          <p:cNvPr id="16" name="对象 15"/>
          <p:cNvGraphicFramePr>
            <a:graphicFrameLocks noChangeAspect="1"/>
          </p:cNvGraphicFramePr>
          <p:nvPr/>
        </p:nvGraphicFramePr>
        <p:xfrm>
          <a:off x="6105525" y="2574979"/>
          <a:ext cx="238125" cy="338138"/>
        </p:xfrm>
        <a:graphic>
          <a:graphicData uri="http://schemas.openxmlformats.org/presentationml/2006/ole">
            <mc:AlternateContent xmlns:mc="http://schemas.openxmlformats.org/markup-compatibility/2006">
              <mc:Choice xmlns:v="urn:schemas-microsoft-com:vml" Requires="v">
                <p:oleObj name="Formula" r:id="rId8" imgW="113040" imgH="160200" progId="Equation.Ribbit">
                  <p:embed/>
                </p:oleObj>
              </mc:Choice>
              <mc:Fallback>
                <p:oleObj name="Formula" r:id="rId8" imgW="113040" imgH="160200" progId="Equation.Ribbit">
                  <p:embed/>
                  <p:pic>
                    <p:nvPicPr>
                      <p:cNvPr id="16" name="对象 15"/>
                      <p:cNvPicPr/>
                      <p:nvPr/>
                    </p:nvPicPr>
                    <p:blipFill>
                      <a:blip r:embed="rId9"/>
                      <a:stretch>
                        <a:fillRect/>
                      </a:stretch>
                    </p:blipFill>
                    <p:spPr>
                      <a:xfrm>
                        <a:off x="6105525" y="2574979"/>
                        <a:ext cx="238125" cy="338138"/>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1826689" y="2570540"/>
          <a:ext cx="201071" cy="312945"/>
        </p:xfrm>
        <a:graphic>
          <a:graphicData uri="http://schemas.openxmlformats.org/presentationml/2006/ole">
            <mc:AlternateContent xmlns:mc="http://schemas.openxmlformats.org/markup-compatibility/2006">
              <mc:Choice xmlns:v="urn:schemas-microsoft-com:vml" Requires="v">
                <p:oleObj name="Formula" r:id="rId10" imgW="100440" imgH="155160" progId="Equation.Ribbit">
                  <p:embed/>
                </p:oleObj>
              </mc:Choice>
              <mc:Fallback>
                <p:oleObj name="Formula" r:id="rId10" imgW="100440" imgH="155160" progId="Equation.Ribbit">
                  <p:embed/>
                  <p:pic>
                    <p:nvPicPr>
                      <p:cNvPr id="9" name="对象 8"/>
                      <p:cNvPicPr/>
                      <p:nvPr/>
                    </p:nvPicPr>
                    <p:blipFill>
                      <a:blip r:embed="rId11"/>
                      <a:stretch>
                        <a:fillRect/>
                      </a:stretch>
                    </p:blipFill>
                    <p:spPr>
                      <a:xfrm>
                        <a:off x="1826689" y="2570540"/>
                        <a:ext cx="201071" cy="312945"/>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7166292" y="2271613"/>
          <a:ext cx="268288" cy="312738"/>
        </p:xfrm>
        <a:graphic>
          <a:graphicData uri="http://schemas.openxmlformats.org/presentationml/2006/ole">
            <mc:AlternateContent xmlns:mc="http://schemas.openxmlformats.org/markup-compatibility/2006">
              <mc:Choice xmlns:v="urn:schemas-microsoft-com:vml" Requires="v">
                <p:oleObj name="Formula" r:id="rId12" imgW="133560" imgH="156240" progId="Equation.Ribbit">
                  <p:embed/>
                </p:oleObj>
              </mc:Choice>
              <mc:Fallback>
                <p:oleObj name="Formula" r:id="rId12" imgW="133560" imgH="156240" progId="Equation.Ribbit">
                  <p:embed/>
                  <p:pic>
                    <p:nvPicPr>
                      <p:cNvPr id="10" name="对象 9"/>
                      <p:cNvPicPr/>
                      <p:nvPr/>
                    </p:nvPicPr>
                    <p:blipFill>
                      <a:blip r:embed="rId13"/>
                      <a:stretch>
                        <a:fillRect/>
                      </a:stretch>
                    </p:blipFill>
                    <p:spPr>
                      <a:xfrm>
                        <a:off x="7166292" y="2271613"/>
                        <a:ext cx="268288" cy="312738"/>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1232329" y="4169246"/>
          <a:ext cx="201071" cy="312945"/>
        </p:xfrm>
        <a:graphic>
          <a:graphicData uri="http://schemas.openxmlformats.org/presentationml/2006/ole">
            <mc:AlternateContent xmlns:mc="http://schemas.openxmlformats.org/markup-compatibility/2006">
              <mc:Choice xmlns:v="urn:schemas-microsoft-com:vml" Requires="v">
                <p:oleObj name="Formula" r:id="rId14" imgW="100440" imgH="155160" progId="Equation.Ribbit">
                  <p:embed/>
                </p:oleObj>
              </mc:Choice>
              <mc:Fallback>
                <p:oleObj name="Formula" r:id="rId14" imgW="100440" imgH="155160" progId="Equation.Ribbit">
                  <p:embed/>
                  <p:pic>
                    <p:nvPicPr>
                      <p:cNvPr id="12" name="对象 11"/>
                      <p:cNvPicPr/>
                      <p:nvPr/>
                    </p:nvPicPr>
                    <p:blipFill>
                      <a:blip r:embed="rId11"/>
                      <a:stretch>
                        <a:fillRect/>
                      </a:stretch>
                    </p:blipFill>
                    <p:spPr>
                      <a:xfrm>
                        <a:off x="1232329" y="4169246"/>
                        <a:ext cx="201071" cy="312945"/>
                      </a:xfrm>
                      <a:prstGeom prst="rect">
                        <a:avLst/>
                      </a:prstGeom>
                    </p:spPr>
                  </p:pic>
                </p:oleObj>
              </mc:Fallback>
            </mc:AlternateContent>
          </a:graphicData>
        </a:graphic>
      </p:graphicFrame>
      <p:graphicFrame>
        <p:nvGraphicFramePr>
          <p:cNvPr id="15" name="对象 14"/>
          <p:cNvGraphicFramePr>
            <a:graphicFrameLocks noChangeAspect="1"/>
          </p:cNvGraphicFramePr>
          <p:nvPr/>
        </p:nvGraphicFramePr>
        <p:xfrm>
          <a:off x="8031094" y="4169246"/>
          <a:ext cx="201071" cy="312945"/>
        </p:xfrm>
        <a:graphic>
          <a:graphicData uri="http://schemas.openxmlformats.org/presentationml/2006/ole">
            <mc:AlternateContent xmlns:mc="http://schemas.openxmlformats.org/markup-compatibility/2006">
              <mc:Choice xmlns:v="urn:schemas-microsoft-com:vml" Requires="v">
                <p:oleObj name="Formula" r:id="rId15" imgW="100440" imgH="155160" progId="Equation.Ribbit">
                  <p:embed/>
                </p:oleObj>
              </mc:Choice>
              <mc:Fallback>
                <p:oleObj name="Formula" r:id="rId15" imgW="100440" imgH="155160" progId="Equation.Ribbit">
                  <p:embed/>
                  <p:pic>
                    <p:nvPicPr>
                      <p:cNvPr id="15" name="对象 14"/>
                      <p:cNvPicPr/>
                      <p:nvPr/>
                    </p:nvPicPr>
                    <p:blipFill>
                      <a:blip r:embed="rId11"/>
                      <a:stretch>
                        <a:fillRect/>
                      </a:stretch>
                    </p:blipFill>
                    <p:spPr>
                      <a:xfrm>
                        <a:off x="8031094" y="4169246"/>
                        <a:ext cx="201071" cy="312945"/>
                      </a:xfrm>
                      <a:prstGeom prst="rect">
                        <a:avLst/>
                      </a:prstGeom>
                    </p:spPr>
                  </p:pic>
                </p:oleObj>
              </mc:Fallback>
            </mc:AlternateContent>
          </a:graphicData>
        </a:graphic>
      </p:graphicFrame>
    </p:spTree>
    <p:extLst>
      <p:ext uri="{BB962C8B-B14F-4D97-AF65-F5344CB8AC3E}">
        <p14:creationId xmlns:p14="http://schemas.microsoft.com/office/powerpoint/2010/main" val="31975760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Verdana" charset="0"/>
                <a:ea typeface="Verdana" charset="0"/>
                <a:cs typeface="Verdana" charset="0"/>
              </a:rPr>
              <a:t>EM</a:t>
            </a:r>
            <a:r>
              <a:rPr lang="zh-CN" altLang="en-US" dirty="0">
                <a:latin typeface="+mj-ea"/>
                <a:cs typeface="黑体"/>
              </a:rPr>
              <a:t>算法</a:t>
            </a:r>
            <a:endParaRPr kumimoji="1" lang="zh-CN" altLang="en-US" dirty="0"/>
          </a:p>
        </p:txBody>
      </p:sp>
      <p:sp>
        <p:nvSpPr>
          <p:cNvPr id="4" name="内容占位符 3"/>
          <p:cNvSpPr>
            <a:spLocks noGrp="1"/>
          </p:cNvSpPr>
          <p:nvPr>
            <p:ph sz="quarter" idx="14"/>
          </p:nvPr>
        </p:nvSpPr>
        <p:spPr>
          <a:xfrm>
            <a:off x="260350" y="1138621"/>
            <a:ext cx="8629650" cy="5452679"/>
          </a:xfrm>
        </p:spPr>
        <p:txBody>
          <a:bodyPr>
            <a:normAutofit/>
          </a:bodyPr>
          <a:lstStyle/>
          <a:p>
            <a:pPr marL="0" lvl="1" indent="0">
              <a:spcBef>
                <a:spcPts val="1000"/>
              </a:spcBef>
              <a:buSzPct val="120000"/>
              <a:buNone/>
            </a:pPr>
            <a:r>
              <a:rPr lang="zh-CN" altLang="en-US" sz="2200" dirty="0">
                <a:latin typeface="+mn-ea"/>
                <a:ea typeface="+mn-ea"/>
                <a:cs typeface="宋体"/>
              </a:rPr>
              <a:t>    </a:t>
            </a:r>
            <a:r>
              <a:rPr lang="en-US" altLang="zh-CN" sz="2200" dirty="0">
                <a:latin typeface="Verdana" charset="0"/>
                <a:ea typeface="Verdana" charset="0"/>
                <a:cs typeface="Verdana" charset="0"/>
              </a:rPr>
              <a:t>EM (Expectation-Maximization)</a:t>
            </a:r>
            <a:r>
              <a:rPr lang="zh-CN" altLang="en-US" sz="2200" dirty="0">
                <a:latin typeface="+mn-ea"/>
                <a:ea typeface="+mn-ea"/>
                <a:cs typeface="宋体"/>
              </a:rPr>
              <a:t>算法 </a:t>
            </a:r>
            <a:r>
              <a:rPr lang="fr-FR" altLang="zh-CN" sz="2200" dirty="0">
                <a:latin typeface="Verdana" charset="0"/>
                <a:ea typeface="Verdana" charset="0"/>
                <a:cs typeface="Verdana" charset="0"/>
              </a:rPr>
              <a:t>[Dempster et al., 1977]</a:t>
            </a:r>
            <a:r>
              <a:rPr lang="fr-FR" altLang="zh-CN" sz="2200" dirty="0">
                <a:latin typeface="+mn-ea"/>
                <a:ea typeface="+mn-ea"/>
                <a:cs typeface="宋体"/>
              </a:rPr>
              <a:t> </a:t>
            </a:r>
            <a:r>
              <a:rPr lang="zh-CN" altLang="en-US" sz="2200" dirty="0">
                <a:latin typeface="+mn-ea"/>
                <a:ea typeface="+mn-ea"/>
                <a:cs typeface="宋体"/>
              </a:rPr>
              <a:t>是常用的估计参数隐变量的利器。</a:t>
            </a:r>
            <a:endParaRPr lang="en-US" altLang="zh-CN" sz="2200" dirty="0">
              <a:latin typeface="+mn-ea"/>
              <a:ea typeface="+mn-ea"/>
              <a:cs typeface="宋体"/>
            </a:endParaRPr>
          </a:p>
          <a:p>
            <a:pPr marL="228600" lvl="1">
              <a:spcBef>
                <a:spcPts val="1000"/>
              </a:spcBef>
              <a:buSzPct val="120000"/>
              <a:buFont typeface="Wingdings" panose="05000000000000000000" pitchFamily="2" charset="2"/>
              <a:buChar char="p"/>
            </a:pPr>
            <a:endParaRPr lang="zh-CN" altLang="en-US" sz="2200" dirty="0">
              <a:latin typeface="+mn-ea"/>
              <a:ea typeface="+mn-ea"/>
              <a:cs typeface="宋体"/>
            </a:endParaRPr>
          </a:p>
          <a:p>
            <a:pPr marL="228600" lvl="1">
              <a:spcBef>
                <a:spcPts val="1000"/>
              </a:spcBef>
              <a:buSzPct val="120000"/>
              <a:buFont typeface="Wingdings" panose="05000000000000000000" pitchFamily="2" charset="2"/>
              <a:buChar char="p"/>
            </a:pPr>
            <a:r>
              <a:rPr lang="zh-CN" altLang="en-US" sz="2200" dirty="0">
                <a:latin typeface="+mn-ea"/>
                <a:ea typeface="+mn-ea"/>
                <a:cs typeface="宋体"/>
              </a:rPr>
              <a:t>当参数  已知</a:t>
            </a:r>
            <a:r>
              <a:rPr lang="en-US" altLang="zh-CN" sz="2200" dirty="0">
                <a:latin typeface="+mn-ea"/>
                <a:ea typeface="+mn-ea"/>
                <a:cs typeface="宋体"/>
              </a:rPr>
              <a:t> </a:t>
            </a:r>
            <a:r>
              <a:rPr lang="zh-CN" altLang="en-US" sz="2200" dirty="0">
                <a:latin typeface="+mn-ea"/>
                <a:ea typeface="+mn-ea"/>
                <a:cs typeface="宋体"/>
              </a:rPr>
              <a:t>－</a:t>
            </a:r>
            <a:r>
              <a:rPr lang="en-US" altLang="zh-CN" sz="2200" dirty="0">
                <a:latin typeface="+mn-ea"/>
                <a:ea typeface="+mn-ea"/>
                <a:cs typeface="宋体"/>
              </a:rPr>
              <a:t>&gt; </a:t>
            </a:r>
            <a:r>
              <a:rPr lang="zh-CN" altLang="en-US" sz="2200" dirty="0">
                <a:latin typeface="+mn-ea"/>
                <a:ea typeface="+mn-ea"/>
                <a:cs typeface="宋体"/>
              </a:rPr>
              <a:t>根据训练数据推断出最优隐变量</a:t>
            </a:r>
            <a:r>
              <a:rPr lang="en-US" altLang="zh-CN" sz="2200" dirty="0">
                <a:latin typeface="Times" charset="0"/>
                <a:ea typeface="+mn-ea"/>
                <a:cs typeface="Times" charset="0"/>
              </a:rPr>
              <a:t>    </a:t>
            </a:r>
            <a:r>
              <a:rPr lang="zh-CN" altLang="en-US" sz="2200" dirty="0">
                <a:latin typeface="+mn-ea"/>
                <a:ea typeface="+mn-ea"/>
                <a:cs typeface="宋体"/>
              </a:rPr>
              <a:t>的值</a:t>
            </a:r>
            <a:r>
              <a:rPr lang="en-US" altLang="zh-CN" sz="2200" dirty="0">
                <a:latin typeface="+mn-ea"/>
                <a:ea typeface="+mn-ea"/>
                <a:cs typeface="宋体"/>
              </a:rPr>
              <a:t>(</a:t>
            </a:r>
            <a:r>
              <a:rPr lang="en-US" altLang="zh-CN" sz="2200" dirty="0">
                <a:latin typeface="+mj-lt"/>
                <a:ea typeface="Times" charset="0"/>
                <a:cs typeface="Times" charset="0"/>
              </a:rPr>
              <a:t>E</a:t>
            </a:r>
            <a:r>
              <a:rPr lang="zh-CN" altLang="en-US" sz="2200" dirty="0">
                <a:latin typeface="+mn-ea"/>
                <a:ea typeface="+mn-ea"/>
                <a:cs typeface="宋体"/>
              </a:rPr>
              <a:t>步</a:t>
            </a:r>
            <a:r>
              <a:rPr lang="en-US" altLang="zh-CN" sz="2200" dirty="0">
                <a:latin typeface="+mn-ea"/>
                <a:ea typeface="+mn-ea"/>
                <a:cs typeface="宋体"/>
              </a:rPr>
              <a:t>)</a:t>
            </a:r>
          </a:p>
          <a:p>
            <a:pPr marL="228600" lvl="1">
              <a:spcBef>
                <a:spcPts val="1000"/>
              </a:spcBef>
              <a:buSzPct val="120000"/>
              <a:buFont typeface="Wingdings" panose="05000000000000000000" pitchFamily="2" charset="2"/>
              <a:buChar char="p"/>
            </a:pPr>
            <a:r>
              <a:rPr lang="zh-CN" altLang="en-US" sz="2200" dirty="0">
                <a:latin typeface="+mn-ea"/>
                <a:ea typeface="+mn-ea"/>
                <a:cs typeface="宋体"/>
              </a:rPr>
              <a:t>当</a:t>
            </a:r>
            <a:r>
              <a:rPr lang="en-US" altLang="zh-CN" sz="2200" dirty="0">
                <a:latin typeface="+mn-ea"/>
                <a:ea typeface="+mn-ea"/>
                <a:cs typeface="Times New Roman" charset="0"/>
              </a:rPr>
              <a:t>  </a:t>
            </a:r>
            <a:r>
              <a:rPr lang="zh-CN" altLang="en-US" sz="2200" dirty="0">
                <a:latin typeface="+mn-ea"/>
                <a:ea typeface="+mn-ea"/>
                <a:cs typeface="宋体"/>
              </a:rPr>
              <a:t>已知</a:t>
            </a:r>
            <a:r>
              <a:rPr lang="en-US" altLang="zh-CN" sz="2200" dirty="0">
                <a:latin typeface="+mn-ea"/>
                <a:ea typeface="+mn-ea"/>
                <a:cs typeface="宋体"/>
              </a:rPr>
              <a:t> </a:t>
            </a:r>
            <a:r>
              <a:rPr lang="zh-CN" altLang="en-US" sz="2200" dirty="0">
                <a:latin typeface="+mn-ea"/>
                <a:ea typeface="+mn-ea"/>
                <a:cs typeface="宋体"/>
              </a:rPr>
              <a:t>－</a:t>
            </a:r>
            <a:r>
              <a:rPr lang="en-US" altLang="zh-CN" sz="2200" dirty="0">
                <a:latin typeface="+mn-ea"/>
                <a:ea typeface="+mn-ea"/>
                <a:cs typeface="宋体"/>
              </a:rPr>
              <a:t>&gt; </a:t>
            </a:r>
            <a:r>
              <a:rPr lang="zh-CN" altLang="en-US" sz="2200" dirty="0">
                <a:latin typeface="+mn-ea"/>
                <a:ea typeface="+mn-ea"/>
                <a:cs typeface="宋体"/>
              </a:rPr>
              <a:t>对</a:t>
            </a:r>
            <a:r>
              <a:rPr lang="en-US" altLang="zh-CN" sz="2200" dirty="0">
                <a:latin typeface="+mn-ea"/>
                <a:ea typeface="+mn-ea"/>
                <a:cs typeface="宋体"/>
              </a:rPr>
              <a:t>  </a:t>
            </a:r>
            <a:r>
              <a:rPr lang="zh-CN" altLang="en-US" sz="2200" dirty="0">
                <a:latin typeface="+mn-ea"/>
                <a:ea typeface="+mn-ea"/>
                <a:cs typeface="宋体"/>
              </a:rPr>
              <a:t>做极大似然估计</a:t>
            </a:r>
            <a:r>
              <a:rPr lang="en-US" altLang="zh-CN" sz="2200" dirty="0">
                <a:latin typeface="+mn-ea"/>
                <a:ea typeface="+mn-ea"/>
                <a:cs typeface="宋体"/>
              </a:rPr>
              <a:t>(</a:t>
            </a:r>
            <a:r>
              <a:rPr lang="en-US" altLang="zh-CN" sz="2200" dirty="0">
                <a:latin typeface="+mj-lt"/>
                <a:ea typeface="+mn-ea"/>
                <a:cs typeface="Times New Roman" charset="0"/>
              </a:rPr>
              <a:t>M</a:t>
            </a:r>
            <a:r>
              <a:rPr lang="zh-CN" altLang="en-US" sz="2200" dirty="0">
                <a:latin typeface="+mn-ea"/>
                <a:ea typeface="+mn-ea"/>
                <a:cs typeface="宋体"/>
              </a:rPr>
              <a:t>步</a:t>
            </a:r>
            <a:r>
              <a:rPr lang="en-US" altLang="zh-CN" sz="2200" dirty="0">
                <a:latin typeface="+mn-ea"/>
                <a:ea typeface="+mn-ea"/>
                <a:cs typeface="宋体"/>
              </a:rPr>
              <a:t>)</a:t>
            </a:r>
            <a:endParaRPr lang="zh-CN" altLang="en-US" sz="2200" dirty="0">
              <a:latin typeface="+mn-ea"/>
              <a:ea typeface="+mn-ea"/>
              <a:cs typeface="宋体"/>
            </a:endParaRPr>
          </a:p>
          <a:p>
            <a:pPr marL="0" lvl="1" indent="0">
              <a:spcBef>
                <a:spcPts val="1000"/>
              </a:spcBef>
              <a:buSzPct val="120000"/>
              <a:buNone/>
            </a:pPr>
            <a:r>
              <a:rPr lang="zh-CN" altLang="en-US" sz="2200" dirty="0">
                <a:latin typeface="+mn-ea"/>
                <a:ea typeface="+mn-ea"/>
                <a:cs typeface="宋体"/>
              </a:rPr>
              <a:t>    </a:t>
            </a:r>
          </a:p>
          <a:p>
            <a:pPr marL="0" lvl="1" indent="0">
              <a:spcBef>
                <a:spcPts val="1000"/>
              </a:spcBef>
              <a:buSzPct val="120000"/>
              <a:buNone/>
            </a:pPr>
            <a:r>
              <a:rPr lang="zh-CN" altLang="en-US" sz="2200" dirty="0">
                <a:latin typeface="+mn-ea"/>
                <a:ea typeface="+mn-ea"/>
                <a:cs typeface="宋体"/>
              </a:rPr>
              <a:t>    </a:t>
            </a:r>
            <a:endParaRPr kumimoji="1" lang="zh-CN" altLang="en-US" dirty="0">
              <a:latin typeface="+mn-ea"/>
              <a:ea typeface="+mn-ea"/>
            </a:endParaRPr>
          </a:p>
        </p:txBody>
      </p:sp>
      <p:graphicFrame>
        <p:nvGraphicFramePr>
          <p:cNvPr id="15" name="对象 14"/>
          <p:cNvGraphicFramePr>
            <a:graphicFrameLocks noChangeAspect="1"/>
          </p:cNvGraphicFramePr>
          <p:nvPr>
            <p:extLst>
              <p:ext uri="{D42A27DB-BD31-4B8C-83A1-F6EECF244321}">
                <p14:modId xmlns:p14="http://schemas.microsoft.com/office/powerpoint/2010/main" val="494062098"/>
              </p:ext>
            </p:extLst>
          </p:nvPr>
        </p:nvGraphicFramePr>
        <p:xfrm>
          <a:off x="1589616" y="2342615"/>
          <a:ext cx="241300" cy="338137"/>
        </p:xfrm>
        <a:graphic>
          <a:graphicData uri="http://schemas.openxmlformats.org/presentationml/2006/ole">
            <mc:AlternateContent xmlns:mc="http://schemas.openxmlformats.org/markup-compatibility/2006">
              <mc:Choice xmlns:v="urn:schemas-microsoft-com:vml" Requires="v">
                <p:oleObj name="Formula" r:id="rId2" imgW="113040" imgH="160200" progId="Equation.Ribbit">
                  <p:embed/>
                </p:oleObj>
              </mc:Choice>
              <mc:Fallback>
                <p:oleObj name="Formula" r:id="rId2" imgW="113040" imgH="160200" progId="Equation.Ribbit">
                  <p:embed/>
                  <p:pic>
                    <p:nvPicPr>
                      <p:cNvPr id="15" name="对象 14"/>
                      <p:cNvPicPr/>
                      <p:nvPr/>
                    </p:nvPicPr>
                    <p:blipFill>
                      <a:blip r:embed="rId3"/>
                      <a:stretch>
                        <a:fillRect/>
                      </a:stretch>
                    </p:blipFill>
                    <p:spPr>
                      <a:xfrm>
                        <a:off x="1589616" y="2342615"/>
                        <a:ext cx="241300" cy="338137"/>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2846575073"/>
              </p:ext>
            </p:extLst>
          </p:nvPr>
        </p:nvGraphicFramePr>
        <p:xfrm>
          <a:off x="7054668" y="2368281"/>
          <a:ext cx="186146" cy="286803"/>
        </p:xfrm>
        <a:graphic>
          <a:graphicData uri="http://schemas.openxmlformats.org/presentationml/2006/ole">
            <mc:AlternateContent xmlns:mc="http://schemas.openxmlformats.org/markup-compatibility/2006">
              <mc:Choice xmlns:v="urn:schemas-microsoft-com:vml" Requires="v">
                <p:oleObj name="Formula" r:id="rId4" imgW="100440" imgH="155160" progId="Equation.Ribbit">
                  <p:embed/>
                </p:oleObj>
              </mc:Choice>
              <mc:Fallback>
                <p:oleObj name="Formula" r:id="rId4" imgW="100440" imgH="155160" progId="Equation.Ribbit">
                  <p:embed/>
                  <p:pic>
                    <p:nvPicPr>
                      <p:cNvPr id="16" name="对象 15"/>
                      <p:cNvPicPr/>
                      <p:nvPr/>
                    </p:nvPicPr>
                    <p:blipFill>
                      <a:blip r:embed="rId5"/>
                      <a:stretch>
                        <a:fillRect/>
                      </a:stretch>
                    </p:blipFill>
                    <p:spPr>
                      <a:xfrm>
                        <a:off x="7054668" y="2368281"/>
                        <a:ext cx="186146" cy="286803"/>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1398384563"/>
              </p:ext>
            </p:extLst>
          </p:nvPr>
        </p:nvGraphicFramePr>
        <p:xfrm>
          <a:off x="1032584" y="2806041"/>
          <a:ext cx="186146" cy="286803"/>
        </p:xfrm>
        <a:graphic>
          <a:graphicData uri="http://schemas.openxmlformats.org/presentationml/2006/ole">
            <mc:AlternateContent xmlns:mc="http://schemas.openxmlformats.org/markup-compatibility/2006">
              <mc:Choice xmlns:v="urn:schemas-microsoft-com:vml" Requires="v">
                <p:oleObj name="Formula" r:id="rId6" imgW="100440" imgH="155160" progId="Equation.Ribbit">
                  <p:embed/>
                </p:oleObj>
              </mc:Choice>
              <mc:Fallback>
                <p:oleObj name="Formula" r:id="rId6" imgW="100440" imgH="155160" progId="Equation.Ribbit">
                  <p:embed/>
                  <p:pic>
                    <p:nvPicPr>
                      <p:cNvPr id="17" name="对象 16"/>
                      <p:cNvPicPr/>
                      <p:nvPr/>
                    </p:nvPicPr>
                    <p:blipFill>
                      <a:blip r:embed="rId5"/>
                      <a:stretch>
                        <a:fillRect/>
                      </a:stretch>
                    </p:blipFill>
                    <p:spPr>
                      <a:xfrm>
                        <a:off x="1032584" y="2806041"/>
                        <a:ext cx="186146" cy="286803"/>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553383351"/>
              </p:ext>
            </p:extLst>
          </p:nvPr>
        </p:nvGraphicFramePr>
        <p:xfrm>
          <a:off x="2837656" y="2806041"/>
          <a:ext cx="211138" cy="296862"/>
        </p:xfrm>
        <a:graphic>
          <a:graphicData uri="http://schemas.openxmlformats.org/presentationml/2006/ole">
            <mc:AlternateContent xmlns:mc="http://schemas.openxmlformats.org/markup-compatibility/2006">
              <mc:Choice xmlns:v="urn:schemas-microsoft-com:vml" Requires="v">
                <p:oleObj name="Formula" r:id="rId7" imgW="113040" imgH="160200" progId="Equation.Ribbit">
                  <p:embed/>
                </p:oleObj>
              </mc:Choice>
              <mc:Fallback>
                <p:oleObj name="Formula" r:id="rId7" imgW="113040" imgH="160200" progId="Equation.Ribbit">
                  <p:embed/>
                  <p:pic>
                    <p:nvPicPr>
                      <p:cNvPr id="18" name="对象 17"/>
                      <p:cNvPicPr/>
                      <p:nvPr/>
                    </p:nvPicPr>
                    <p:blipFill>
                      <a:blip r:embed="rId3"/>
                      <a:stretch>
                        <a:fillRect/>
                      </a:stretch>
                    </p:blipFill>
                    <p:spPr>
                      <a:xfrm>
                        <a:off x="2837656" y="2806041"/>
                        <a:ext cx="211138" cy="296862"/>
                      </a:xfrm>
                      <a:prstGeom prst="rect">
                        <a:avLst/>
                      </a:prstGeom>
                    </p:spPr>
                  </p:pic>
                </p:oleObj>
              </mc:Fallback>
            </mc:AlternateContent>
          </a:graphicData>
        </a:graphic>
      </p:graphicFrame>
    </p:spTree>
    <p:extLst>
      <p:ext uri="{BB962C8B-B14F-4D97-AF65-F5344CB8AC3E}">
        <p14:creationId xmlns:p14="http://schemas.microsoft.com/office/powerpoint/2010/main" val="37085783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Verdana" charset="0"/>
                <a:ea typeface="Verdana" charset="0"/>
                <a:cs typeface="Verdana" charset="0"/>
              </a:rPr>
              <a:t>EM</a:t>
            </a:r>
            <a:r>
              <a:rPr lang="zh-CN" altLang="en-US" dirty="0">
                <a:latin typeface="+mj-ea"/>
                <a:cs typeface="黑体"/>
              </a:rPr>
              <a:t>算法</a:t>
            </a:r>
            <a:endParaRPr kumimoji="1" lang="zh-CN" altLang="en-US" dirty="0"/>
          </a:p>
        </p:txBody>
      </p:sp>
      <p:sp>
        <p:nvSpPr>
          <p:cNvPr id="4" name="内容占位符 3"/>
          <p:cNvSpPr>
            <a:spLocks noGrp="1"/>
          </p:cNvSpPr>
          <p:nvPr>
            <p:ph sz="quarter" idx="14"/>
          </p:nvPr>
        </p:nvSpPr>
        <p:spPr>
          <a:xfrm>
            <a:off x="260350" y="1138621"/>
            <a:ext cx="8629650" cy="5452679"/>
          </a:xfrm>
        </p:spPr>
        <p:txBody>
          <a:bodyPr>
            <a:normAutofit/>
          </a:bodyPr>
          <a:lstStyle/>
          <a:p>
            <a:pPr marL="0" lvl="1" indent="0">
              <a:spcBef>
                <a:spcPts val="1000"/>
              </a:spcBef>
              <a:buSzPct val="120000"/>
              <a:buNone/>
            </a:pPr>
            <a:r>
              <a:rPr lang="zh-CN" altLang="en-US" sz="2200" dirty="0">
                <a:latin typeface="+mn-ea"/>
                <a:ea typeface="+mn-ea"/>
                <a:cs typeface="宋体"/>
              </a:rPr>
              <a:t>    </a:t>
            </a:r>
            <a:r>
              <a:rPr lang="en-US" altLang="zh-CN" sz="2200" dirty="0">
                <a:latin typeface="Verdana" charset="0"/>
                <a:ea typeface="Verdana" charset="0"/>
                <a:cs typeface="Verdana" charset="0"/>
              </a:rPr>
              <a:t>EM (Expectation-Maximization)</a:t>
            </a:r>
            <a:r>
              <a:rPr lang="zh-CN" altLang="en-US" sz="2200" dirty="0">
                <a:latin typeface="+mn-ea"/>
                <a:ea typeface="+mn-ea"/>
                <a:cs typeface="宋体"/>
              </a:rPr>
              <a:t>算法 </a:t>
            </a:r>
            <a:r>
              <a:rPr lang="fr-FR" altLang="zh-CN" sz="2200" dirty="0">
                <a:latin typeface="Verdana" charset="0"/>
                <a:ea typeface="Verdana" charset="0"/>
                <a:cs typeface="Verdana" charset="0"/>
              </a:rPr>
              <a:t>[Dempster et al., 1977]</a:t>
            </a:r>
            <a:r>
              <a:rPr lang="fr-FR" altLang="zh-CN" sz="2200" dirty="0">
                <a:latin typeface="+mn-ea"/>
                <a:ea typeface="+mn-ea"/>
                <a:cs typeface="宋体"/>
              </a:rPr>
              <a:t> </a:t>
            </a:r>
            <a:r>
              <a:rPr lang="zh-CN" altLang="en-US" sz="2200" dirty="0">
                <a:latin typeface="+mn-ea"/>
                <a:ea typeface="+mn-ea"/>
                <a:cs typeface="宋体"/>
              </a:rPr>
              <a:t>是常用的估计参数隐变量的利器。</a:t>
            </a:r>
            <a:endParaRPr lang="en-US" altLang="zh-CN" sz="2200" dirty="0">
              <a:latin typeface="+mn-ea"/>
              <a:ea typeface="+mn-ea"/>
              <a:cs typeface="宋体"/>
            </a:endParaRPr>
          </a:p>
          <a:p>
            <a:pPr marL="228600" lvl="1">
              <a:spcBef>
                <a:spcPts val="1000"/>
              </a:spcBef>
              <a:buSzPct val="120000"/>
              <a:buFont typeface="Wingdings" panose="05000000000000000000" pitchFamily="2" charset="2"/>
              <a:buChar char="p"/>
            </a:pPr>
            <a:endParaRPr lang="zh-CN" altLang="en-US" sz="2200" dirty="0">
              <a:latin typeface="+mn-ea"/>
              <a:ea typeface="+mn-ea"/>
              <a:cs typeface="宋体"/>
            </a:endParaRPr>
          </a:p>
          <a:p>
            <a:pPr marL="228600" lvl="1">
              <a:spcBef>
                <a:spcPts val="1000"/>
              </a:spcBef>
              <a:buSzPct val="120000"/>
              <a:buFont typeface="Wingdings" panose="05000000000000000000" pitchFamily="2" charset="2"/>
              <a:buChar char="p"/>
            </a:pPr>
            <a:r>
              <a:rPr lang="zh-CN" altLang="en-US" sz="2200" dirty="0">
                <a:latin typeface="+mn-ea"/>
                <a:ea typeface="+mn-ea"/>
                <a:cs typeface="宋体"/>
              </a:rPr>
              <a:t>当参数  已知</a:t>
            </a:r>
            <a:r>
              <a:rPr lang="en-US" altLang="zh-CN" sz="2200" dirty="0">
                <a:latin typeface="+mn-ea"/>
                <a:ea typeface="+mn-ea"/>
                <a:cs typeface="宋体"/>
              </a:rPr>
              <a:t> </a:t>
            </a:r>
            <a:r>
              <a:rPr lang="zh-CN" altLang="en-US" sz="2200" dirty="0">
                <a:latin typeface="+mn-ea"/>
                <a:ea typeface="+mn-ea"/>
                <a:cs typeface="宋体"/>
              </a:rPr>
              <a:t>－</a:t>
            </a:r>
            <a:r>
              <a:rPr lang="en-US" altLang="zh-CN" sz="2200" dirty="0">
                <a:latin typeface="+mn-ea"/>
                <a:ea typeface="+mn-ea"/>
                <a:cs typeface="宋体"/>
              </a:rPr>
              <a:t>&gt; </a:t>
            </a:r>
            <a:r>
              <a:rPr lang="zh-CN" altLang="en-US" sz="2200" dirty="0">
                <a:latin typeface="+mn-ea"/>
                <a:ea typeface="+mn-ea"/>
                <a:cs typeface="宋体"/>
              </a:rPr>
              <a:t>根据训练数据推断出最优隐变量</a:t>
            </a:r>
            <a:r>
              <a:rPr lang="en-US" altLang="zh-CN" sz="2200" dirty="0">
                <a:latin typeface="Times" charset="0"/>
                <a:ea typeface="+mn-ea"/>
                <a:cs typeface="Times" charset="0"/>
              </a:rPr>
              <a:t>    </a:t>
            </a:r>
            <a:r>
              <a:rPr lang="zh-CN" altLang="en-US" sz="2200" dirty="0">
                <a:latin typeface="+mn-ea"/>
                <a:ea typeface="+mn-ea"/>
                <a:cs typeface="宋体"/>
              </a:rPr>
              <a:t>的值</a:t>
            </a:r>
            <a:r>
              <a:rPr lang="en-US" altLang="zh-CN" sz="2200" dirty="0">
                <a:latin typeface="+mn-ea"/>
                <a:ea typeface="+mn-ea"/>
                <a:cs typeface="宋体"/>
              </a:rPr>
              <a:t>(</a:t>
            </a:r>
            <a:r>
              <a:rPr lang="en-US" altLang="zh-CN" sz="2200" dirty="0">
                <a:latin typeface="+mj-lt"/>
                <a:ea typeface="Times" charset="0"/>
                <a:cs typeface="Times" charset="0"/>
              </a:rPr>
              <a:t>E</a:t>
            </a:r>
            <a:r>
              <a:rPr lang="zh-CN" altLang="en-US" sz="2200" dirty="0">
                <a:latin typeface="+mn-ea"/>
                <a:ea typeface="+mn-ea"/>
                <a:cs typeface="宋体"/>
              </a:rPr>
              <a:t>步</a:t>
            </a:r>
            <a:r>
              <a:rPr lang="en-US" altLang="zh-CN" sz="2200" dirty="0">
                <a:latin typeface="+mn-ea"/>
                <a:ea typeface="+mn-ea"/>
                <a:cs typeface="宋体"/>
              </a:rPr>
              <a:t>)</a:t>
            </a:r>
          </a:p>
          <a:p>
            <a:pPr marL="228600" lvl="1">
              <a:spcBef>
                <a:spcPts val="1000"/>
              </a:spcBef>
              <a:buSzPct val="120000"/>
              <a:buFont typeface="Wingdings" panose="05000000000000000000" pitchFamily="2" charset="2"/>
              <a:buChar char="p"/>
            </a:pPr>
            <a:r>
              <a:rPr lang="zh-CN" altLang="en-US" sz="2200" dirty="0">
                <a:latin typeface="+mn-ea"/>
                <a:ea typeface="+mn-ea"/>
                <a:cs typeface="宋体"/>
              </a:rPr>
              <a:t>当</a:t>
            </a:r>
            <a:r>
              <a:rPr lang="en-US" altLang="zh-CN" sz="2200" dirty="0">
                <a:latin typeface="+mn-ea"/>
                <a:ea typeface="+mn-ea"/>
                <a:cs typeface="Times New Roman" charset="0"/>
              </a:rPr>
              <a:t>  </a:t>
            </a:r>
            <a:r>
              <a:rPr lang="zh-CN" altLang="en-US" sz="2200" dirty="0">
                <a:latin typeface="+mn-ea"/>
                <a:ea typeface="+mn-ea"/>
                <a:cs typeface="宋体"/>
              </a:rPr>
              <a:t>已知</a:t>
            </a:r>
            <a:r>
              <a:rPr lang="en-US" altLang="zh-CN" sz="2200" dirty="0">
                <a:latin typeface="+mn-ea"/>
                <a:ea typeface="+mn-ea"/>
                <a:cs typeface="宋体"/>
              </a:rPr>
              <a:t> </a:t>
            </a:r>
            <a:r>
              <a:rPr lang="zh-CN" altLang="en-US" sz="2200" dirty="0">
                <a:latin typeface="+mn-ea"/>
                <a:ea typeface="+mn-ea"/>
                <a:cs typeface="宋体"/>
              </a:rPr>
              <a:t>－</a:t>
            </a:r>
            <a:r>
              <a:rPr lang="en-US" altLang="zh-CN" sz="2200" dirty="0">
                <a:latin typeface="+mn-ea"/>
                <a:ea typeface="+mn-ea"/>
                <a:cs typeface="宋体"/>
              </a:rPr>
              <a:t>&gt; </a:t>
            </a:r>
            <a:r>
              <a:rPr lang="zh-CN" altLang="en-US" sz="2200" dirty="0">
                <a:latin typeface="+mn-ea"/>
                <a:ea typeface="+mn-ea"/>
                <a:cs typeface="宋体"/>
              </a:rPr>
              <a:t>对</a:t>
            </a:r>
            <a:r>
              <a:rPr lang="en-US" altLang="zh-CN" sz="2200" dirty="0">
                <a:latin typeface="+mn-ea"/>
                <a:ea typeface="+mn-ea"/>
                <a:cs typeface="宋体"/>
              </a:rPr>
              <a:t>  </a:t>
            </a:r>
            <a:r>
              <a:rPr lang="zh-CN" altLang="en-US" sz="2200" dirty="0">
                <a:latin typeface="+mn-ea"/>
                <a:ea typeface="+mn-ea"/>
                <a:cs typeface="宋体"/>
              </a:rPr>
              <a:t>做极大似然估计</a:t>
            </a:r>
            <a:r>
              <a:rPr lang="en-US" altLang="zh-CN" sz="2200" dirty="0">
                <a:latin typeface="+mn-ea"/>
                <a:ea typeface="+mn-ea"/>
                <a:cs typeface="宋体"/>
              </a:rPr>
              <a:t>(</a:t>
            </a:r>
            <a:r>
              <a:rPr lang="en-US" altLang="zh-CN" sz="2200" dirty="0">
                <a:latin typeface="+mj-lt"/>
                <a:ea typeface="+mn-ea"/>
                <a:cs typeface="Times New Roman" charset="0"/>
              </a:rPr>
              <a:t>M</a:t>
            </a:r>
            <a:r>
              <a:rPr lang="zh-CN" altLang="en-US" sz="2200" dirty="0">
                <a:latin typeface="+mn-ea"/>
                <a:ea typeface="+mn-ea"/>
                <a:cs typeface="宋体"/>
              </a:rPr>
              <a:t>步</a:t>
            </a:r>
            <a:r>
              <a:rPr lang="en-US" altLang="zh-CN" sz="2200" dirty="0">
                <a:latin typeface="+mn-ea"/>
                <a:ea typeface="+mn-ea"/>
                <a:cs typeface="宋体"/>
              </a:rPr>
              <a:t>)</a:t>
            </a:r>
            <a:endParaRPr lang="zh-CN" altLang="en-US" sz="2200" dirty="0">
              <a:latin typeface="+mn-ea"/>
              <a:ea typeface="+mn-ea"/>
              <a:cs typeface="宋体"/>
            </a:endParaRPr>
          </a:p>
          <a:p>
            <a:pPr marL="0" lvl="1" indent="0">
              <a:spcBef>
                <a:spcPts val="1000"/>
              </a:spcBef>
              <a:buSzPct val="120000"/>
              <a:buNone/>
            </a:pPr>
            <a:r>
              <a:rPr lang="zh-CN" altLang="en-US" sz="2200" dirty="0">
                <a:latin typeface="+mn-ea"/>
                <a:ea typeface="+mn-ea"/>
                <a:cs typeface="宋体"/>
              </a:rPr>
              <a:t>    </a:t>
            </a:r>
          </a:p>
          <a:p>
            <a:pPr marL="0" lvl="1" indent="0">
              <a:spcBef>
                <a:spcPts val="1000"/>
              </a:spcBef>
              <a:buSzPct val="120000"/>
              <a:buNone/>
            </a:pPr>
            <a:r>
              <a:rPr lang="zh-CN" altLang="en-US" sz="2200" dirty="0">
                <a:latin typeface="+mn-ea"/>
                <a:ea typeface="+mn-ea"/>
                <a:cs typeface="宋体"/>
              </a:rPr>
              <a:t>    于是，以初始值  </a:t>
            </a:r>
            <a:r>
              <a:rPr lang="en-US" altLang="zh-CN" sz="2200" dirty="0">
                <a:latin typeface="+mn-ea"/>
                <a:ea typeface="+mn-ea"/>
                <a:cs typeface="宋体"/>
              </a:rPr>
              <a:t> </a:t>
            </a:r>
            <a:r>
              <a:rPr lang="zh-CN" altLang="en-US" sz="2200" dirty="0">
                <a:latin typeface="+mn-ea"/>
                <a:ea typeface="+mn-ea"/>
                <a:cs typeface="宋体"/>
              </a:rPr>
              <a:t>为起点，对式子</a:t>
            </a:r>
            <a:r>
              <a:rPr lang="en-US" altLang="zh-CN" sz="2200" dirty="0">
                <a:latin typeface="+mn-ea"/>
                <a:ea typeface="+mn-ea"/>
                <a:cs typeface="宋体"/>
              </a:rPr>
              <a:t>(7.35),</a:t>
            </a:r>
            <a:r>
              <a:rPr lang="zh-CN" altLang="en-US" sz="2200" dirty="0">
                <a:latin typeface="+mn-ea"/>
                <a:ea typeface="+mn-ea"/>
                <a:cs typeface="宋体"/>
              </a:rPr>
              <a:t>可迭代执行以下步骤直至收敛：</a:t>
            </a:r>
            <a:endParaRPr lang="en-US" altLang="zh-CN" sz="2200" dirty="0">
              <a:latin typeface="+mn-ea"/>
              <a:ea typeface="+mn-ea"/>
              <a:cs typeface="宋体"/>
            </a:endParaRPr>
          </a:p>
          <a:p>
            <a:pPr marL="228600" lvl="1">
              <a:spcBef>
                <a:spcPts val="1000"/>
              </a:spcBef>
              <a:buSzPct val="120000"/>
              <a:buFont typeface="Wingdings" panose="05000000000000000000" pitchFamily="2" charset="2"/>
              <a:buChar char="p"/>
            </a:pPr>
            <a:r>
              <a:rPr lang="zh-CN" altLang="en-US" sz="2200" dirty="0">
                <a:latin typeface="+mn-ea"/>
                <a:ea typeface="+mn-ea"/>
                <a:cs typeface="宋体"/>
              </a:rPr>
              <a:t>基于  </a:t>
            </a:r>
            <a:r>
              <a:rPr lang="en-US" altLang="zh-CN" sz="2200" dirty="0">
                <a:latin typeface="+mn-ea"/>
                <a:ea typeface="+mn-ea"/>
                <a:cs typeface="宋体"/>
              </a:rPr>
              <a:t> </a:t>
            </a:r>
            <a:r>
              <a:rPr lang="zh-CN" altLang="en-US" sz="2200" dirty="0">
                <a:latin typeface="+mn-ea"/>
                <a:ea typeface="+mn-ea"/>
                <a:cs typeface="宋体"/>
              </a:rPr>
              <a:t>推断隐变量</a:t>
            </a:r>
            <a:r>
              <a:rPr lang="en-US" altLang="zh-CN" sz="2200" dirty="0">
                <a:latin typeface="+mn-ea"/>
                <a:ea typeface="+mn-ea"/>
                <a:cs typeface="Times"/>
              </a:rPr>
              <a:t>  </a:t>
            </a:r>
            <a:r>
              <a:rPr lang="zh-CN" altLang="en-US" sz="2200" dirty="0">
                <a:latin typeface="+mn-ea"/>
                <a:ea typeface="+mn-ea"/>
                <a:cs typeface="Times"/>
              </a:rPr>
              <a:t>的期</a:t>
            </a:r>
            <a:r>
              <a:rPr lang="zh-CN" altLang="en-US" sz="2200" dirty="0">
                <a:latin typeface="+mn-ea"/>
                <a:ea typeface="+mn-ea"/>
                <a:cs typeface="宋体"/>
              </a:rPr>
              <a:t>望</a:t>
            </a:r>
            <a:r>
              <a:rPr lang="en-US" altLang="zh-CN" sz="2200" dirty="0">
                <a:latin typeface="+mn-ea"/>
                <a:ea typeface="+mn-ea"/>
                <a:cs typeface="宋体"/>
              </a:rPr>
              <a:t>,</a:t>
            </a:r>
            <a:r>
              <a:rPr lang="zh-CN" altLang="en-US" sz="2200" dirty="0">
                <a:latin typeface="+mn-ea"/>
                <a:ea typeface="+mn-ea"/>
                <a:cs typeface="宋体"/>
              </a:rPr>
              <a:t>记为   </a:t>
            </a:r>
            <a:r>
              <a:rPr lang="en-US" altLang="zh-CN" sz="2200" dirty="0">
                <a:latin typeface="+mn-ea"/>
                <a:ea typeface="+mn-ea"/>
                <a:cs typeface="宋体"/>
              </a:rPr>
              <a:t>;</a:t>
            </a:r>
          </a:p>
          <a:p>
            <a:pPr marL="228600" lvl="1">
              <a:spcBef>
                <a:spcPts val="1000"/>
              </a:spcBef>
              <a:buSzPct val="120000"/>
              <a:buFont typeface="Wingdings" panose="05000000000000000000" pitchFamily="2" charset="2"/>
              <a:buChar char="p"/>
            </a:pPr>
            <a:r>
              <a:rPr lang="zh-CN" altLang="en-US" sz="2200" dirty="0">
                <a:latin typeface="+mn-ea"/>
                <a:ea typeface="+mn-ea"/>
                <a:cs typeface="宋体"/>
              </a:rPr>
              <a:t>基于已观测到变量</a:t>
            </a:r>
            <a:r>
              <a:rPr lang="en-US" altLang="zh-CN" sz="2200" dirty="0">
                <a:latin typeface="+mn-ea"/>
                <a:ea typeface="+mn-ea"/>
                <a:cs typeface="Times"/>
              </a:rPr>
              <a:t>  </a:t>
            </a:r>
            <a:r>
              <a:rPr lang="zh-CN" altLang="en-US" sz="2200" dirty="0">
                <a:latin typeface="+mn-ea"/>
                <a:ea typeface="+mn-ea"/>
                <a:cs typeface="Times"/>
              </a:rPr>
              <a:t>和</a:t>
            </a:r>
            <a:r>
              <a:rPr lang="en-US" altLang="zh-CN" sz="2200" dirty="0">
                <a:latin typeface="+mn-ea"/>
                <a:ea typeface="+mn-ea"/>
                <a:cs typeface="Times"/>
              </a:rPr>
              <a:t>   </a:t>
            </a:r>
            <a:r>
              <a:rPr lang="zh-CN" altLang="en-US" sz="2200" dirty="0">
                <a:latin typeface="+mn-ea"/>
                <a:ea typeface="+mn-ea"/>
                <a:cs typeface="宋体"/>
              </a:rPr>
              <a:t>对参数  做极大似然估计，记为    </a:t>
            </a:r>
            <a:r>
              <a:rPr lang="en-US" altLang="zh-CN" sz="2200" dirty="0">
                <a:latin typeface="+mn-ea"/>
                <a:ea typeface="+mn-ea"/>
                <a:cs typeface="宋体"/>
              </a:rPr>
              <a:t>;</a:t>
            </a:r>
          </a:p>
          <a:p>
            <a:pPr marL="228600" lvl="1">
              <a:spcBef>
                <a:spcPts val="1000"/>
              </a:spcBef>
              <a:buSzPct val="120000"/>
              <a:buFont typeface="Wingdings" panose="05000000000000000000" pitchFamily="2" charset="2"/>
              <a:buChar char="p"/>
            </a:pPr>
            <a:endParaRPr lang="zh-CN" altLang="en-US" sz="2200" dirty="0">
              <a:latin typeface="+mn-ea"/>
              <a:ea typeface="+mn-ea"/>
              <a:cs typeface="宋体"/>
            </a:endParaRPr>
          </a:p>
          <a:p>
            <a:pPr marL="228600" lvl="1">
              <a:spcBef>
                <a:spcPts val="1000"/>
              </a:spcBef>
              <a:buSzPct val="120000"/>
              <a:buFont typeface="Wingdings" panose="05000000000000000000" pitchFamily="2" charset="2"/>
              <a:buChar char="p"/>
            </a:pPr>
            <a:r>
              <a:rPr lang="zh-CN" altLang="en-US" sz="2200" dirty="0">
                <a:latin typeface="+mn-ea"/>
                <a:ea typeface="+mn-ea"/>
                <a:cs typeface="宋体"/>
              </a:rPr>
              <a:t>这就是</a:t>
            </a:r>
            <a:r>
              <a:rPr lang="en-US" altLang="zh-CN" sz="2200" dirty="0">
                <a:latin typeface="Verdana" charset="0"/>
                <a:ea typeface="Verdana" charset="0"/>
                <a:cs typeface="Verdana" charset="0"/>
              </a:rPr>
              <a:t>EM</a:t>
            </a:r>
            <a:r>
              <a:rPr lang="zh-CN" altLang="en-US" sz="2200" dirty="0">
                <a:latin typeface="+mn-ea"/>
                <a:ea typeface="+mn-ea"/>
                <a:cs typeface="宋体"/>
              </a:rPr>
              <a:t>算法的原型。</a:t>
            </a:r>
            <a:endParaRPr lang="en-US" altLang="zh-CN" sz="2200" dirty="0">
              <a:latin typeface="+mn-ea"/>
              <a:ea typeface="+mn-ea"/>
              <a:cs typeface="宋体"/>
            </a:endParaRPr>
          </a:p>
          <a:p>
            <a:endParaRPr kumimoji="1" lang="zh-CN" altLang="en-US" dirty="0">
              <a:latin typeface="+mn-ea"/>
              <a:ea typeface="+mn-ea"/>
            </a:endParaRPr>
          </a:p>
        </p:txBody>
      </p:sp>
      <p:graphicFrame>
        <p:nvGraphicFramePr>
          <p:cNvPr id="15" name="对象 14"/>
          <p:cNvGraphicFramePr>
            <a:graphicFrameLocks noChangeAspect="1"/>
          </p:cNvGraphicFramePr>
          <p:nvPr/>
        </p:nvGraphicFramePr>
        <p:xfrm>
          <a:off x="1589616" y="2342615"/>
          <a:ext cx="241300" cy="338137"/>
        </p:xfrm>
        <a:graphic>
          <a:graphicData uri="http://schemas.openxmlformats.org/presentationml/2006/ole">
            <mc:AlternateContent xmlns:mc="http://schemas.openxmlformats.org/markup-compatibility/2006">
              <mc:Choice xmlns:v="urn:schemas-microsoft-com:vml" Requires="v">
                <p:oleObj name="Formula" r:id="rId2" imgW="113040" imgH="160200" progId="Equation.Ribbit">
                  <p:embed/>
                </p:oleObj>
              </mc:Choice>
              <mc:Fallback>
                <p:oleObj name="Formula" r:id="rId2" imgW="113040" imgH="160200" progId="Equation.Ribbit">
                  <p:embed/>
                  <p:pic>
                    <p:nvPicPr>
                      <p:cNvPr id="15" name="对象 14"/>
                      <p:cNvPicPr/>
                      <p:nvPr/>
                    </p:nvPicPr>
                    <p:blipFill>
                      <a:blip r:embed="rId3"/>
                      <a:stretch>
                        <a:fillRect/>
                      </a:stretch>
                    </p:blipFill>
                    <p:spPr>
                      <a:xfrm>
                        <a:off x="1589616" y="2342615"/>
                        <a:ext cx="241300" cy="338137"/>
                      </a:xfrm>
                      <a:prstGeom prst="rect">
                        <a:avLst/>
                      </a:prstGeom>
                    </p:spPr>
                  </p:pic>
                </p:oleObj>
              </mc:Fallback>
            </mc:AlternateContent>
          </a:graphicData>
        </a:graphic>
      </p:graphicFrame>
      <p:graphicFrame>
        <p:nvGraphicFramePr>
          <p:cNvPr id="16" name="对象 15"/>
          <p:cNvGraphicFramePr>
            <a:graphicFrameLocks noChangeAspect="1"/>
          </p:cNvGraphicFramePr>
          <p:nvPr/>
        </p:nvGraphicFramePr>
        <p:xfrm>
          <a:off x="7054668" y="2368281"/>
          <a:ext cx="186146" cy="286803"/>
        </p:xfrm>
        <a:graphic>
          <a:graphicData uri="http://schemas.openxmlformats.org/presentationml/2006/ole">
            <mc:AlternateContent xmlns:mc="http://schemas.openxmlformats.org/markup-compatibility/2006">
              <mc:Choice xmlns:v="urn:schemas-microsoft-com:vml" Requires="v">
                <p:oleObj name="Formula" r:id="rId4" imgW="100440" imgH="155160" progId="Equation.Ribbit">
                  <p:embed/>
                </p:oleObj>
              </mc:Choice>
              <mc:Fallback>
                <p:oleObj name="Formula" r:id="rId4" imgW="100440" imgH="155160" progId="Equation.Ribbit">
                  <p:embed/>
                  <p:pic>
                    <p:nvPicPr>
                      <p:cNvPr id="16" name="对象 15"/>
                      <p:cNvPicPr/>
                      <p:nvPr/>
                    </p:nvPicPr>
                    <p:blipFill>
                      <a:blip r:embed="rId5"/>
                      <a:stretch>
                        <a:fillRect/>
                      </a:stretch>
                    </p:blipFill>
                    <p:spPr>
                      <a:xfrm>
                        <a:off x="7054668" y="2368281"/>
                        <a:ext cx="186146" cy="286803"/>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1032584" y="2806041"/>
          <a:ext cx="186146" cy="286803"/>
        </p:xfrm>
        <a:graphic>
          <a:graphicData uri="http://schemas.openxmlformats.org/presentationml/2006/ole">
            <mc:AlternateContent xmlns:mc="http://schemas.openxmlformats.org/markup-compatibility/2006">
              <mc:Choice xmlns:v="urn:schemas-microsoft-com:vml" Requires="v">
                <p:oleObj name="Formula" r:id="rId6" imgW="100440" imgH="155160" progId="Equation.Ribbit">
                  <p:embed/>
                </p:oleObj>
              </mc:Choice>
              <mc:Fallback>
                <p:oleObj name="Formula" r:id="rId6" imgW="100440" imgH="155160" progId="Equation.Ribbit">
                  <p:embed/>
                  <p:pic>
                    <p:nvPicPr>
                      <p:cNvPr id="17" name="对象 16"/>
                      <p:cNvPicPr/>
                      <p:nvPr/>
                    </p:nvPicPr>
                    <p:blipFill>
                      <a:blip r:embed="rId5"/>
                      <a:stretch>
                        <a:fillRect/>
                      </a:stretch>
                    </p:blipFill>
                    <p:spPr>
                      <a:xfrm>
                        <a:off x="1032584" y="2806041"/>
                        <a:ext cx="186146" cy="286803"/>
                      </a:xfrm>
                      <a:prstGeom prst="rect">
                        <a:avLst/>
                      </a:prstGeom>
                    </p:spPr>
                  </p:pic>
                </p:oleObj>
              </mc:Fallback>
            </mc:AlternateContent>
          </a:graphicData>
        </a:graphic>
      </p:graphicFrame>
      <p:graphicFrame>
        <p:nvGraphicFramePr>
          <p:cNvPr id="18" name="对象 17"/>
          <p:cNvGraphicFramePr>
            <a:graphicFrameLocks noChangeAspect="1"/>
          </p:cNvGraphicFramePr>
          <p:nvPr/>
        </p:nvGraphicFramePr>
        <p:xfrm>
          <a:off x="2837656" y="2806041"/>
          <a:ext cx="211138" cy="296862"/>
        </p:xfrm>
        <a:graphic>
          <a:graphicData uri="http://schemas.openxmlformats.org/presentationml/2006/ole">
            <mc:AlternateContent xmlns:mc="http://schemas.openxmlformats.org/markup-compatibility/2006">
              <mc:Choice xmlns:v="urn:schemas-microsoft-com:vml" Requires="v">
                <p:oleObj name="Formula" r:id="rId7" imgW="113040" imgH="160200" progId="Equation.Ribbit">
                  <p:embed/>
                </p:oleObj>
              </mc:Choice>
              <mc:Fallback>
                <p:oleObj name="Formula" r:id="rId7" imgW="113040" imgH="160200" progId="Equation.Ribbit">
                  <p:embed/>
                  <p:pic>
                    <p:nvPicPr>
                      <p:cNvPr id="18" name="对象 17"/>
                      <p:cNvPicPr/>
                      <p:nvPr/>
                    </p:nvPicPr>
                    <p:blipFill>
                      <a:blip r:embed="rId3"/>
                      <a:stretch>
                        <a:fillRect/>
                      </a:stretch>
                    </p:blipFill>
                    <p:spPr>
                      <a:xfrm>
                        <a:off x="2837656" y="2806041"/>
                        <a:ext cx="211138" cy="296862"/>
                      </a:xfrm>
                      <a:prstGeom prst="rect">
                        <a:avLst/>
                      </a:prstGeom>
                    </p:spPr>
                  </p:pic>
                </p:oleObj>
              </mc:Fallback>
            </mc:AlternateContent>
          </a:graphicData>
        </a:graphic>
      </p:graphicFrame>
      <p:graphicFrame>
        <p:nvGraphicFramePr>
          <p:cNvPr id="19" name="对象 18"/>
          <p:cNvGraphicFramePr>
            <a:graphicFrameLocks noChangeAspect="1"/>
          </p:cNvGraphicFramePr>
          <p:nvPr/>
        </p:nvGraphicFramePr>
        <p:xfrm>
          <a:off x="2889250" y="3641725"/>
          <a:ext cx="319088" cy="341313"/>
        </p:xfrm>
        <a:graphic>
          <a:graphicData uri="http://schemas.openxmlformats.org/presentationml/2006/ole">
            <mc:AlternateContent xmlns:mc="http://schemas.openxmlformats.org/markup-compatibility/2006">
              <mc:Choice xmlns:v="urn:schemas-microsoft-com:vml" Requires="v">
                <p:oleObj name="Formula" r:id="rId8" imgW="170280" imgH="184320" progId="Equation.Ribbit">
                  <p:embed/>
                </p:oleObj>
              </mc:Choice>
              <mc:Fallback>
                <p:oleObj name="Formula" r:id="rId8" imgW="170280" imgH="184320" progId="Equation.Ribbit">
                  <p:embed/>
                  <p:pic>
                    <p:nvPicPr>
                      <p:cNvPr id="19" name="对象 18"/>
                      <p:cNvPicPr/>
                      <p:nvPr/>
                    </p:nvPicPr>
                    <p:blipFill>
                      <a:blip r:embed="rId9"/>
                      <a:stretch>
                        <a:fillRect/>
                      </a:stretch>
                    </p:blipFill>
                    <p:spPr>
                      <a:xfrm>
                        <a:off x="2889250" y="3641725"/>
                        <a:ext cx="319088" cy="341313"/>
                      </a:xfrm>
                      <a:prstGeom prst="rect">
                        <a:avLst/>
                      </a:prstGeom>
                    </p:spPr>
                  </p:pic>
                </p:oleObj>
              </mc:Fallback>
            </mc:AlternateContent>
          </a:graphicData>
        </a:graphic>
      </p:graphicFrame>
      <p:graphicFrame>
        <p:nvGraphicFramePr>
          <p:cNvPr id="20" name="对象 19"/>
          <p:cNvGraphicFramePr>
            <a:graphicFrameLocks noChangeAspect="1"/>
          </p:cNvGraphicFramePr>
          <p:nvPr/>
        </p:nvGraphicFramePr>
        <p:xfrm>
          <a:off x="1299104" y="4389438"/>
          <a:ext cx="290512" cy="333375"/>
        </p:xfrm>
        <a:graphic>
          <a:graphicData uri="http://schemas.openxmlformats.org/presentationml/2006/ole">
            <mc:AlternateContent xmlns:mc="http://schemas.openxmlformats.org/markup-compatibility/2006">
              <mc:Choice xmlns:v="urn:schemas-microsoft-com:vml" Requires="v">
                <p:oleObj name="Formula" r:id="rId10" imgW="156240" imgH="179280" progId="Equation.Ribbit">
                  <p:embed/>
                </p:oleObj>
              </mc:Choice>
              <mc:Fallback>
                <p:oleObj name="Formula" r:id="rId10" imgW="156240" imgH="179280" progId="Equation.Ribbit">
                  <p:embed/>
                  <p:pic>
                    <p:nvPicPr>
                      <p:cNvPr id="20" name="对象 19"/>
                      <p:cNvPicPr/>
                      <p:nvPr/>
                    </p:nvPicPr>
                    <p:blipFill>
                      <a:blip r:embed="rId11"/>
                      <a:stretch>
                        <a:fillRect/>
                      </a:stretch>
                    </p:blipFill>
                    <p:spPr>
                      <a:xfrm>
                        <a:off x="1299104" y="4389438"/>
                        <a:ext cx="290512" cy="333375"/>
                      </a:xfrm>
                      <a:prstGeom prst="rect">
                        <a:avLst/>
                      </a:prstGeom>
                    </p:spPr>
                  </p:pic>
                </p:oleObj>
              </mc:Fallback>
            </mc:AlternateContent>
          </a:graphicData>
        </a:graphic>
      </p:graphicFrame>
      <p:graphicFrame>
        <p:nvGraphicFramePr>
          <p:cNvPr id="21" name="对象 20"/>
          <p:cNvGraphicFramePr>
            <a:graphicFrameLocks noChangeAspect="1"/>
          </p:cNvGraphicFramePr>
          <p:nvPr/>
        </p:nvGraphicFramePr>
        <p:xfrm>
          <a:off x="3135493" y="4396423"/>
          <a:ext cx="186146" cy="286803"/>
        </p:xfrm>
        <a:graphic>
          <a:graphicData uri="http://schemas.openxmlformats.org/presentationml/2006/ole">
            <mc:AlternateContent xmlns:mc="http://schemas.openxmlformats.org/markup-compatibility/2006">
              <mc:Choice xmlns:v="urn:schemas-microsoft-com:vml" Requires="v">
                <p:oleObj name="Formula" r:id="rId12" imgW="100440" imgH="155160" progId="Equation.Ribbit">
                  <p:embed/>
                </p:oleObj>
              </mc:Choice>
              <mc:Fallback>
                <p:oleObj name="Formula" r:id="rId12" imgW="100440" imgH="155160" progId="Equation.Ribbit">
                  <p:embed/>
                  <p:pic>
                    <p:nvPicPr>
                      <p:cNvPr id="21" name="对象 20"/>
                      <p:cNvPicPr/>
                      <p:nvPr/>
                    </p:nvPicPr>
                    <p:blipFill>
                      <a:blip r:embed="rId5"/>
                      <a:stretch>
                        <a:fillRect/>
                      </a:stretch>
                    </p:blipFill>
                    <p:spPr>
                      <a:xfrm>
                        <a:off x="3135493" y="4396423"/>
                        <a:ext cx="186146" cy="286803"/>
                      </a:xfrm>
                      <a:prstGeom prst="rect">
                        <a:avLst/>
                      </a:prstGeom>
                    </p:spPr>
                  </p:pic>
                </p:oleObj>
              </mc:Fallback>
            </mc:AlternateContent>
          </a:graphicData>
        </a:graphic>
      </p:graphicFrame>
      <p:graphicFrame>
        <p:nvGraphicFramePr>
          <p:cNvPr id="23" name="对象 22"/>
          <p:cNvGraphicFramePr>
            <a:graphicFrameLocks noChangeAspect="1"/>
          </p:cNvGraphicFramePr>
          <p:nvPr/>
        </p:nvGraphicFramePr>
        <p:xfrm>
          <a:off x="4968344" y="4347355"/>
          <a:ext cx="271463" cy="328613"/>
        </p:xfrm>
        <a:graphic>
          <a:graphicData uri="http://schemas.openxmlformats.org/presentationml/2006/ole">
            <mc:AlternateContent xmlns:mc="http://schemas.openxmlformats.org/markup-compatibility/2006">
              <mc:Choice xmlns:v="urn:schemas-microsoft-com:vml" Requires="v">
                <p:oleObj name="Formula" r:id="rId13" imgW="145080" imgH="177840" progId="Equation.Ribbit">
                  <p:embed/>
                </p:oleObj>
              </mc:Choice>
              <mc:Fallback>
                <p:oleObj name="Formula" r:id="rId13" imgW="145080" imgH="177840" progId="Equation.Ribbit">
                  <p:embed/>
                  <p:pic>
                    <p:nvPicPr>
                      <p:cNvPr id="23" name="对象 22"/>
                      <p:cNvPicPr/>
                      <p:nvPr/>
                    </p:nvPicPr>
                    <p:blipFill>
                      <a:blip r:embed="rId14"/>
                      <a:stretch>
                        <a:fillRect/>
                      </a:stretch>
                    </p:blipFill>
                    <p:spPr>
                      <a:xfrm>
                        <a:off x="4968344" y="4347355"/>
                        <a:ext cx="271463" cy="328613"/>
                      </a:xfrm>
                      <a:prstGeom prst="rect">
                        <a:avLst/>
                      </a:prstGeom>
                    </p:spPr>
                  </p:pic>
                </p:oleObj>
              </mc:Fallback>
            </mc:AlternateContent>
          </a:graphicData>
        </a:graphic>
      </p:graphicFrame>
      <p:graphicFrame>
        <p:nvGraphicFramePr>
          <p:cNvPr id="24" name="对象 23"/>
          <p:cNvGraphicFramePr>
            <a:graphicFrameLocks noChangeAspect="1"/>
          </p:cNvGraphicFramePr>
          <p:nvPr/>
        </p:nvGraphicFramePr>
        <p:xfrm>
          <a:off x="2986029" y="4839371"/>
          <a:ext cx="221822" cy="257145"/>
        </p:xfrm>
        <a:graphic>
          <a:graphicData uri="http://schemas.openxmlformats.org/presentationml/2006/ole">
            <mc:AlternateContent xmlns:mc="http://schemas.openxmlformats.org/markup-compatibility/2006">
              <mc:Choice xmlns:v="urn:schemas-microsoft-com:vml" Requires="v">
                <p:oleObj name="Formula" r:id="rId15" imgW="133560" imgH="156240" progId="Equation.Ribbit">
                  <p:embed/>
                </p:oleObj>
              </mc:Choice>
              <mc:Fallback>
                <p:oleObj name="Formula" r:id="rId15" imgW="133560" imgH="156240" progId="Equation.Ribbit">
                  <p:embed/>
                  <p:pic>
                    <p:nvPicPr>
                      <p:cNvPr id="24" name="对象 23"/>
                      <p:cNvPicPr/>
                      <p:nvPr/>
                    </p:nvPicPr>
                    <p:blipFill>
                      <a:blip r:embed="rId16"/>
                      <a:stretch>
                        <a:fillRect/>
                      </a:stretch>
                    </p:blipFill>
                    <p:spPr>
                      <a:xfrm>
                        <a:off x="2986029" y="4839371"/>
                        <a:ext cx="221822" cy="257145"/>
                      </a:xfrm>
                      <a:prstGeom prst="rect">
                        <a:avLst/>
                      </a:prstGeom>
                    </p:spPr>
                  </p:pic>
                </p:oleObj>
              </mc:Fallback>
            </mc:AlternateContent>
          </a:graphicData>
        </a:graphic>
      </p:graphicFrame>
      <p:graphicFrame>
        <p:nvGraphicFramePr>
          <p:cNvPr id="25" name="对象 24"/>
          <p:cNvGraphicFramePr>
            <a:graphicFrameLocks noChangeAspect="1"/>
          </p:cNvGraphicFramePr>
          <p:nvPr/>
        </p:nvGraphicFramePr>
        <p:xfrm>
          <a:off x="3586162" y="4798082"/>
          <a:ext cx="261460" cy="316504"/>
        </p:xfrm>
        <a:graphic>
          <a:graphicData uri="http://schemas.openxmlformats.org/presentationml/2006/ole">
            <mc:AlternateContent xmlns:mc="http://schemas.openxmlformats.org/markup-compatibility/2006">
              <mc:Choice xmlns:v="urn:schemas-microsoft-com:vml" Requires="v">
                <p:oleObj name="Formula" r:id="rId17" imgW="145080" imgH="177840" progId="Equation.Ribbit">
                  <p:embed/>
                </p:oleObj>
              </mc:Choice>
              <mc:Fallback>
                <p:oleObj name="Formula" r:id="rId17" imgW="145080" imgH="177840" progId="Equation.Ribbit">
                  <p:embed/>
                  <p:pic>
                    <p:nvPicPr>
                      <p:cNvPr id="25" name="对象 24"/>
                      <p:cNvPicPr/>
                      <p:nvPr/>
                    </p:nvPicPr>
                    <p:blipFill>
                      <a:blip r:embed="rId14"/>
                      <a:stretch>
                        <a:fillRect/>
                      </a:stretch>
                    </p:blipFill>
                    <p:spPr>
                      <a:xfrm>
                        <a:off x="3586162" y="4798082"/>
                        <a:ext cx="261460" cy="316504"/>
                      </a:xfrm>
                      <a:prstGeom prst="rect">
                        <a:avLst/>
                      </a:prstGeom>
                    </p:spPr>
                  </p:pic>
                </p:oleObj>
              </mc:Fallback>
            </mc:AlternateContent>
          </a:graphicData>
        </a:graphic>
      </p:graphicFrame>
      <p:graphicFrame>
        <p:nvGraphicFramePr>
          <p:cNvPr id="26" name="对象 25"/>
          <p:cNvGraphicFramePr>
            <a:graphicFrameLocks noChangeAspect="1"/>
          </p:cNvGraphicFramePr>
          <p:nvPr/>
        </p:nvGraphicFramePr>
        <p:xfrm>
          <a:off x="4819912" y="4828751"/>
          <a:ext cx="211137" cy="295275"/>
        </p:xfrm>
        <a:graphic>
          <a:graphicData uri="http://schemas.openxmlformats.org/presentationml/2006/ole">
            <mc:AlternateContent xmlns:mc="http://schemas.openxmlformats.org/markup-compatibility/2006">
              <mc:Choice xmlns:v="urn:schemas-microsoft-com:vml" Requires="v">
                <p:oleObj name="Formula" r:id="rId18" imgW="113040" imgH="160200" progId="Equation.Ribbit">
                  <p:embed/>
                </p:oleObj>
              </mc:Choice>
              <mc:Fallback>
                <p:oleObj name="Formula" r:id="rId18" imgW="113040" imgH="160200" progId="Equation.Ribbit">
                  <p:embed/>
                  <p:pic>
                    <p:nvPicPr>
                      <p:cNvPr id="26" name="对象 25"/>
                      <p:cNvPicPr/>
                      <p:nvPr/>
                    </p:nvPicPr>
                    <p:blipFill>
                      <a:blip r:embed="rId3"/>
                      <a:stretch>
                        <a:fillRect/>
                      </a:stretch>
                    </p:blipFill>
                    <p:spPr>
                      <a:xfrm>
                        <a:off x="4819912" y="4828751"/>
                        <a:ext cx="211137" cy="295275"/>
                      </a:xfrm>
                      <a:prstGeom prst="rect">
                        <a:avLst/>
                      </a:prstGeom>
                    </p:spPr>
                  </p:pic>
                </p:oleObj>
              </mc:Fallback>
            </mc:AlternateContent>
          </a:graphicData>
        </a:graphic>
      </p:graphicFrame>
      <p:graphicFrame>
        <p:nvGraphicFramePr>
          <p:cNvPr id="27" name="对象 26"/>
          <p:cNvGraphicFramePr>
            <a:graphicFrameLocks noChangeAspect="1"/>
          </p:cNvGraphicFramePr>
          <p:nvPr/>
        </p:nvGraphicFramePr>
        <p:xfrm>
          <a:off x="7861084" y="4786471"/>
          <a:ext cx="546100" cy="339725"/>
        </p:xfrm>
        <a:graphic>
          <a:graphicData uri="http://schemas.openxmlformats.org/presentationml/2006/ole">
            <mc:AlternateContent xmlns:mc="http://schemas.openxmlformats.org/markup-compatibility/2006">
              <mc:Choice xmlns:v="urn:schemas-microsoft-com:vml" Requires="v">
                <p:oleObj name="Formula" r:id="rId19" imgW="289800" imgH="184320" progId="Equation.Ribbit">
                  <p:embed/>
                </p:oleObj>
              </mc:Choice>
              <mc:Fallback>
                <p:oleObj name="Formula" r:id="rId19" imgW="289800" imgH="184320" progId="Equation.Ribbit">
                  <p:embed/>
                  <p:pic>
                    <p:nvPicPr>
                      <p:cNvPr id="27" name="对象 26"/>
                      <p:cNvPicPr/>
                      <p:nvPr/>
                    </p:nvPicPr>
                    <p:blipFill>
                      <a:blip r:embed="rId20"/>
                      <a:stretch>
                        <a:fillRect/>
                      </a:stretch>
                    </p:blipFill>
                    <p:spPr>
                      <a:xfrm>
                        <a:off x="7861084" y="4786471"/>
                        <a:ext cx="546100" cy="339725"/>
                      </a:xfrm>
                      <a:prstGeom prst="rect">
                        <a:avLst/>
                      </a:prstGeom>
                    </p:spPr>
                  </p:pic>
                </p:oleObj>
              </mc:Fallback>
            </mc:AlternateContent>
          </a:graphicData>
        </a:graphic>
      </p:graphicFrame>
    </p:spTree>
    <p:extLst>
      <p:ext uri="{BB962C8B-B14F-4D97-AF65-F5344CB8AC3E}">
        <p14:creationId xmlns:p14="http://schemas.microsoft.com/office/powerpoint/2010/main" val="30453634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Verdana" charset="0"/>
                <a:ea typeface="Verdana" charset="0"/>
                <a:cs typeface="Verdana" charset="0"/>
              </a:rPr>
              <a:t>EM</a:t>
            </a:r>
            <a:r>
              <a:rPr lang="zh-CN" altLang="en-US" dirty="0">
                <a:latin typeface="+mj-ea"/>
                <a:cs typeface="黑体"/>
              </a:rPr>
              <a:t>算法</a:t>
            </a:r>
            <a:endParaRPr kumimoji="1" lang="zh-CN" altLang="en-US" dirty="0"/>
          </a:p>
        </p:txBody>
      </p:sp>
      <p:sp>
        <p:nvSpPr>
          <p:cNvPr id="4" name="内容占位符 3"/>
          <p:cNvSpPr>
            <a:spLocks noGrp="1"/>
          </p:cNvSpPr>
          <p:nvPr>
            <p:ph sz="quarter" idx="14"/>
          </p:nvPr>
        </p:nvSpPr>
        <p:spPr>
          <a:xfrm>
            <a:off x="260350" y="1138621"/>
            <a:ext cx="8883650" cy="5095923"/>
          </a:xfrm>
        </p:spPr>
        <p:txBody>
          <a:bodyPr>
            <a:normAutofit/>
          </a:bodyPr>
          <a:lstStyle/>
          <a:p>
            <a:pPr marL="325800" lvl="1" indent="0">
              <a:buNone/>
            </a:pPr>
            <a:r>
              <a:rPr lang="zh-CN" altLang="en-US" sz="2200" dirty="0">
                <a:latin typeface="+mn-ea"/>
                <a:ea typeface="+mn-ea"/>
                <a:cs typeface="Times"/>
              </a:rPr>
              <a:t>	进一步，若我们不是取</a:t>
            </a:r>
            <a:r>
              <a:rPr lang="en-US" altLang="zh-CN" sz="2200" dirty="0">
                <a:latin typeface="+mn-ea"/>
                <a:ea typeface="+mn-ea"/>
                <a:cs typeface="Times"/>
              </a:rPr>
              <a:t>Z</a:t>
            </a:r>
            <a:r>
              <a:rPr lang="zh-CN" altLang="en-US" sz="2200" dirty="0">
                <a:latin typeface="+mn-ea"/>
                <a:ea typeface="+mn-ea"/>
                <a:cs typeface="Times"/>
              </a:rPr>
              <a:t>的期望，而是基于   计算隐变量</a:t>
            </a:r>
            <a:r>
              <a:rPr lang="en-US" altLang="zh-CN" sz="2200" dirty="0">
                <a:latin typeface="+mn-ea"/>
                <a:ea typeface="+mn-ea"/>
                <a:cs typeface="Times"/>
              </a:rPr>
              <a:t>  </a:t>
            </a:r>
            <a:r>
              <a:rPr lang="zh-CN" altLang="en-US" sz="2200" dirty="0">
                <a:latin typeface="+mn-ea"/>
                <a:ea typeface="+mn-ea"/>
                <a:cs typeface="Times"/>
              </a:rPr>
              <a:t>的概率分布           ，则</a:t>
            </a:r>
            <a:r>
              <a:rPr lang="en-US" altLang="zh-CN" sz="2200" dirty="0">
                <a:latin typeface="+mj-lt"/>
                <a:ea typeface="+mn-ea"/>
                <a:cs typeface="Times"/>
              </a:rPr>
              <a:t>EM</a:t>
            </a:r>
            <a:r>
              <a:rPr lang="zh-CN" altLang="en-US" sz="2200" dirty="0">
                <a:latin typeface="+mn-ea"/>
                <a:ea typeface="+mn-ea"/>
                <a:cs typeface="Times"/>
              </a:rPr>
              <a:t>算法的两个步骤是：</a:t>
            </a:r>
            <a:endParaRPr lang="en-US" altLang="zh-CN" sz="2200" dirty="0">
              <a:latin typeface="+mn-ea"/>
              <a:ea typeface="+mn-ea"/>
              <a:cs typeface="Times"/>
            </a:endParaRPr>
          </a:p>
          <a:p>
            <a:pPr marL="228600" lvl="1">
              <a:spcBef>
                <a:spcPts val="1000"/>
              </a:spcBef>
              <a:buSzPct val="120000"/>
              <a:buFont typeface="Wingdings" panose="05000000000000000000" pitchFamily="2" charset="2"/>
              <a:buChar char="p"/>
            </a:pPr>
            <a:endParaRPr lang="zh-CN" altLang="en-US" sz="2200" dirty="0">
              <a:latin typeface="+mn-ea"/>
              <a:ea typeface="+mn-ea"/>
              <a:cs typeface="宋体"/>
            </a:endParaRPr>
          </a:p>
          <a:p>
            <a:pPr marL="228600" lvl="1">
              <a:spcBef>
                <a:spcPts val="1000"/>
              </a:spcBef>
              <a:buSzPct val="120000"/>
              <a:buFont typeface="Wingdings" panose="05000000000000000000" pitchFamily="2" charset="2"/>
              <a:buChar char="p"/>
            </a:pPr>
            <a:r>
              <a:rPr lang="en-US" altLang="zh-CN" sz="2200" dirty="0">
                <a:latin typeface="Verdana" charset="0"/>
                <a:ea typeface="Verdana" charset="0"/>
                <a:cs typeface="Verdana" charset="0"/>
              </a:rPr>
              <a:t>E</a:t>
            </a:r>
            <a:r>
              <a:rPr lang="zh-CN" altLang="en-US" sz="2200" dirty="0">
                <a:latin typeface="+mn-ea"/>
                <a:ea typeface="+mn-ea"/>
                <a:cs typeface="宋体"/>
              </a:rPr>
              <a:t>步</a:t>
            </a:r>
            <a:r>
              <a:rPr lang="en-US" altLang="zh-CN" sz="2200" dirty="0">
                <a:latin typeface="+mn-ea"/>
                <a:ea typeface="+mn-ea"/>
                <a:cs typeface="宋体"/>
              </a:rPr>
              <a:t>(</a:t>
            </a:r>
            <a:r>
              <a:rPr lang="en-US" altLang="zh-CN" sz="2200" dirty="0">
                <a:latin typeface="Verdana" charset="0"/>
                <a:ea typeface="Verdana" charset="0"/>
                <a:cs typeface="Verdana" charset="0"/>
              </a:rPr>
              <a:t>Expectation</a:t>
            </a:r>
            <a:r>
              <a:rPr lang="en-US" altLang="zh-CN" sz="2200" dirty="0">
                <a:latin typeface="+mn-ea"/>
                <a:ea typeface="+mn-ea"/>
                <a:cs typeface="宋体"/>
              </a:rPr>
              <a:t>):</a:t>
            </a:r>
            <a:r>
              <a:rPr lang="zh-CN" altLang="en-US" sz="2200" dirty="0">
                <a:latin typeface="+mn-ea"/>
                <a:ea typeface="+mn-ea"/>
                <a:cs typeface="宋体"/>
              </a:rPr>
              <a:t>以当前参数   推断隐变量分布             ，并计算对数似然     </a:t>
            </a:r>
            <a:r>
              <a:rPr lang="en-US" altLang="zh-CN" sz="2200" dirty="0">
                <a:latin typeface="+mn-ea"/>
                <a:ea typeface="+mn-ea"/>
                <a:cs typeface="宋体"/>
              </a:rPr>
              <a:t>   </a:t>
            </a:r>
            <a:r>
              <a:rPr lang="zh-CN" altLang="en-US" sz="2200" dirty="0">
                <a:latin typeface="+mn-ea"/>
                <a:ea typeface="+mn-ea"/>
                <a:cs typeface="宋体"/>
              </a:rPr>
              <a:t>    关于</a:t>
            </a:r>
            <a:r>
              <a:rPr lang="en-US" altLang="zh-CN" sz="2200" dirty="0">
                <a:latin typeface="+mn-ea"/>
                <a:ea typeface="+mn-ea"/>
                <a:cs typeface="Times"/>
              </a:rPr>
              <a:t>  </a:t>
            </a:r>
            <a:r>
              <a:rPr lang="zh-CN" altLang="en-US" sz="2200" dirty="0">
                <a:latin typeface="+mn-ea"/>
                <a:ea typeface="+mn-ea"/>
                <a:cs typeface="Times"/>
              </a:rPr>
              <a:t>的期</a:t>
            </a:r>
            <a:r>
              <a:rPr lang="zh-CN" altLang="en-US" sz="2200" dirty="0">
                <a:latin typeface="+mn-ea"/>
                <a:ea typeface="+mn-ea"/>
                <a:cs typeface="宋体"/>
              </a:rPr>
              <a:t>望</a:t>
            </a:r>
            <a:r>
              <a:rPr lang="en-US" altLang="zh-CN" sz="2200" dirty="0">
                <a:latin typeface="+mn-ea"/>
                <a:ea typeface="+mn-ea"/>
                <a:cs typeface="宋体"/>
              </a:rPr>
              <a:t>:</a:t>
            </a:r>
            <a:endParaRPr lang="zh-CN" altLang="en-US" sz="2200" dirty="0">
              <a:latin typeface="+mn-ea"/>
              <a:ea typeface="+mn-ea"/>
              <a:cs typeface="宋体"/>
            </a:endParaRPr>
          </a:p>
          <a:p>
            <a:pPr marL="228600" lvl="1">
              <a:spcBef>
                <a:spcPts val="1000"/>
              </a:spcBef>
              <a:buSzPct val="120000"/>
              <a:buFont typeface="Wingdings" panose="05000000000000000000" pitchFamily="2" charset="2"/>
              <a:buChar char="p"/>
            </a:pPr>
            <a:endParaRPr lang="zh-CN" altLang="en-US" sz="2200" dirty="0">
              <a:latin typeface="+mn-ea"/>
              <a:ea typeface="+mn-ea"/>
              <a:cs typeface="宋体"/>
            </a:endParaRPr>
          </a:p>
          <a:p>
            <a:pPr marL="228600" lvl="1">
              <a:spcBef>
                <a:spcPts val="1000"/>
              </a:spcBef>
              <a:buSzPct val="120000"/>
              <a:buFont typeface="Wingdings" panose="05000000000000000000" pitchFamily="2" charset="2"/>
              <a:buChar char="p"/>
            </a:pPr>
            <a:endParaRPr lang="zh-CN" altLang="en-US" sz="2200" dirty="0">
              <a:latin typeface="+mn-ea"/>
              <a:ea typeface="+mn-ea"/>
              <a:cs typeface="宋体"/>
            </a:endParaRPr>
          </a:p>
          <a:p>
            <a:pPr marL="228600" lvl="1">
              <a:spcBef>
                <a:spcPts val="1000"/>
              </a:spcBef>
              <a:buSzPct val="120000"/>
              <a:buFont typeface="Wingdings" panose="05000000000000000000" pitchFamily="2" charset="2"/>
              <a:buChar char="p"/>
            </a:pPr>
            <a:r>
              <a:rPr lang="en-US" altLang="zh-CN" sz="2200" dirty="0">
                <a:latin typeface="Verdana" charset="0"/>
                <a:ea typeface="Verdana" charset="0"/>
                <a:cs typeface="Verdana" charset="0"/>
              </a:rPr>
              <a:t>M</a:t>
            </a:r>
            <a:r>
              <a:rPr lang="zh-CN" altLang="en-US" sz="2200" dirty="0">
                <a:latin typeface="宋体"/>
                <a:ea typeface="宋体"/>
                <a:cs typeface="宋体"/>
              </a:rPr>
              <a:t>步</a:t>
            </a:r>
            <a:r>
              <a:rPr lang="en-US" altLang="zh-CN" sz="2200" dirty="0">
                <a:latin typeface="宋体"/>
                <a:ea typeface="宋体"/>
                <a:cs typeface="宋体"/>
              </a:rPr>
              <a:t>(</a:t>
            </a:r>
            <a:r>
              <a:rPr lang="en-US" altLang="zh-CN" sz="2200" dirty="0">
                <a:latin typeface="Verdana" charset="0"/>
                <a:ea typeface="Verdana" charset="0"/>
                <a:cs typeface="Verdana" charset="0"/>
              </a:rPr>
              <a:t>Maximization</a:t>
            </a:r>
            <a:r>
              <a:rPr lang="en-US" altLang="zh-CN" sz="2200" dirty="0">
                <a:latin typeface="宋体"/>
                <a:ea typeface="宋体"/>
                <a:cs typeface="宋体"/>
              </a:rPr>
              <a:t>):</a:t>
            </a:r>
            <a:r>
              <a:rPr lang="zh-CN" altLang="en-US" sz="2200" dirty="0">
                <a:latin typeface="+mn-ea"/>
                <a:ea typeface="+mn-ea"/>
                <a:cs typeface="宋体"/>
              </a:rPr>
              <a:t>寻找参数最大化期望似然，即</a:t>
            </a:r>
            <a:endParaRPr lang="en-US" altLang="zh-CN" sz="2200" dirty="0">
              <a:latin typeface="+mn-ea"/>
              <a:ea typeface="+mn-ea"/>
              <a:cs typeface="宋体"/>
            </a:endParaRPr>
          </a:p>
          <a:p>
            <a:pPr marL="228600" lvl="1">
              <a:spcBef>
                <a:spcPts val="1000"/>
              </a:spcBef>
              <a:buSzPct val="120000"/>
              <a:buFont typeface="Wingdings" panose="05000000000000000000" pitchFamily="2" charset="2"/>
              <a:buChar char="p"/>
            </a:pPr>
            <a:endParaRPr lang="en-US" altLang="zh-CN" sz="2200" dirty="0">
              <a:latin typeface="+mn-ea"/>
              <a:ea typeface="+mn-ea"/>
              <a:cs typeface="宋体"/>
            </a:endParaRPr>
          </a:p>
          <a:p>
            <a:pPr marL="228600" lvl="1">
              <a:spcBef>
                <a:spcPts val="1000"/>
              </a:spcBef>
              <a:buSzPct val="120000"/>
              <a:buFont typeface="Wingdings" panose="05000000000000000000" pitchFamily="2" charset="2"/>
              <a:buChar char="p"/>
            </a:pPr>
            <a:endParaRPr lang="zh-CN" altLang="en-US" sz="2200" dirty="0">
              <a:latin typeface="+mn-ea"/>
              <a:ea typeface="+mn-ea"/>
              <a:cs typeface="宋体"/>
            </a:endParaRPr>
          </a:p>
          <a:p>
            <a:pPr marL="228600" lvl="1">
              <a:spcBef>
                <a:spcPts val="1000"/>
              </a:spcBef>
              <a:buSzPct val="120000"/>
              <a:buFont typeface="Wingdings" panose="05000000000000000000" pitchFamily="2" charset="2"/>
              <a:buChar char="p"/>
            </a:pPr>
            <a:r>
              <a:rPr lang="en-US" altLang="zh-CN" sz="2200" dirty="0">
                <a:latin typeface="Verdana" charset="0"/>
                <a:ea typeface="Verdana" charset="0"/>
                <a:cs typeface="Verdana" charset="0"/>
              </a:rPr>
              <a:t>EM</a:t>
            </a:r>
            <a:r>
              <a:rPr lang="zh-CN" altLang="en-US" sz="2200" dirty="0">
                <a:latin typeface="+mn-ea"/>
                <a:ea typeface="+mn-ea"/>
                <a:cs typeface="宋体"/>
              </a:rPr>
              <a:t>算法使用两个步骤交替计算：第一步计算期望</a:t>
            </a:r>
            <a:r>
              <a:rPr lang="en-US" altLang="zh-CN" sz="2200" dirty="0">
                <a:latin typeface="+mn-ea"/>
                <a:ea typeface="+mn-ea"/>
                <a:cs typeface="宋体"/>
              </a:rPr>
              <a:t>(</a:t>
            </a:r>
            <a:r>
              <a:rPr lang="en-US" altLang="zh-CN" sz="2200" dirty="0">
                <a:latin typeface="Verdana" charset="0"/>
                <a:ea typeface="Verdana" charset="0"/>
                <a:cs typeface="Verdana" charset="0"/>
              </a:rPr>
              <a:t>E</a:t>
            </a:r>
            <a:r>
              <a:rPr lang="zh-CN" altLang="en-US" sz="2200" dirty="0">
                <a:latin typeface="+mn-ea"/>
                <a:ea typeface="+mn-ea"/>
                <a:cs typeface="宋体"/>
              </a:rPr>
              <a:t>步</a:t>
            </a:r>
            <a:r>
              <a:rPr lang="en-US" altLang="zh-CN" sz="2200" dirty="0">
                <a:latin typeface="+mn-ea"/>
                <a:ea typeface="+mn-ea"/>
                <a:cs typeface="宋体"/>
              </a:rPr>
              <a:t>)</a:t>
            </a:r>
            <a:r>
              <a:rPr lang="zh-CN" altLang="en-US" sz="2200" dirty="0">
                <a:latin typeface="+mn-ea"/>
                <a:ea typeface="+mn-ea"/>
                <a:cs typeface="宋体"/>
              </a:rPr>
              <a:t>，利用当前估计的参数值计算对数似然的参数值；第二步最大化</a:t>
            </a:r>
            <a:r>
              <a:rPr lang="en-US" altLang="zh-CN" sz="2200" dirty="0">
                <a:latin typeface="+mn-ea"/>
                <a:ea typeface="+mn-ea"/>
                <a:cs typeface="宋体"/>
              </a:rPr>
              <a:t>(</a:t>
            </a:r>
            <a:r>
              <a:rPr lang="en-US" altLang="zh-CN" sz="2200" dirty="0">
                <a:latin typeface="Verdana" charset="0"/>
                <a:ea typeface="Verdana" charset="0"/>
                <a:cs typeface="Verdana" charset="0"/>
              </a:rPr>
              <a:t>M</a:t>
            </a:r>
            <a:r>
              <a:rPr lang="zh-CN" altLang="en-US" sz="2200" dirty="0">
                <a:latin typeface="+mn-ea"/>
                <a:ea typeface="+mn-ea"/>
                <a:cs typeface="宋体"/>
              </a:rPr>
              <a:t>步</a:t>
            </a:r>
            <a:r>
              <a:rPr lang="en-US" altLang="zh-CN" sz="2200" dirty="0">
                <a:latin typeface="+mn-ea"/>
                <a:ea typeface="+mn-ea"/>
                <a:cs typeface="宋体"/>
              </a:rPr>
              <a:t>)</a:t>
            </a:r>
            <a:r>
              <a:rPr lang="zh-CN" altLang="en-US" sz="2200" dirty="0">
                <a:latin typeface="+mn-ea"/>
                <a:ea typeface="+mn-ea"/>
                <a:cs typeface="宋体"/>
              </a:rPr>
              <a:t>，寻找能使</a:t>
            </a:r>
            <a:r>
              <a:rPr lang="en-US" altLang="zh-CN" sz="2200" dirty="0">
                <a:latin typeface="Verdana" charset="0"/>
                <a:ea typeface="Verdana" charset="0"/>
                <a:cs typeface="Verdana" charset="0"/>
              </a:rPr>
              <a:t>E</a:t>
            </a:r>
            <a:r>
              <a:rPr lang="zh-CN" altLang="en-US" sz="2200" dirty="0">
                <a:latin typeface="+mn-ea"/>
                <a:ea typeface="+mn-ea"/>
                <a:cs typeface="宋体"/>
              </a:rPr>
              <a:t>步产生的似然期望最大化的参数值</a:t>
            </a:r>
            <a:r>
              <a:rPr lang="en-US" altLang="zh-CN" sz="2200" dirty="0">
                <a:latin typeface="+mn-ea"/>
                <a:ea typeface="+mn-ea"/>
                <a:cs typeface="宋体"/>
              </a:rPr>
              <a:t>……</a:t>
            </a:r>
            <a:r>
              <a:rPr lang="zh-CN" altLang="en-US" sz="2200" dirty="0">
                <a:latin typeface="+mn-ea"/>
                <a:ea typeface="+mn-ea"/>
                <a:cs typeface="宋体"/>
              </a:rPr>
              <a:t>直至收敛到全局最优解。</a:t>
            </a:r>
            <a:endParaRPr lang="en-US" altLang="zh-CN" sz="2200" dirty="0">
              <a:latin typeface="+mn-ea"/>
              <a:ea typeface="+mn-ea"/>
              <a:cs typeface="宋体"/>
            </a:endParaRPr>
          </a:p>
          <a:p>
            <a:endParaRPr kumimoji="1" lang="zh-CN" altLang="en-US" dirty="0">
              <a:latin typeface="+mn-ea"/>
              <a:ea typeface="+mn-ea"/>
            </a:endParaRPr>
          </a:p>
        </p:txBody>
      </p:sp>
      <p:graphicFrame>
        <p:nvGraphicFramePr>
          <p:cNvPr id="25" name="对象 24"/>
          <p:cNvGraphicFramePr>
            <a:graphicFrameLocks noChangeAspect="1"/>
          </p:cNvGraphicFramePr>
          <p:nvPr>
            <p:extLst>
              <p:ext uri="{D42A27DB-BD31-4B8C-83A1-F6EECF244321}">
                <p14:modId xmlns:p14="http://schemas.microsoft.com/office/powerpoint/2010/main" val="2098169058"/>
              </p:ext>
            </p:extLst>
          </p:nvPr>
        </p:nvGraphicFramePr>
        <p:xfrm>
          <a:off x="1885168" y="1496206"/>
          <a:ext cx="1417638" cy="329203"/>
        </p:xfrm>
        <a:graphic>
          <a:graphicData uri="http://schemas.openxmlformats.org/presentationml/2006/ole">
            <mc:AlternateContent xmlns:mc="http://schemas.openxmlformats.org/markup-compatibility/2006">
              <mc:Choice xmlns:v="urn:schemas-microsoft-com:vml" Requires="v">
                <p:oleObj name="Formula" r:id="rId2" imgW="810360" imgH="189360" progId="Equation.Ribbit">
                  <p:embed/>
                </p:oleObj>
              </mc:Choice>
              <mc:Fallback>
                <p:oleObj name="Formula" r:id="rId2" imgW="810360" imgH="189360" progId="Equation.Ribbit">
                  <p:embed/>
                  <p:pic>
                    <p:nvPicPr>
                      <p:cNvPr id="25" name="对象 24"/>
                      <p:cNvPicPr/>
                      <p:nvPr/>
                    </p:nvPicPr>
                    <p:blipFill>
                      <a:blip r:embed="rId3"/>
                      <a:stretch>
                        <a:fillRect/>
                      </a:stretch>
                    </p:blipFill>
                    <p:spPr>
                      <a:xfrm>
                        <a:off x="1885168" y="1496206"/>
                        <a:ext cx="1417638" cy="329203"/>
                      </a:xfrm>
                      <a:prstGeom prst="rect">
                        <a:avLst/>
                      </a:prstGeom>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1962911909"/>
              </p:ext>
            </p:extLst>
          </p:nvPr>
        </p:nvGraphicFramePr>
        <p:xfrm>
          <a:off x="2666218" y="2668989"/>
          <a:ext cx="1417638" cy="329203"/>
        </p:xfrm>
        <a:graphic>
          <a:graphicData uri="http://schemas.openxmlformats.org/presentationml/2006/ole">
            <mc:AlternateContent xmlns:mc="http://schemas.openxmlformats.org/markup-compatibility/2006">
              <mc:Choice xmlns:v="urn:schemas-microsoft-com:vml" Requires="v">
                <p:oleObj name="Formula" r:id="rId4" imgW="810360" imgH="189360" progId="Equation.Ribbit">
                  <p:embed/>
                </p:oleObj>
              </mc:Choice>
              <mc:Fallback>
                <p:oleObj name="Formula" r:id="rId4" imgW="810360" imgH="189360" progId="Equation.Ribbit">
                  <p:embed/>
                  <p:pic>
                    <p:nvPicPr>
                      <p:cNvPr id="26" name="对象 25"/>
                      <p:cNvPicPr/>
                      <p:nvPr/>
                    </p:nvPicPr>
                    <p:blipFill>
                      <a:blip r:embed="rId3"/>
                      <a:stretch>
                        <a:fillRect/>
                      </a:stretch>
                    </p:blipFill>
                    <p:spPr>
                      <a:xfrm>
                        <a:off x="2666218" y="2668989"/>
                        <a:ext cx="1417638" cy="329203"/>
                      </a:xfrm>
                      <a:prstGeom prst="rect">
                        <a:avLst/>
                      </a:prstGeom>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2422144891"/>
              </p:ext>
            </p:extLst>
          </p:nvPr>
        </p:nvGraphicFramePr>
        <p:xfrm>
          <a:off x="6470419" y="1204600"/>
          <a:ext cx="271462" cy="312737"/>
        </p:xfrm>
        <a:graphic>
          <a:graphicData uri="http://schemas.openxmlformats.org/presentationml/2006/ole">
            <mc:AlternateContent xmlns:mc="http://schemas.openxmlformats.org/markup-compatibility/2006">
              <mc:Choice xmlns:v="urn:schemas-microsoft-com:vml" Requires="v">
                <p:oleObj name="Formula" r:id="rId5" imgW="156240" imgH="179280" progId="Equation.Ribbit">
                  <p:embed/>
                </p:oleObj>
              </mc:Choice>
              <mc:Fallback>
                <p:oleObj name="Formula" r:id="rId5" imgW="156240" imgH="179280" progId="Equation.Ribbit">
                  <p:embed/>
                  <p:pic>
                    <p:nvPicPr>
                      <p:cNvPr id="27" name="对象 26"/>
                      <p:cNvPicPr/>
                      <p:nvPr/>
                    </p:nvPicPr>
                    <p:blipFill>
                      <a:blip r:embed="rId6"/>
                      <a:stretch>
                        <a:fillRect/>
                      </a:stretch>
                    </p:blipFill>
                    <p:spPr>
                      <a:xfrm>
                        <a:off x="6470419" y="1204600"/>
                        <a:ext cx="271462" cy="312737"/>
                      </a:xfrm>
                      <a:prstGeom prst="rect">
                        <a:avLst/>
                      </a:prstGeom>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2978084112"/>
              </p:ext>
            </p:extLst>
          </p:nvPr>
        </p:nvGraphicFramePr>
        <p:xfrm>
          <a:off x="8320088" y="1225236"/>
          <a:ext cx="174625" cy="271463"/>
        </p:xfrm>
        <a:graphic>
          <a:graphicData uri="http://schemas.openxmlformats.org/presentationml/2006/ole">
            <mc:AlternateContent xmlns:mc="http://schemas.openxmlformats.org/markup-compatibility/2006">
              <mc:Choice xmlns:v="urn:schemas-microsoft-com:vml" Requires="v">
                <p:oleObj name="Formula" r:id="rId7" imgW="100440" imgH="155160" progId="Equation.Ribbit">
                  <p:embed/>
                </p:oleObj>
              </mc:Choice>
              <mc:Fallback>
                <p:oleObj name="Formula" r:id="rId7" imgW="100440" imgH="155160" progId="Equation.Ribbit">
                  <p:embed/>
                  <p:pic>
                    <p:nvPicPr>
                      <p:cNvPr id="28" name="对象 27"/>
                      <p:cNvPicPr/>
                      <p:nvPr/>
                    </p:nvPicPr>
                    <p:blipFill>
                      <a:blip r:embed="rId8"/>
                      <a:stretch>
                        <a:fillRect/>
                      </a:stretch>
                    </p:blipFill>
                    <p:spPr>
                      <a:xfrm>
                        <a:off x="8320088" y="1225236"/>
                        <a:ext cx="174625" cy="271463"/>
                      </a:xfrm>
                      <a:prstGeom prst="rect">
                        <a:avLst/>
                      </a:prstGeom>
                    </p:spPr>
                  </p:pic>
                </p:oleObj>
              </mc:Fallback>
            </mc:AlternateContent>
          </a:graphicData>
        </a:graphic>
      </p:graphicFrame>
      <p:graphicFrame>
        <p:nvGraphicFramePr>
          <p:cNvPr id="29" name="对象 28"/>
          <p:cNvGraphicFramePr>
            <a:graphicFrameLocks noChangeAspect="1"/>
          </p:cNvGraphicFramePr>
          <p:nvPr>
            <p:extLst>
              <p:ext uri="{D42A27DB-BD31-4B8C-83A1-F6EECF244321}">
                <p14:modId xmlns:p14="http://schemas.microsoft.com/office/powerpoint/2010/main" val="4235750213"/>
              </p:ext>
            </p:extLst>
          </p:nvPr>
        </p:nvGraphicFramePr>
        <p:xfrm>
          <a:off x="4783433" y="2697860"/>
          <a:ext cx="174625" cy="271463"/>
        </p:xfrm>
        <a:graphic>
          <a:graphicData uri="http://schemas.openxmlformats.org/presentationml/2006/ole">
            <mc:AlternateContent xmlns:mc="http://schemas.openxmlformats.org/markup-compatibility/2006">
              <mc:Choice xmlns:v="urn:schemas-microsoft-com:vml" Requires="v">
                <p:oleObj name="Formula" r:id="rId9" imgW="100440" imgH="155160" progId="Equation.Ribbit">
                  <p:embed/>
                </p:oleObj>
              </mc:Choice>
              <mc:Fallback>
                <p:oleObj name="Formula" r:id="rId9" imgW="100440" imgH="155160" progId="Equation.Ribbit">
                  <p:embed/>
                  <p:pic>
                    <p:nvPicPr>
                      <p:cNvPr id="29" name="对象 28"/>
                      <p:cNvPicPr/>
                      <p:nvPr/>
                    </p:nvPicPr>
                    <p:blipFill>
                      <a:blip r:embed="rId8"/>
                      <a:stretch>
                        <a:fillRect/>
                      </a:stretch>
                    </p:blipFill>
                    <p:spPr>
                      <a:xfrm>
                        <a:off x="4783433" y="2697860"/>
                        <a:ext cx="174625" cy="271463"/>
                      </a:xfrm>
                      <a:prstGeom prst="rect">
                        <a:avLst/>
                      </a:prstGeom>
                    </p:spPr>
                  </p:pic>
                </p:oleObj>
              </mc:Fallback>
            </mc:AlternateContent>
          </a:graphicData>
        </a:graphic>
      </p:graphicFrame>
      <p:grpSp>
        <p:nvGrpSpPr>
          <p:cNvPr id="5" name="组合 4"/>
          <p:cNvGrpSpPr/>
          <p:nvPr/>
        </p:nvGrpSpPr>
        <p:grpSpPr>
          <a:xfrm>
            <a:off x="1625902" y="3151938"/>
            <a:ext cx="5976080" cy="395028"/>
            <a:chOff x="1625902" y="3151938"/>
            <a:chExt cx="5976080" cy="395028"/>
          </a:xfrm>
        </p:grpSpPr>
        <p:pic>
          <p:nvPicPr>
            <p:cNvPr id="20" name="Picture 15"/>
            <p:cNvPicPr>
              <a:picLocks noChangeAspect="1"/>
            </p:cNvPicPr>
            <p:nvPr/>
          </p:nvPicPr>
          <p:blipFill>
            <a:blip r:embed="rId10"/>
            <a:stretch>
              <a:fillRect/>
            </a:stretch>
          </p:blipFill>
          <p:spPr>
            <a:xfrm>
              <a:off x="6756743" y="3195422"/>
              <a:ext cx="845239" cy="349707"/>
            </a:xfrm>
            <a:prstGeom prst="rect">
              <a:avLst/>
            </a:prstGeom>
          </p:spPr>
        </p:pic>
        <p:graphicFrame>
          <p:nvGraphicFramePr>
            <p:cNvPr id="30" name="对象 29"/>
            <p:cNvGraphicFramePr>
              <a:graphicFrameLocks noChangeAspect="1"/>
            </p:cNvGraphicFramePr>
            <p:nvPr>
              <p:extLst>
                <p:ext uri="{D42A27DB-BD31-4B8C-83A1-F6EECF244321}">
                  <p14:modId xmlns:p14="http://schemas.microsoft.com/office/powerpoint/2010/main" val="390306921"/>
                </p:ext>
              </p:extLst>
            </p:nvPr>
          </p:nvGraphicFramePr>
          <p:xfrm>
            <a:off x="1625902" y="3151938"/>
            <a:ext cx="4368551" cy="395028"/>
          </p:xfrm>
          <a:graphic>
            <a:graphicData uri="http://schemas.openxmlformats.org/presentationml/2006/ole">
              <mc:AlternateContent xmlns:mc="http://schemas.openxmlformats.org/markup-compatibility/2006">
                <mc:Choice xmlns:v="urn:schemas-microsoft-com:vml" Requires="v">
                  <p:oleObj name="Formula" r:id="rId11" imgW="2215080" imgH="201960" progId="Equation.Ribbit">
                    <p:embed/>
                  </p:oleObj>
                </mc:Choice>
                <mc:Fallback>
                  <p:oleObj name="Formula" r:id="rId11" imgW="2215080" imgH="201960" progId="Equation.Ribbit">
                    <p:embed/>
                    <p:pic>
                      <p:nvPicPr>
                        <p:cNvPr id="30" name="对象 29"/>
                        <p:cNvPicPr/>
                        <p:nvPr/>
                      </p:nvPicPr>
                      <p:blipFill>
                        <a:blip r:embed="rId12"/>
                        <a:stretch>
                          <a:fillRect/>
                        </a:stretch>
                      </p:blipFill>
                      <p:spPr>
                        <a:xfrm>
                          <a:off x="1625902" y="3151938"/>
                          <a:ext cx="4368551" cy="395028"/>
                        </a:xfrm>
                        <a:prstGeom prst="rect">
                          <a:avLst/>
                        </a:prstGeom>
                      </p:spPr>
                    </p:pic>
                  </p:oleObj>
                </mc:Fallback>
              </mc:AlternateContent>
            </a:graphicData>
          </a:graphic>
        </p:graphicFrame>
      </p:grpSp>
      <p:grpSp>
        <p:nvGrpSpPr>
          <p:cNvPr id="6" name="组合 5"/>
          <p:cNvGrpSpPr/>
          <p:nvPr/>
        </p:nvGrpSpPr>
        <p:grpSpPr>
          <a:xfrm>
            <a:off x="1941107" y="4418131"/>
            <a:ext cx="5561240" cy="629361"/>
            <a:chOff x="1941107" y="4418131"/>
            <a:chExt cx="5561240" cy="629361"/>
          </a:xfrm>
        </p:grpSpPr>
        <p:pic>
          <p:nvPicPr>
            <p:cNvPr id="23" name="Picture 17"/>
            <p:cNvPicPr>
              <a:picLocks noChangeAspect="1"/>
            </p:cNvPicPr>
            <p:nvPr/>
          </p:nvPicPr>
          <p:blipFill>
            <a:blip r:embed="rId13"/>
            <a:stretch>
              <a:fillRect/>
            </a:stretch>
          </p:blipFill>
          <p:spPr>
            <a:xfrm>
              <a:off x="6654979" y="4511896"/>
              <a:ext cx="847368" cy="354444"/>
            </a:xfrm>
            <a:prstGeom prst="rect">
              <a:avLst/>
            </a:prstGeom>
          </p:spPr>
        </p:pic>
        <p:graphicFrame>
          <p:nvGraphicFramePr>
            <p:cNvPr id="31" name="对象 30"/>
            <p:cNvGraphicFramePr>
              <a:graphicFrameLocks noChangeAspect="1"/>
            </p:cNvGraphicFramePr>
            <p:nvPr>
              <p:extLst>
                <p:ext uri="{D42A27DB-BD31-4B8C-83A1-F6EECF244321}">
                  <p14:modId xmlns:p14="http://schemas.microsoft.com/office/powerpoint/2010/main" val="3383635819"/>
                </p:ext>
              </p:extLst>
            </p:nvPr>
          </p:nvGraphicFramePr>
          <p:xfrm>
            <a:off x="1941107" y="4418131"/>
            <a:ext cx="3833036" cy="629361"/>
          </p:xfrm>
          <a:graphic>
            <a:graphicData uri="http://schemas.openxmlformats.org/presentationml/2006/ole">
              <mc:AlternateContent xmlns:mc="http://schemas.openxmlformats.org/markup-compatibility/2006">
                <mc:Choice xmlns:v="urn:schemas-microsoft-com:vml" Requires="v">
                  <p:oleObj name="Formula" r:id="rId14" imgW="1712160" imgH="282240" progId="Equation.Ribbit">
                    <p:embed/>
                  </p:oleObj>
                </mc:Choice>
                <mc:Fallback>
                  <p:oleObj name="Formula" r:id="rId14" imgW="1712160" imgH="282240" progId="Equation.Ribbit">
                    <p:embed/>
                    <p:pic>
                      <p:nvPicPr>
                        <p:cNvPr id="31" name="对象 30"/>
                        <p:cNvPicPr/>
                        <p:nvPr/>
                      </p:nvPicPr>
                      <p:blipFill>
                        <a:blip r:embed="rId15"/>
                        <a:stretch>
                          <a:fillRect/>
                        </a:stretch>
                      </p:blipFill>
                      <p:spPr>
                        <a:xfrm>
                          <a:off x="1941107" y="4418131"/>
                          <a:ext cx="3833036" cy="629361"/>
                        </a:xfrm>
                        <a:prstGeom prst="rect">
                          <a:avLst/>
                        </a:prstGeom>
                      </p:spPr>
                    </p:pic>
                  </p:oleObj>
                </mc:Fallback>
              </mc:AlternateContent>
            </a:graphicData>
          </a:graphic>
        </p:graphicFrame>
      </p:grpSp>
      <p:graphicFrame>
        <p:nvGraphicFramePr>
          <p:cNvPr id="32" name="对象 31"/>
          <p:cNvGraphicFramePr>
            <a:graphicFrameLocks noChangeAspect="1"/>
          </p:cNvGraphicFramePr>
          <p:nvPr>
            <p:extLst>
              <p:ext uri="{D42A27DB-BD31-4B8C-83A1-F6EECF244321}">
                <p14:modId xmlns:p14="http://schemas.microsoft.com/office/powerpoint/2010/main" val="1803832877"/>
              </p:ext>
            </p:extLst>
          </p:nvPr>
        </p:nvGraphicFramePr>
        <p:xfrm>
          <a:off x="4690066" y="2339603"/>
          <a:ext cx="333375" cy="379892"/>
        </p:xfrm>
        <a:graphic>
          <a:graphicData uri="http://schemas.openxmlformats.org/presentationml/2006/ole">
            <mc:AlternateContent xmlns:mc="http://schemas.openxmlformats.org/markup-compatibility/2006">
              <mc:Choice xmlns:v="urn:schemas-microsoft-com:vml" Requires="v">
                <p:oleObj name="Formula" r:id="rId16" imgW="156240" imgH="179280" progId="Equation.Ribbit">
                  <p:embed/>
                </p:oleObj>
              </mc:Choice>
              <mc:Fallback>
                <p:oleObj name="Formula" r:id="rId16" imgW="156240" imgH="179280" progId="Equation.Ribbit">
                  <p:embed/>
                  <p:pic>
                    <p:nvPicPr>
                      <p:cNvPr id="32" name="对象 31"/>
                      <p:cNvPicPr/>
                      <p:nvPr/>
                    </p:nvPicPr>
                    <p:blipFill>
                      <a:blip r:embed="rId6"/>
                      <a:stretch>
                        <a:fillRect/>
                      </a:stretch>
                    </p:blipFill>
                    <p:spPr>
                      <a:xfrm>
                        <a:off x="4690066" y="2339603"/>
                        <a:ext cx="333375" cy="379892"/>
                      </a:xfrm>
                      <a:prstGeom prst="rect">
                        <a:avLst/>
                      </a:prstGeom>
                    </p:spPr>
                  </p:pic>
                </p:oleObj>
              </mc:Fallback>
            </mc:AlternateContent>
          </a:graphicData>
        </a:graphic>
      </p:graphicFrame>
      <p:graphicFrame>
        <p:nvGraphicFramePr>
          <p:cNvPr id="33" name="对象 32"/>
          <p:cNvGraphicFramePr>
            <a:graphicFrameLocks noChangeAspect="1"/>
          </p:cNvGraphicFramePr>
          <p:nvPr>
            <p:extLst>
              <p:ext uri="{D42A27DB-BD31-4B8C-83A1-F6EECF244321}">
                <p14:modId xmlns:p14="http://schemas.microsoft.com/office/powerpoint/2010/main" val="1810139971"/>
              </p:ext>
            </p:extLst>
          </p:nvPr>
        </p:nvGraphicFramePr>
        <p:xfrm>
          <a:off x="7078663" y="2389101"/>
          <a:ext cx="1601787" cy="330394"/>
        </p:xfrm>
        <a:graphic>
          <a:graphicData uri="http://schemas.openxmlformats.org/presentationml/2006/ole">
            <mc:AlternateContent xmlns:mc="http://schemas.openxmlformats.org/markup-compatibility/2006">
              <mc:Choice xmlns:v="urn:schemas-microsoft-com:vml" Requires="v">
                <p:oleObj name="Formula" r:id="rId17" imgW="851040" imgH="177840" progId="Equation.Ribbit">
                  <p:embed/>
                </p:oleObj>
              </mc:Choice>
              <mc:Fallback>
                <p:oleObj name="Formula" r:id="rId17" imgW="851040" imgH="177840" progId="Equation.Ribbit">
                  <p:embed/>
                  <p:pic>
                    <p:nvPicPr>
                      <p:cNvPr id="33" name="对象 32"/>
                      <p:cNvPicPr/>
                      <p:nvPr/>
                    </p:nvPicPr>
                    <p:blipFill>
                      <a:blip r:embed="rId18"/>
                      <a:stretch>
                        <a:fillRect/>
                      </a:stretch>
                    </p:blipFill>
                    <p:spPr>
                      <a:xfrm>
                        <a:off x="7078663" y="2389101"/>
                        <a:ext cx="1601787" cy="330394"/>
                      </a:xfrm>
                      <a:prstGeom prst="rect">
                        <a:avLst/>
                      </a:prstGeom>
                    </p:spPr>
                  </p:pic>
                </p:oleObj>
              </mc:Fallback>
            </mc:AlternateContent>
          </a:graphicData>
        </a:graphic>
      </p:graphicFrame>
    </p:spTree>
    <p:extLst>
      <p:ext uri="{BB962C8B-B14F-4D97-AF65-F5344CB8AC3E}">
        <p14:creationId xmlns:p14="http://schemas.microsoft.com/office/powerpoint/2010/main" val="11979358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59885" y="212035"/>
            <a:ext cx="8745575" cy="5491407"/>
          </a:xfrm>
          <a:prstGeom prst="rect">
            <a:avLst/>
          </a:prstGeom>
        </p:spPr>
      </p:pic>
    </p:spTree>
    <p:extLst>
      <p:ext uri="{BB962C8B-B14F-4D97-AF65-F5344CB8AC3E}">
        <p14:creationId xmlns:p14="http://schemas.microsoft.com/office/powerpoint/2010/main" val="364156814"/>
      </p:ext>
    </p:extLst>
  </p:cSld>
  <p:clrMapOvr>
    <a:masterClrMapping/>
  </p:clrMapOvr>
</p:sld>
</file>

<file path=ppt/theme/theme1.xml><?xml version="1.0" encoding="utf-8"?>
<a:theme xmlns:a="http://schemas.openxmlformats.org/drawingml/2006/main" name="机器学习v2.1rgb">
  <a:themeElements>
    <a:clrScheme name="机器学习">
      <a:dk1>
        <a:sysClr val="windowText" lastClr="000000"/>
      </a:dk1>
      <a:lt1>
        <a:sysClr val="window" lastClr="FFFFFF"/>
      </a:lt1>
      <a:dk2>
        <a:srgbClr val="16754D"/>
      </a:dk2>
      <a:lt2>
        <a:srgbClr val="FFFFFF"/>
      </a:lt2>
      <a:accent1>
        <a:srgbClr val="16754D"/>
      </a:accent1>
      <a:accent2>
        <a:srgbClr val="329E6E"/>
      </a:accent2>
      <a:accent3>
        <a:srgbClr val="FFC000"/>
      </a:accent3>
      <a:accent4>
        <a:srgbClr val="C00000"/>
      </a:accent4>
      <a:accent5>
        <a:srgbClr val="0070C0"/>
      </a:accent5>
      <a:accent6>
        <a:srgbClr val="002060"/>
      </a:accent6>
      <a:hlink>
        <a:srgbClr val="80C000"/>
      </a:hlink>
      <a:folHlink>
        <a:srgbClr val="CC66FF"/>
      </a:folHlink>
    </a:clrScheme>
    <a:fontScheme name="机器学习">
      <a:majorFont>
        <a:latin typeface="Verdana"/>
        <a:ea typeface="幼圆"/>
        <a:cs typeface=""/>
      </a:majorFont>
      <a:minorFont>
        <a:latin typeface="Verdana"/>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机器学习v2.1rgb" id="{EEBC26C2-D188-4AC0-8846-32FF974952E7}" vid="{5872C309-9AD6-4384-AB1E-DDF89DAEFE71}"/>
    </a:ext>
  </a:extLst>
</a:theme>
</file>

<file path=docProps/app.xml><?xml version="1.0" encoding="utf-8"?>
<Properties xmlns="http://schemas.openxmlformats.org/officeDocument/2006/extended-properties" xmlns:vt="http://schemas.openxmlformats.org/officeDocument/2006/docPropsVTypes">
  <Template/>
  <TotalTime>8988</TotalTime>
  <Words>7082</Words>
  <Application>Microsoft Office PowerPoint</Application>
  <PresentationFormat>全屏显示(4:3)</PresentationFormat>
  <Paragraphs>740</Paragraphs>
  <Slides>108</Slides>
  <Notes>0</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1</vt:i4>
      </vt:variant>
      <vt:variant>
        <vt:lpstr>幻灯片标题</vt:lpstr>
      </vt:variant>
      <vt:variant>
        <vt:i4>108</vt:i4>
      </vt:variant>
    </vt:vector>
  </HeadingPairs>
  <TitlesOfParts>
    <vt:vector size="128" baseType="lpstr">
      <vt:lpstr>-apple-system</vt:lpstr>
      <vt:lpstr>方正粗黑宋简体</vt:lpstr>
      <vt:lpstr>仿宋</vt:lpstr>
      <vt:lpstr>华文楷体</vt:lpstr>
      <vt:lpstr>华文中宋</vt:lpstr>
      <vt:lpstr>楷体</vt:lpstr>
      <vt:lpstr>楷体_GB2312</vt:lpstr>
      <vt:lpstr>宋体</vt:lpstr>
      <vt:lpstr>微软雅黑</vt:lpstr>
      <vt:lpstr>幼圆</vt:lpstr>
      <vt:lpstr>Agency FB</vt:lpstr>
      <vt:lpstr>Arial</vt:lpstr>
      <vt:lpstr>Arial</vt:lpstr>
      <vt:lpstr>Cambria Math</vt:lpstr>
      <vt:lpstr>Times</vt:lpstr>
      <vt:lpstr>Times New Roman</vt:lpstr>
      <vt:lpstr>Verdana</vt:lpstr>
      <vt:lpstr>Wingdings</vt:lpstr>
      <vt:lpstr>机器学习v2.1rgb</vt:lpstr>
      <vt:lpstr>Formula</vt:lpstr>
      <vt:lpstr>机器学习  Machine Learning</vt:lpstr>
      <vt:lpstr>目 录</vt:lpstr>
      <vt:lpstr>场 景</vt:lpstr>
      <vt:lpstr>基本原理</vt:lpstr>
      <vt:lpstr>条件概率</vt:lpstr>
      <vt:lpstr>条件概率</vt:lpstr>
      <vt:lpstr>全概率公式</vt:lpstr>
      <vt:lpstr>全概率公式</vt:lpstr>
      <vt:lpstr>贝叶斯推断</vt:lpstr>
      <vt:lpstr>贝叶斯推断</vt:lpstr>
      <vt:lpstr>贝叶斯推断</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贝叶斯决策论</vt:lpstr>
      <vt:lpstr>贝叶斯决策论</vt:lpstr>
      <vt:lpstr>贝叶斯决策论</vt:lpstr>
      <vt:lpstr>贝叶斯决策论</vt:lpstr>
      <vt:lpstr>贝叶斯决策论</vt:lpstr>
      <vt:lpstr>贝叶斯决策论</vt:lpstr>
      <vt:lpstr>贝叶斯决策论</vt:lpstr>
      <vt:lpstr>贝叶斯决策论</vt:lpstr>
      <vt:lpstr>贝叶斯决策论</vt:lpstr>
      <vt:lpstr>贝叶斯决策论</vt:lpstr>
      <vt:lpstr>贝叶斯决策论</vt:lpstr>
      <vt:lpstr>贝叶斯决策论</vt:lpstr>
      <vt:lpstr>贝叶斯决策论</vt:lpstr>
      <vt:lpstr>目 录</vt:lpstr>
      <vt:lpstr>极大似然估计  </vt:lpstr>
      <vt:lpstr>PowerPoint 演示文稿</vt:lpstr>
      <vt:lpstr>PowerPoint 演示文稿</vt:lpstr>
      <vt:lpstr>极大似然估计</vt:lpstr>
      <vt:lpstr>极大似然估计</vt:lpstr>
      <vt:lpstr>极大似然估计</vt:lpstr>
      <vt:lpstr>极大似然估计</vt:lpstr>
      <vt:lpstr>PowerPoint 演示文稿</vt:lpstr>
      <vt:lpstr>PowerPoint 演示文稿</vt:lpstr>
      <vt:lpstr>PowerPoint 演示文稿</vt:lpstr>
      <vt:lpstr>PowerPoint 演示文稿</vt:lpstr>
      <vt:lpstr>极大似然估计</vt:lpstr>
      <vt:lpstr>目 录</vt:lpstr>
      <vt:lpstr>朴素贝叶斯分类器</vt:lpstr>
      <vt:lpstr>朴素贝叶斯分类器</vt:lpstr>
      <vt:lpstr>朴素贝叶斯分类器</vt:lpstr>
      <vt:lpstr>朴素贝叶斯分类器</vt:lpstr>
      <vt:lpstr>朴素贝叶斯分类器</vt:lpstr>
      <vt:lpstr>PowerPoint 演示文稿</vt:lpstr>
      <vt:lpstr>PowerPoint 演示文稿</vt:lpstr>
      <vt:lpstr>PowerPoint 演示文稿</vt:lpstr>
      <vt:lpstr>PowerPoint 演示文稿</vt:lpstr>
      <vt:lpstr>拉普拉斯修正</vt:lpstr>
      <vt:lpstr>拉普拉斯修正</vt:lpstr>
      <vt:lpstr>PowerPoint 演示文稿</vt:lpstr>
      <vt:lpstr>拉普拉斯修正</vt:lpstr>
      <vt:lpstr>目 录</vt:lpstr>
      <vt:lpstr>半朴素贝叶斯分类器</vt:lpstr>
      <vt:lpstr>半朴素贝叶斯分类器</vt:lpstr>
      <vt:lpstr>SPODE</vt:lpstr>
      <vt:lpstr>TAN</vt:lpstr>
      <vt:lpstr>AODE</vt:lpstr>
      <vt:lpstr>PowerPoint 演示文稿</vt:lpstr>
      <vt:lpstr>目 录</vt:lpstr>
      <vt:lpstr>贝叶斯网</vt:lpstr>
      <vt:lpstr>贝叶斯网</vt:lpstr>
      <vt:lpstr>贝叶斯网：结构</vt:lpstr>
      <vt:lpstr>贝叶斯网：结构</vt:lpstr>
      <vt:lpstr>贝叶斯网：结构</vt:lpstr>
      <vt:lpstr>贝叶斯网：结构</vt:lpstr>
      <vt:lpstr>贝叶斯网：学习</vt:lpstr>
      <vt:lpstr>贝叶斯网：学习</vt:lpstr>
      <vt:lpstr>贝叶斯网：推断</vt:lpstr>
      <vt:lpstr>贝叶斯网：推断</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举个例子</vt:lpstr>
      <vt:lpstr>PowerPoint 演示文稿</vt:lpstr>
      <vt:lpstr>PowerPoint 演示文稿</vt:lpstr>
      <vt:lpstr>PowerPoint 演示文稿</vt:lpstr>
      <vt:lpstr>目 录</vt:lpstr>
      <vt:lpstr>EM算法(期望最大算法)</vt:lpstr>
      <vt:lpstr>EM算法</vt:lpstr>
      <vt:lpstr>EM算法</vt:lpstr>
      <vt:lpstr>EM算法</vt:lpstr>
      <vt:lpstr>EM算法</vt:lpstr>
      <vt:lpstr>EM算法</vt:lpstr>
      <vt:lpstr>EM算法</vt:lpstr>
      <vt:lpstr>PowerPoint 演示文稿</vt:lpstr>
      <vt:lpstr>EM算法举例</vt:lpstr>
      <vt:lpstr>EM算法举例</vt:lpstr>
      <vt:lpstr>EM算法举例</vt:lpstr>
      <vt:lpstr>EM算法举例</vt:lpstr>
      <vt:lpstr>EM算法举例</vt:lpstr>
      <vt:lpstr>EM算法举例</vt:lpstr>
      <vt:lpstr>EM算法举例</vt:lpstr>
      <vt:lpstr>EM算法举例</vt:lpstr>
      <vt:lpstr>总结</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机器学习-第七章</dc:title>
  <dc:creator>Administrator</dc:creator>
  <cp:lastModifiedBy>2012dnd.com</cp:lastModifiedBy>
  <cp:revision>547</cp:revision>
  <dcterms:created xsi:type="dcterms:W3CDTF">2016-01-02T06:13:38Z</dcterms:created>
  <dcterms:modified xsi:type="dcterms:W3CDTF">2023-04-12T10:38:59Z</dcterms:modified>
</cp:coreProperties>
</file>